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3"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6" r:id="rId50"/>
    <p:sldId id="307" r:id="rId51"/>
    <p:sldId id="308" r:id="rId52"/>
    <p:sldId id="309" r:id="rId53"/>
    <p:sldId id="304" r:id="rId54"/>
    <p:sldId id="305" r:id="rId55"/>
    <p:sldId id="310" r:id="rId56"/>
    <p:sldId id="311" r:id="rId57"/>
    <p:sldId id="312" r:id="rId58"/>
    <p:sldId id="313" r:id="rId59"/>
    <p:sldId id="314" r:id="rId60"/>
    <p:sldId id="315" r:id="rId61"/>
    <p:sldId id="318" r:id="rId62"/>
    <p:sldId id="319" r:id="rId63"/>
    <p:sldId id="320" r:id="rId64"/>
    <p:sldId id="317"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5/17/2014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5/17/2014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5/17/2014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dirty="0" smtClean="0"/>
              <a:t>The Road To Reconciliation</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Genesis 42</a:t>
            </a:r>
          </a:p>
          <a:p>
            <a:r>
              <a:rPr lang="en-US" sz="5600" b="1" dirty="0" smtClean="0">
                <a:effectLst>
                  <a:outerShdw blurRad="38100" dist="38100" dir="2700000" algn="tl">
                    <a:srgbClr val="000000">
                      <a:alpha val="43137"/>
                    </a:srgbClr>
                  </a:outerShdw>
                </a:effectLst>
              </a:rPr>
              <a:t>May 17-18, 2014</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4179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Galatians 6:8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4864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For he who sows to his flesh will of the flesh reap corruption, but he who sows to the Spirit will of the Spirit reap everlasting life.</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2654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Galatians 6:9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let us not grow weary while doing good, for in due season we shall reap if we do not lose heart.</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65614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Galatians 6:10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Therefore, as we have opportunity, let us do good to all, especially to those who are of the household of faith.</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383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b="1" dirty="0" smtClean="0">
                <a:effectLst>
                  <a:outerShdw blurRad="38100" dist="38100" dir="2700000" algn="tl">
                    <a:srgbClr val="000000">
                      <a:alpha val="43137"/>
                    </a:srgbClr>
                  </a:outerShdw>
                </a:effectLst>
              </a:rPr>
              <a:t>Philippians 4:12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066800"/>
            <a:ext cx="9067800" cy="5410200"/>
          </a:xfrm>
        </p:spPr>
        <p:txBody>
          <a:bodyPr>
            <a:noAutofit/>
          </a:bodyPr>
          <a:lstStyle/>
          <a:p>
            <a:pPr marL="36576" indent="0" algn="just">
              <a:buNone/>
            </a:pPr>
            <a:r>
              <a:rPr lang="en-US" sz="5400" b="1" dirty="0">
                <a:effectLst>
                  <a:outerShdw blurRad="38100" dist="38100" dir="2700000" algn="tl">
                    <a:srgbClr val="000000">
                      <a:alpha val="43137"/>
                    </a:srgbClr>
                  </a:outerShdw>
                </a:effectLst>
              </a:rPr>
              <a:t>I know how to be abased, and I know how to abound. Everywhere and in all things I have learned both to be full and to be hungry, both to abound and to suffer need.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4830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Philippians 4:13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I can do all things through Christ who strengthens me.</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1329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Ephesians 4:31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Let all bitterness, wrath, anger, clamor, and evil speaking be put away from you, with all malice.</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422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Ephesians 4:32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be kind to one another, tenderhearted, forgiving one another, just as God in Christ forgave you.</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9726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8991600" cy="4525963"/>
          </a:xfrm>
        </p:spPr>
        <p:txBody>
          <a:bodyPr>
            <a:normAutofit/>
          </a:bodyPr>
          <a:lstStyle/>
          <a:p>
            <a:pPr marL="36576" indent="0" algn="ctr">
              <a:buNone/>
            </a:pPr>
            <a:r>
              <a:rPr lang="en-US" sz="8000" b="1" dirty="0" smtClean="0">
                <a:effectLst>
                  <a:outerShdw blurRad="38100" dist="38100" dir="2700000" algn="tl">
                    <a:srgbClr val="000000">
                      <a:alpha val="43137"/>
                    </a:srgbClr>
                  </a:outerShdw>
                </a:effectLst>
              </a:rPr>
              <a:t>Reason and Recognition</a:t>
            </a:r>
            <a:endParaRPr lang="en-US" sz="8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4901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When Jacob saw that there was grain in Egypt, Jacob said to his sons, "Why do you look at one another?"</a:t>
            </a:r>
          </a:p>
        </p:txBody>
      </p:sp>
    </p:spTree>
    <p:extLst>
      <p:ext uri="{BB962C8B-B14F-4D97-AF65-F5344CB8AC3E}">
        <p14:creationId xmlns:p14="http://schemas.microsoft.com/office/powerpoint/2010/main" val="3664243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447800"/>
            <a:ext cx="8991600" cy="54102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he said, "Indeed I have heard that there is grain in Egypt; go down to that place and buy for us there, that we may live and not die."</a:t>
            </a:r>
          </a:p>
        </p:txBody>
      </p:sp>
    </p:spTree>
    <p:extLst>
      <p:ext uri="{BB962C8B-B14F-4D97-AF65-F5344CB8AC3E}">
        <p14:creationId xmlns:p14="http://schemas.microsoft.com/office/powerpoint/2010/main" val="4280384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When Jacob saw that there was grain in Egypt, Jacob said to his sons, "Why do you look at one another?"</a:t>
            </a:r>
          </a:p>
        </p:txBody>
      </p:sp>
    </p:spTree>
    <p:extLst>
      <p:ext uri="{BB962C8B-B14F-4D97-AF65-F5344CB8AC3E}">
        <p14:creationId xmlns:p14="http://schemas.microsoft.com/office/powerpoint/2010/main" val="3349850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So Joseph's ten brothers went down to buy grain in Egypt.</a:t>
            </a:r>
          </a:p>
        </p:txBody>
      </p:sp>
    </p:spTree>
    <p:extLst>
      <p:ext uri="{BB962C8B-B14F-4D97-AF65-F5344CB8AC3E}">
        <p14:creationId xmlns:p14="http://schemas.microsoft.com/office/powerpoint/2010/main" val="1985446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700" b="1" dirty="0" smtClean="0">
                <a:effectLst>
                  <a:outerShdw blurRad="38100" dist="38100" dir="2700000" algn="tl">
                    <a:srgbClr val="000000">
                      <a:alpha val="43137"/>
                    </a:srgbClr>
                  </a:outerShdw>
                </a:effectLst>
              </a:rPr>
              <a:t>But Jacob did not send Joseph's brother Benjamin with his brothers, for he said, "Lest some calamity befall him."</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5154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the sons of Israel went to buy </a:t>
            </a:r>
            <a:r>
              <a:rPr lang="en-US" sz="5700" b="1" i="1" dirty="0">
                <a:effectLst>
                  <a:outerShdw blurRad="38100" dist="38100" dir="2700000" algn="tl">
                    <a:srgbClr val="000000">
                      <a:alpha val="43137"/>
                    </a:srgbClr>
                  </a:outerShdw>
                </a:effectLst>
              </a:rPr>
              <a:t>grain</a:t>
            </a:r>
            <a:r>
              <a:rPr lang="en-US" sz="5700" b="1" dirty="0">
                <a:effectLst>
                  <a:outerShdw blurRad="38100" dist="38100" dir="2700000" algn="tl">
                    <a:srgbClr val="000000">
                      <a:alpha val="43137"/>
                    </a:srgbClr>
                  </a:outerShdw>
                </a:effectLst>
              </a:rPr>
              <a:t> among those who journeyed, for the famine was in the land of Canaan.</a:t>
            </a:r>
          </a:p>
        </p:txBody>
      </p:sp>
    </p:spTree>
    <p:extLst>
      <p:ext uri="{BB962C8B-B14F-4D97-AF65-F5344CB8AC3E}">
        <p14:creationId xmlns:p14="http://schemas.microsoft.com/office/powerpoint/2010/main" val="34162174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John 16:8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And when He has come, He will convict the world of sin, and of righteousness, and of judgment: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5610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b="1" dirty="0" smtClean="0">
                <a:effectLst>
                  <a:outerShdw blurRad="38100" dist="38100" dir="2700000" algn="tl">
                    <a:srgbClr val="000000">
                      <a:alpha val="43137"/>
                    </a:srgbClr>
                  </a:outerShdw>
                </a:effectLst>
              </a:rPr>
              <a:t>Genesis 42:6</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90600"/>
            <a:ext cx="9067800" cy="58674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Now Joseph </a:t>
            </a:r>
            <a:r>
              <a:rPr lang="en-US" sz="5300" b="1" i="1" dirty="0">
                <a:effectLst>
                  <a:outerShdw blurRad="38100" dist="38100" dir="2700000" algn="tl">
                    <a:srgbClr val="000000">
                      <a:alpha val="43137"/>
                    </a:srgbClr>
                  </a:outerShdw>
                </a:effectLst>
              </a:rPr>
              <a:t>was</a:t>
            </a:r>
            <a:r>
              <a:rPr lang="en-US" sz="5300" b="1" dirty="0">
                <a:effectLst>
                  <a:outerShdw blurRad="38100" dist="38100" dir="2700000" algn="tl">
                    <a:srgbClr val="000000">
                      <a:alpha val="43137"/>
                    </a:srgbClr>
                  </a:outerShdw>
                </a:effectLst>
              </a:rPr>
              <a:t> governor over the land; and it was he who sold to all the people of the land. And Joseph's brothers came and </a:t>
            </a:r>
            <a:r>
              <a:rPr lang="en-US" sz="5300" b="1" i="1" u="sng" dirty="0">
                <a:effectLst>
                  <a:outerShdw blurRad="38100" dist="38100" dir="2700000" algn="tl">
                    <a:srgbClr val="000000">
                      <a:alpha val="43137"/>
                    </a:srgbClr>
                  </a:outerShdw>
                </a:effectLst>
              </a:rPr>
              <a:t>bowed down before him with their faces to the earth</a:t>
            </a:r>
            <a:r>
              <a:rPr lang="en-US" sz="5300" b="1" dirty="0">
                <a:effectLst>
                  <a:outerShdw blurRad="38100" dist="38100" dir="2700000" algn="tl">
                    <a:srgbClr val="000000">
                      <a:alpha val="43137"/>
                    </a:srgbClr>
                  </a:outerShdw>
                </a:effectLst>
              </a:rPr>
              <a: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4040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42:7a</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800" b="1" dirty="0">
                <a:effectLst>
                  <a:outerShdw blurRad="38100" dist="38100" dir="2700000" algn="tl">
                    <a:srgbClr val="000000">
                      <a:alpha val="43137"/>
                    </a:srgbClr>
                  </a:outerShdw>
                </a:effectLst>
              </a:rPr>
              <a:t>Joseph saw his brothers and recognized them, but he acted as a stranger to them and spoke roughly to them. </a:t>
            </a:r>
            <a:endParaRPr lang="en-US" sz="5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3149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42:7b</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Then he said to them, "Where do you come from?" And they said, "From the land of Canaan to buy food</a:t>
            </a:r>
            <a:r>
              <a:rPr lang="en-US" sz="6000" b="1" dirty="0" smtClean="0">
                <a:effectLst>
                  <a:outerShdw blurRad="38100" dist="38100" dir="2700000" algn="tl">
                    <a:srgbClr val="000000">
                      <a:alpha val="43137"/>
                    </a:srgbClr>
                  </a:outerShdw>
                </a:effectLst>
              </a:rPr>
              <a: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86697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So Joseph recognized his brothers, but they did not recognize him.</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99331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37:19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Then they said to one another, "Look, this dreamer is coming!</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035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b="1" dirty="0" smtClean="0">
                <a:effectLst>
                  <a:outerShdw blurRad="38100" dist="38100" dir="2700000" algn="tl">
                    <a:srgbClr val="000000">
                      <a:alpha val="43137"/>
                    </a:srgbClr>
                  </a:outerShdw>
                </a:effectLst>
              </a:rPr>
              <a:t>Genesis 37:20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Come therefore, let us now kill him and cast him into some pit; and we shall say, 'Some wild beast has devoured him.' We shall see what will become of his dreams!"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1392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 y="1447800"/>
            <a:ext cx="8991600" cy="54102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he said, "Indeed I have heard that there is grain in Egypt; go down to that place and buy for us there, that we may live and not die."</a:t>
            </a:r>
          </a:p>
        </p:txBody>
      </p:sp>
    </p:spTree>
    <p:extLst>
      <p:ext uri="{BB962C8B-B14F-4D97-AF65-F5344CB8AC3E}">
        <p14:creationId xmlns:p14="http://schemas.microsoft.com/office/powerpoint/2010/main" val="3587427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33:8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6000" b="1" dirty="0">
                <a:effectLst>
                  <a:outerShdw blurRad="38100" dist="38100" dir="2700000" algn="tl">
                    <a:srgbClr val="000000">
                      <a:alpha val="43137"/>
                    </a:srgbClr>
                  </a:outerShdw>
                </a:effectLst>
              </a:rPr>
              <a:t>Let all the earth fear the LORD; Let all the inhabitants of the world stand in awe of Him.</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73414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33:9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For He spoke, and it was </a:t>
            </a:r>
            <a:r>
              <a:rPr lang="en-US" sz="6000" b="1" i="1" dirty="0">
                <a:effectLst>
                  <a:outerShdw blurRad="38100" dist="38100" dir="2700000" algn="tl">
                    <a:srgbClr val="000000">
                      <a:alpha val="43137"/>
                    </a:srgbClr>
                  </a:outerShdw>
                </a:effectLst>
              </a:rPr>
              <a:t>done;</a:t>
            </a:r>
            <a:r>
              <a:rPr lang="en-US" sz="6000" b="1" dirty="0">
                <a:effectLst>
                  <a:outerShdw blurRad="38100" dist="38100" dir="2700000" algn="tl">
                    <a:srgbClr val="000000">
                      <a:alpha val="43137"/>
                    </a:srgbClr>
                  </a:outerShdw>
                </a:effectLst>
              </a:rPr>
              <a:t> He commanded, and it stood fast.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05620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33:10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626" y="1600200"/>
            <a:ext cx="9059174"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The LORD brings the counsel of the nations to nothing; He makes the plans of the peoples of no effect.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14557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33:11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The counsel of the LORD stands forever, The plans of His heart to all generations.</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97768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8991600" cy="4525963"/>
          </a:xfrm>
        </p:spPr>
        <p:txBody>
          <a:bodyPr>
            <a:normAutofit/>
          </a:bodyPr>
          <a:lstStyle/>
          <a:p>
            <a:pPr marL="36576" indent="0" algn="ctr">
              <a:buNone/>
            </a:pPr>
            <a:r>
              <a:rPr lang="en-US" sz="8000" b="1" dirty="0">
                <a:effectLst>
                  <a:outerShdw blurRad="38100" dist="38100" dir="2700000" algn="tl">
                    <a:srgbClr val="000000">
                      <a:alpha val="43137"/>
                    </a:srgbClr>
                  </a:outerShdw>
                </a:effectLst>
              </a:rPr>
              <a:t>Rebuke, Requirements and Remorse</a:t>
            </a:r>
            <a:endParaRPr lang="en-US" sz="8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590911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b="1" dirty="0" smtClean="0">
                <a:effectLst>
                  <a:outerShdw blurRad="38100" dist="38100" dir="2700000" algn="tl">
                    <a:srgbClr val="000000">
                      <a:alpha val="43137"/>
                    </a:srgbClr>
                  </a:outerShdw>
                </a:effectLst>
              </a:rPr>
              <a:t>Genesis 42:9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Then Joseph remembered the dreams which he had dreamed about them, and said to them, "You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spies! You have come to see the nakedness of the land!"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92956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And they said to him, "No, my lord, but your servants have come to buy food.</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65148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We </a:t>
            </a:r>
            <a:r>
              <a:rPr lang="en-US" sz="6000" b="1" i="1" dirty="0">
                <a:effectLst>
                  <a:outerShdw blurRad="38100" dist="38100" dir="2700000" algn="tl">
                    <a:srgbClr val="000000">
                      <a:alpha val="43137"/>
                    </a:srgbClr>
                  </a:outerShdw>
                </a:effectLst>
              </a:rPr>
              <a:t>are</a:t>
            </a:r>
            <a:r>
              <a:rPr lang="en-US" sz="6000" b="1" dirty="0">
                <a:effectLst>
                  <a:outerShdw blurRad="38100" dist="38100" dir="2700000" algn="tl">
                    <a:srgbClr val="000000">
                      <a:alpha val="43137"/>
                    </a:srgbClr>
                  </a:outerShdw>
                </a:effectLst>
              </a:rPr>
              <a:t> all one man's sons; we </a:t>
            </a:r>
            <a:r>
              <a:rPr lang="en-US" sz="6000" b="1" i="1" dirty="0">
                <a:effectLst>
                  <a:outerShdw blurRad="38100" dist="38100" dir="2700000" algn="tl">
                    <a:srgbClr val="000000">
                      <a:alpha val="43137"/>
                    </a:srgbClr>
                  </a:outerShdw>
                </a:effectLst>
              </a:rPr>
              <a:t>are</a:t>
            </a:r>
            <a:r>
              <a:rPr lang="en-US" sz="6000" b="1" dirty="0">
                <a:effectLst>
                  <a:outerShdw blurRad="38100" dist="38100" dir="2700000" algn="tl">
                    <a:srgbClr val="000000">
                      <a:alpha val="43137"/>
                    </a:srgbClr>
                  </a:outerShdw>
                </a:effectLst>
              </a:rPr>
              <a:t> honest </a:t>
            </a:r>
            <a:r>
              <a:rPr lang="en-US" sz="6000" b="1" i="1" dirty="0">
                <a:effectLst>
                  <a:outerShdw blurRad="38100" dist="38100" dir="2700000" algn="tl">
                    <a:srgbClr val="000000">
                      <a:alpha val="43137"/>
                    </a:srgbClr>
                  </a:outerShdw>
                </a:effectLst>
              </a:rPr>
              <a:t>men;</a:t>
            </a:r>
            <a:r>
              <a:rPr lang="en-US" sz="6000" b="1" dirty="0">
                <a:effectLst>
                  <a:outerShdw blurRad="38100" dist="38100" dir="2700000" algn="tl">
                    <a:srgbClr val="000000">
                      <a:alpha val="43137"/>
                    </a:srgbClr>
                  </a:outerShdw>
                </a:effectLst>
              </a:rPr>
              <a:t> your servants are not spies."</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10177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6000" b="1" dirty="0">
                <a:effectLst>
                  <a:outerShdw blurRad="38100" dist="38100" dir="2700000" algn="tl">
                    <a:srgbClr val="000000">
                      <a:alpha val="43137"/>
                    </a:srgbClr>
                  </a:outerShdw>
                </a:effectLst>
              </a:rPr>
              <a:t>But he said to them, "No, but you have come to see the nakedness of the land."</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3214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b="1" dirty="0" smtClean="0">
                <a:effectLst>
                  <a:outerShdw blurRad="38100" dist="38100" dir="2700000" algn="tl">
                    <a:srgbClr val="000000">
                      <a:alpha val="43137"/>
                    </a:srgbClr>
                  </a:outerShdw>
                </a:effectLst>
              </a:rPr>
              <a:t>Genesis 42:13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066800"/>
            <a:ext cx="9059174"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And they said, "Your servants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twelve brothers, the sons of one man in the land of Canaan; and in fact, the youngest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with our father today, and one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no more."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0092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800" b="1" dirty="0">
                <a:effectLst>
                  <a:outerShdw blurRad="38100" dist="38100" dir="2700000" algn="tl">
                    <a:srgbClr val="000000">
                      <a:alpha val="43137"/>
                    </a:srgbClr>
                  </a:outerShdw>
                </a:effectLst>
              </a:rPr>
              <a:t>So Joseph's ten brothers went down to buy grain in Egypt.</a:t>
            </a:r>
          </a:p>
        </p:txBody>
      </p:sp>
    </p:spTree>
    <p:extLst>
      <p:ext uri="{BB962C8B-B14F-4D97-AF65-F5344CB8AC3E}">
        <p14:creationId xmlns:p14="http://schemas.microsoft.com/office/powerpoint/2010/main" val="3436222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But Joseph said to them, "It </a:t>
            </a:r>
            <a:r>
              <a:rPr lang="en-US" sz="6000" b="1" i="1" dirty="0">
                <a:effectLst>
                  <a:outerShdw blurRad="38100" dist="38100" dir="2700000" algn="tl">
                    <a:srgbClr val="000000">
                      <a:alpha val="43137"/>
                    </a:srgbClr>
                  </a:outerShdw>
                </a:effectLst>
              </a:rPr>
              <a:t>is</a:t>
            </a:r>
            <a:r>
              <a:rPr lang="en-US" sz="6000" b="1" dirty="0">
                <a:effectLst>
                  <a:outerShdw blurRad="38100" dist="38100" dir="2700000" algn="tl">
                    <a:srgbClr val="000000">
                      <a:alpha val="43137"/>
                    </a:srgbClr>
                  </a:outerShdw>
                </a:effectLst>
              </a:rPr>
              <a:t> as I spoke to you, saying, 'You </a:t>
            </a:r>
            <a:r>
              <a:rPr lang="en-US" sz="6000" b="1" i="1" dirty="0">
                <a:effectLst>
                  <a:outerShdw blurRad="38100" dist="38100" dir="2700000" algn="tl">
                    <a:srgbClr val="000000">
                      <a:alpha val="43137"/>
                    </a:srgbClr>
                  </a:outerShdw>
                </a:effectLst>
              </a:rPr>
              <a:t>are</a:t>
            </a:r>
            <a:r>
              <a:rPr lang="en-US" sz="6000" b="1" dirty="0">
                <a:effectLst>
                  <a:outerShdw blurRad="38100" dist="38100" dir="2700000" algn="tl">
                    <a:srgbClr val="000000">
                      <a:alpha val="43137"/>
                    </a:srgbClr>
                  </a:outerShdw>
                </a:effectLst>
              </a:rPr>
              <a:t> spies!'</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30648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486400"/>
          </a:xfrm>
        </p:spPr>
        <p:txBody>
          <a:bodyPr>
            <a:noAutofit/>
          </a:bodyPr>
          <a:lstStyle/>
          <a:p>
            <a:pPr marL="36576" indent="0" algn="just">
              <a:buNone/>
            </a:pPr>
            <a:r>
              <a:rPr lang="en-US" sz="6000" b="1" dirty="0">
                <a:effectLst>
                  <a:outerShdw blurRad="38100" dist="38100" dir="2700000" algn="tl">
                    <a:srgbClr val="000000">
                      <a:alpha val="43137"/>
                    </a:srgbClr>
                  </a:outerShdw>
                </a:effectLst>
              </a:rPr>
              <a:t>In this </a:t>
            </a:r>
            <a:r>
              <a:rPr lang="en-US" sz="6000" b="1" i="1" dirty="0">
                <a:effectLst>
                  <a:outerShdw blurRad="38100" dist="38100" dir="2700000" algn="tl">
                    <a:srgbClr val="000000">
                      <a:alpha val="43137"/>
                    </a:srgbClr>
                  </a:outerShdw>
                </a:effectLst>
              </a:rPr>
              <a:t>manner</a:t>
            </a:r>
            <a:r>
              <a:rPr lang="en-US" sz="6000" b="1" dirty="0">
                <a:effectLst>
                  <a:outerShdw blurRad="38100" dist="38100" dir="2700000" algn="tl">
                    <a:srgbClr val="000000">
                      <a:alpha val="43137"/>
                    </a:srgbClr>
                  </a:outerShdw>
                </a:effectLst>
              </a:rPr>
              <a:t> you shall be tested: By the life of Pharaoh, you shall not leave this place unless your youngest brother comes here.</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29107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b="1" dirty="0" smtClean="0">
                <a:effectLst>
                  <a:outerShdw blurRad="38100" dist="38100" dir="2700000" algn="tl">
                    <a:srgbClr val="000000">
                      <a:alpha val="43137"/>
                    </a:srgbClr>
                  </a:outerShdw>
                </a:effectLst>
              </a:rPr>
              <a:t>Genesis 42:16a</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90600"/>
            <a:ext cx="9067800" cy="5715000"/>
          </a:xfrm>
        </p:spPr>
        <p:txBody>
          <a:bodyPr>
            <a:noAutofit/>
          </a:bodyPr>
          <a:lstStyle/>
          <a:p>
            <a:pPr marL="36576" indent="0" algn="just">
              <a:buNone/>
            </a:pPr>
            <a:r>
              <a:rPr lang="en-US" sz="5400" b="1" dirty="0">
                <a:effectLst>
                  <a:outerShdw blurRad="38100" dist="38100" dir="2700000" algn="tl">
                    <a:srgbClr val="000000">
                      <a:alpha val="43137"/>
                    </a:srgbClr>
                  </a:outerShdw>
                </a:effectLst>
              </a:rPr>
              <a:t>Send one of you, and let him bring your brother; and you shall be kept in prison, that your words may be tested to see whether </a:t>
            </a:r>
            <a:r>
              <a:rPr lang="en-US" sz="5400" b="1" i="1" dirty="0">
                <a:effectLst>
                  <a:outerShdw blurRad="38100" dist="38100" dir="2700000" algn="tl">
                    <a:srgbClr val="000000">
                      <a:alpha val="43137"/>
                    </a:srgbClr>
                  </a:outerShdw>
                </a:effectLst>
              </a:rPr>
              <a:t>there is</a:t>
            </a:r>
            <a:r>
              <a:rPr lang="en-US" sz="5400" b="1" dirty="0">
                <a:effectLst>
                  <a:outerShdw blurRad="38100" dist="38100" dir="2700000" algn="tl">
                    <a:srgbClr val="000000">
                      <a:alpha val="43137"/>
                    </a:srgbClr>
                  </a:outerShdw>
                </a:effectLst>
              </a:rPr>
              <a:t> any truth in you;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806151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42:16b</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or else, by the life of Pharaoh, surely you </a:t>
            </a:r>
            <a:r>
              <a:rPr lang="en-US" sz="6000" b="1" i="1" dirty="0">
                <a:effectLst>
                  <a:outerShdw blurRad="38100" dist="38100" dir="2700000" algn="tl">
                    <a:srgbClr val="000000">
                      <a:alpha val="43137"/>
                    </a:srgbClr>
                  </a:outerShdw>
                </a:effectLst>
              </a:rPr>
              <a:t>are</a:t>
            </a:r>
            <a:r>
              <a:rPr lang="en-US" sz="6000" b="1" dirty="0">
                <a:effectLst>
                  <a:outerShdw blurRad="38100" dist="38100" dir="2700000" algn="tl">
                    <a:srgbClr val="000000">
                      <a:alpha val="43137"/>
                    </a:srgbClr>
                  </a:outerShdw>
                </a:effectLst>
              </a:rPr>
              <a:t> spies</a:t>
            </a:r>
            <a:r>
              <a:rPr lang="en-US" sz="6000" b="1" dirty="0" smtClean="0">
                <a:effectLst>
                  <a:outerShdw blurRad="38100" dist="38100" dir="2700000" algn="tl">
                    <a:srgbClr val="000000">
                      <a:alpha val="43137"/>
                    </a:srgbClr>
                  </a:outerShdw>
                </a:effectLst>
              </a:rPr>
              <a: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66915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So he put them all together in prison three days.</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07953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Psalm 119:67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Before I was afflicted I went astray, But now I keep Your word.</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217047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Then Joseph said to them the third day, "Do this and live, </a:t>
            </a:r>
            <a:r>
              <a:rPr lang="en-US" sz="6000" b="1" i="1" dirty="0">
                <a:effectLst>
                  <a:outerShdw blurRad="38100" dist="38100" dir="2700000" algn="tl">
                    <a:srgbClr val="000000">
                      <a:alpha val="43137"/>
                    </a:srgbClr>
                  </a:outerShdw>
                </a:effectLst>
              </a:rPr>
              <a:t>for</a:t>
            </a:r>
            <a:r>
              <a:rPr lang="en-US" sz="6000" b="1" dirty="0">
                <a:effectLst>
                  <a:outerShdw blurRad="38100" dist="38100" dir="2700000" algn="tl">
                    <a:srgbClr val="000000">
                      <a:alpha val="43137"/>
                    </a:srgbClr>
                  </a:outerShdw>
                </a:effectLst>
              </a:rPr>
              <a:t> I fear God:</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2653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42:19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626" y="1371600"/>
            <a:ext cx="9059174" cy="5486400"/>
          </a:xfrm>
        </p:spPr>
        <p:txBody>
          <a:bodyPr>
            <a:noAutofit/>
          </a:bodyPr>
          <a:lstStyle/>
          <a:p>
            <a:pPr marL="36576" indent="0" algn="just">
              <a:buNone/>
            </a:pPr>
            <a:r>
              <a:rPr lang="en-US" sz="5700" b="1" dirty="0">
                <a:effectLst>
                  <a:outerShdw blurRad="38100" dist="38100" dir="2700000" algn="tl">
                    <a:srgbClr val="000000">
                      <a:alpha val="43137"/>
                    </a:srgbClr>
                  </a:outerShdw>
                </a:effectLst>
              </a:rPr>
              <a:t>If you </a:t>
            </a:r>
            <a:r>
              <a:rPr lang="en-US" sz="5700" b="1" i="1" dirty="0">
                <a:effectLst>
                  <a:outerShdw blurRad="38100" dist="38100" dir="2700000" algn="tl">
                    <a:srgbClr val="000000">
                      <a:alpha val="43137"/>
                    </a:srgbClr>
                  </a:outerShdw>
                </a:effectLst>
              </a:rPr>
              <a:t>are</a:t>
            </a:r>
            <a:r>
              <a:rPr lang="en-US" sz="5700" b="1" dirty="0">
                <a:effectLst>
                  <a:outerShdw blurRad="38100" dist="38100" dir="2700000" algn="tl">
                    <a:srgbClr val="000000">
                      <a:alpha val="43137"/>
                    </a:srgbClr>
                  </a:outerShdw>
                </a:effectLst>
              </a:rPr>
              <a:t> honest </a:t>
            </a:r>
            <a:r>
              <a:rPr lang="en-US" sz="5700" b="1" i="1" dirty="0">
                <a:effectLst>
                  <a:outerShdw blurRad="38100" dist="38100" dir="2700000" algn="tl">
                    <a:srgbClr val="000000">
                      <a:alpha val="43137"/>
                    </a:srgbClr>
                  </a:outerShdw>
                </a:effectLst>
              </a:rPr>
              <a:t>men,</a:t>
            </a:r>
            <a:r>
              <a:rPr lang="en-US" sz="5700" b="1" dirty="0">
                <a:effectLst>
                  <a:outerShdw blurRad="38100" dist="38100" dir="2700000" algn="tl">
                    <a:srgbClr val="000000">
                      <a:alpha val="43137"/>
                    </a:srgbClr>
                  </a:outerShdw>
                </a:effectLst>
              </a:rPr>
              <a:t> let one of your brothers be confined to your prison house; but you, go and carry grain for the famine of your houses.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800602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42:20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800" b="1" dirty="0">
                <a:effectLst>
                  <a:outerShdw blurRad="38100" dist="38100" dir="2700000" algn="tl">
                    <a:srgbClr val="000000">
                      <a:alpha val="43137"/>
                    </a:srgbClr>
                  </a:outerShdw>
                </a:effectLst>
              </a:rPr>
              <a:t>And bring your youngest brother to me; so your words will be verified, and you shall not die." And they did so.</a:t>
            </a:r>
            <a:endParaRPr lang="en-US" sz="5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68619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b="1" dirty="0" smtClean="0">
                <a:effectLst>
                  <a:outerShdw blurRad="38100" dist="38100" dir="2700000" algn="tl">
                    <a:srgbClr val="000000">
                      <a:alpha val="43137"/>
                    </a:srgbClr>
                  </a:outerShdw>
                </a:effectLst>
              </a:rPr>
              <a:t>Genesis 42:21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90600"/>
            <a:ext cx="9067800" cy="5867400"/>
          </a:xfrm>
        </p:spPr>
        <p:txBody>
          <a:bodyPr>
            <a:noAutofit/>
          </a:bodyPr>
          <a:lstStyle/>
          <a:p>
            <a:pPr marL="36576" indent="0" algn="just">
              <a:buNone/>
            </a:pPr>
            <a:r>
              <a:rPr lang="en-US" sz="4800" b="1" dirty="0">
                <a:effectLst>
                  <a:outerShdw blurRad="38100" dist="38100" dir="2700000" algn="tl">
                    <a:srgbClr val="000000">
                      <a:alpha val="43137"/>
                    </a:srgbClr>
                  </a:outerShdw>
                </a:effectLst>
              </a:rPr>
              <a:t>Then they said to one another, "We </a:t>
            </a:r>
            <a:r>
              <a:rPr lang="en-US" sz="4800" b="1" i="1" dirty="0">
                <a:effectLst>
                  <a:outerShdw blurRad="38100" dist="38100" dir="2700000" algn="tl">
                    <a:srgbClr val="000000">
                      <a:alpha val="43137"/>
                    </a:srgbClr>
                  </a:outerShdw>
                </a:effectLst>
              </a:rPr>
              <a:t>are</a:t>
            </a:r>
            <a:r>
              <a:rPr lang="en-US" sz="4800" b="1" dirty="0">
                <a:effectLst>
                  <a:outerShdw blurRad="38100" dist="38100" dir="2700000" algn="tl">
                    <a:srgbClr val="000000">
                      <a:alpha val="43137"/>
                    </a:srgbClr>
                  </a:outerShdw>
                </a:effectLst>
              </a:rPr>
              <a:t> truly guilty concerning our brother, for we saw the anguish of his soul when he pleaded with us, and we would not hear; therefore this distress has come upon us."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39721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700" b="1" dirty="0" smtClean="0">
                <a:effectLst>
                  <a:outerShdw blurRad="38100" dist="38100" dir="2700000" algn="tl">
                    <a:srgbClr val="000000">
                      <a:alpha val="43137"/>
                    </a:srgbClr>
                  </a:outerShdw>
                </a:effectLst>
              </a:rPr>
              <a:t>But Jacob did not send Joseph's brother Benjamin with his brothers, for he said, "Lest some calamity befall him."</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45876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b="1" dirty="0" smtClean="0">
                <a:effectLst>
                  <a:outerShdw blurRad="38100" dist="38100" dir="2700000" algn="tl">
                    <a:srgbClr val="000000">
                      <a:alpha val="43137"/>
                    </a:srgbClr>
                  </a:outerShdw>
                </a:effectLst>
              </a:rPr>
              <a:t>Genesis 42:22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90600"/>
            <a:ext cx="9067800" cy="58674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Reuben answered them, saying, "Did I not speak to you, saying, 'Do not sin against the boy'; and you would not listen? Therefore behold, his blood is now required of us."</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673416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42:23</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But they did not know that Joseph understood </a:t>
            </a:r>
            <a:r>
              <a:rPr lang="en-US" sz="6000" b="1" i="1" dirty="0">
                <a:effectLst>
                  <a:outerShdw blurRad="38100" dist="38100" dir="2700000" algn="tl">
                    <a:srgbClr val="000000">
                      <a:alpha val="43137"/>
                    </a:srgbClr>
                  </a:outerShdw>
                </a:effectLst>
              </a:rPr>
              <a:t>them,</a:t>
            </a:r>
            <a:r>
              <a:rPr lang="en-US" sz="6000" b="1" dirty="0">
                <a:effectLst>
                  <a:outerShdw blurRad="38100" dist="38100" dir="2700000" algn="tl">
                    <a:srgbClr val="000000">
                      <a:alpha val="43137"/>
                    </a:srgbClr>
                  </a:outerShdw>
                </a:effectLst>
              </a:rPr>
              <a:t> for he spoke to them through an interpreter.</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67555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b="1" dirty="0" smtClean="0">
                <a:effectLst>
                  <a:outerShdw blurRad="38100" dist="38100" dir="2700000" algn="tl">
                    <a:srgbClr val="000000">
                      <a:alpha val="43137"/>
                    </a:srgbClr>
                  </a:outerShdw>
                </a:effectLst>
              </a:rPr>
              <a:t>Genesis 42:24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90600"/>
            <a:ext cx="9067800" cy="5867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he turned himself away from them and wept. Then he returned to them again, and talked with them. And he took Simeon from them and bound him before their eyes.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46331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Proverbs 20:27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The spirit of a man </a:t>
            </a:r>
            <a:r>
              <a:rPr lang="en-US" sz="6000" b="1" i="1" dirty="0">
                <a:effectLst>
                  <a:outerShdw blurRad="38100" dist="38100" dir="2700000" algn="tl">
                    <a:srgbClr val="000000">
                      <a:alpha val="43137"/>
                    </a:srgbClr>
                  </a:outerShdw>
                </a:effectLst>
              </a:rPr>
              <a:t>is</a:t>
            </a:r>
            <a:r>
              <a:rPr lang="en-US" sz="6000" b="1" dirty="0">
                <a:effectLst>
                  <a:outerShdw blurRad="38100" dist="38100" dir="2700000" algn="tl">
                    <a:srgbClr val="000000">
                      <a:alpha val="43137"/>
                    </a:srgbClr>
                  </a:outerShdw>
                </a:effectLst>
              </a:rPr>
              <a:t> the lamp of the LORD, Searching all the inner depths of his heart.</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3191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1 Timothy 4:1</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486400"/>
          </a:xfrm>
        </p:spPr>
        <p:txBody>
          <a:bodyPr>
            <a:noAutofit/>
          </a:bodyPr>
          <a:lstStyle/>
          <a:p>
            <a:pPr marL="36576" indent="0" algn="just">
              <a:buNone/>
            </a:pPr>
            <a:r>
              <a:rPr lang="en-US" sz="5700" b="1" dirty="0">
                <a:effectLst>
                  <a:outerShdw blurRad="38100" dist="38100" dir="2700000" algn="tl">
                    <a:srgbClr val="000000">
                      <a:alpha val="43137"/>
                    </a:srgbClr>
                  </a:outerShdw>
                </a:effectLst>
              </a:rPr>
              <a:t>Now the Spirit expressly says that in latter times some will depart from the faith, giving heed to deceiving spirits and doctrines of demons,</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71673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1 Timothy 4:2</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speaking lies in hypocrisy, having their own conscience seared with a hot iron,</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1451786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1600200"/>
            <a:ext cx="8991600" cy="4525963"/>
          </a:xfrm>
        </p:spPr>
        <p:txBody>
          <a:bodyPr>
            <a:normAutofit/>
          </a:bodyPr>
          <a:lstStyle/>
          <a:p>
            <a:pPr marL="36576" indent="0" algn="ctr">
              <a:buNone/>
            </a:pPr>
            <a:r>
              <a:rPr lang="en-US" sz="8000" b="1" dirty="0">
                <a:effectLst>
                  <a:outerShdw blurRad="38100" dist="38100" dir="2700000" algn="tl">
                    <a:srgbClr val="000000">
                      <a:alpha val="43137"/>
                    </a:srgbClr>
                  </a:outerShdw>
                </a:effectLst>
              </a:rPr>
              <a:t>Restraint and Return</a:t>
            </a:r>
            <a:endParaRPr lang="en-US" sz="8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09219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b="1" dirty="0" smtClean="0">
                <a:effectLst>
                  <a:outerShdw blurRad="38100" dist="38100" dir="2700000" algn="tl">
                    <a:srgbClr val="000000">
                      <a:alpha val="43137"/>
                    </a:srgbClr>
                  </a:outerShdw>
                </a:effectLst>
              </a:rPr>
              <a:t>Genesis 42:25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990600"/>
            <a:ext cx="9067800" cy="5867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Joseph gave a command to fill their sacks with grain, to restore every man's money to his sack, and to give them provisions for the journey. Thus he did for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74262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42:26</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So they loaded their donkeys with the grain and departed from there.</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151588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42:27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4864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as one </a:t>
            </a:r>
            <a:r>
              <a:rPr lang="en-US" sz="5600" b="1" i="1" dirty="0">
                <a:effectLst>
                  <a:outerShdw blurRad="38100" dist="38100" dir="2700000" algn="tl">
                    <a:srgbClr val="000000">
                      <a:alpha val="43137"/>
                    </a:srgbClr>
                  </a:outerShdw>
                </a:effectLst>
              </a:rPr>
              <a:t>of them</a:t>
            </a:r>
            <a:r>
              <a:rPr lang="en-US" sz="5600" b="1" dirty="0">
                <a:effectLst>
                  <a:outerShdw blurRad="38100" dist="38100" dir="2700000" algn="tl">
                    <a:srgbClr val="000000">
                      <a:alpha val="43137"/>
                    </a:srgbClr>
                  </a:outerShdw>
                </a:effectLst>
              </a:rPr>
              <a:t> opened his sack to give his donkey feed at the encampment, he saw his money; and there it was, in the mouth of his sack.</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92368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Genesis 42:5</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700" b="1" dirty="0">
                <a:effectLst>
                  <a:outerShdw blurRad="38100" dist="38100" dir="2700000" algn="tl">
                    <a:srgbClr val="000000">
                      <a:alpha val="43137"/>
                    </a:srgbClr>
                  </a:outerShdw>
                </a:effectLst>
              </a:rPr>
              <a:t>And the sons of Israel went to buy </a:t>
            </a:r>
            <a:r>
              <a:rPr lang="en-US" sz="5700" b="1" i="1" dirty="0">
                <a:effectLst>
                  <a:outerShdw blurRad="38100" dist="38100" dir="2700000" algn="tl">
                    <a:srgbClr val="000000">
                      <a:alpha val="43137"/>
                    </a:srgbClr>
                  </a:outerShdw>
                </a:effectLst>
              </a:rPr>
              <a:t>grain</a:t>
            </a:r>
            <a:r>
              <a:rPr lang="en-US" sz="5700" b="1" dirty="0">
                <a:effectLst>
                  <a:outerShdw blurRad="38100" dist="38100" dir="2700000" algn="tl">
                    <a:srgbClr val="000000">
                      <a:alpha val="43137"/>
                    </a:srgbClr>
                  </a:outerShdw>
                </a:effectLst>
              </a:rPr>
              <a:t> among those who journeyed, for the famine was in the land of Canaan.</a:t>
            </a:r>
          </a:p>
        </p:txBody>
      </p:sp>
    </p:spTree>
    <p:extLst>
      <p:ext uri="{BB962C8B-B14F-4D97-AF65-F5344CB8AC3E}">
        <p14:creationId xmlns:p14="http://schemas.microsoft.com/office/powerpoint/2010/main" val="238508145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Autofit/>
          </a:bodyPr>
          <a:lstStyle/>
          <a:p>
            <a:r>
              <a:rPr lang="en-US" sz="7200" b="1" dirty="0" smtClean="0">
                <a:effectLst>
                  <a:outerShdw blurRad="38100" dist="38100" dir="2700000" algn="tl">
                    <a:srgbClr val="000000">
                      <a:alpha val="43137"/>
                    </a:srgbClr>
                  </a:outerShdw>
                </a:effectLst>
              </a:rPr>
              <a:t>Genesis 42:28</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943" y="914400"/>
            <a:ext cx="9067800" cy="5867400"/>
          </a:xfrm>
        </p:spPr>
        <p:txBody>
          <a:bodyPr>
            <a:noAutofit/>
          </a:bodyPr>
          <a:lstStyle/>
          <a:p>
            <a:pPr marL="36576" indent="0" algn="just">
              <a:buNone/>
            </a:pPr>
            <a:r>
              <a:rPr lang="en-US" sz="4900" b="1" dirty="0">
                <a:effectLst>
                  <a:outerShdw blurRad="38100" dist="38100" dir="2700000" algn="tl">
                    <a:srgbClr val="000000">
                      <a:alpha val="43137"/>
                    </a:srgbClr>
                  </a:outerShdw>
                </a:effectLst>
              </a:rPr>
              <a:t>So he said to his brothers, "My money has been restored, and there it is, in my sack!" Then their hearts failed </a:t>
            </a:r>
            <a:r>
              <a:rPr lang="en-US" sz="4900" b="1" i="1" dirty="0">
                <a:effectLst>
                  <a:outerShdw blurRad="38100" dist="38100" dir="2700000" algn="tl">
                    <a:srgbClr val="000000">
                      <a:alpha val="43137"/>
                    </a:srgbClr>
                  </a:outerShdw>
                </a:effectLst>
              </a:rPr>
              <a:t>them</a:t>
            </a:r>
            <a:r>
              <a:rPr lang="en-US" sz="4900" b="1" dirty="0">
                <a:effectLst>
                  <a:outerShdw blurRad="38100" dist="38100" dir="2700000" algn="tl">
                    <a:srgbClr val="000000">
                      <a:alpha val="43137"/>
                    </a:srgbClr>
                  </a:outerShdw>
                </a:effectLst>
              </a:rPr>
              <a:t> and they were afraid, saying to one another, "What </a:t>
            </a:r>
            <a:r>
              <a:rPr lang="en-US" sz="4900" b="1" i="1" dirty="0">
                <a:effectLst>
                  <a:outerShdw blurRad="38100" dist="38100" dir="2700000" algn="tl">
                    <a:srgbClr val="000000">
                      <a:alpha val="43137"/>
                    </a:srgbClr>
                  </a:outerShdw>
                </a:effectLst>
              </a:rPr>
              <a:t>is</a:t>
            </a:r>
            <a:r>
              <a:rPr lang="en-US" sz="4900" b="1" dirty="0">
                <a:effectLst>
                  <a:outerShdw blurRad="38100" dist="38100" dir="2700000" algn="tl">
                    <a:srgbClr val="000000">
                      <a:alpha val="43137"/>
                    </a:srgbClr>
                  </a:outerShdw>
                </a:effectLst>
              </a:rPr>
              <a:t> this </a:t>
            </a:r>
            <a:r>
              <a:rPr lang="en-US" sz="4900" b="1" i="1" dirty="0">
                <a:effectLst>
                  <a:outerShdw blurRad="38100" dist="38100" dir="2700000" algn="tl">
                    <a:srgbClr val="000000">
                      <a:alpha val="43137"/>
                    </a:srgbClr>
                  </a:outerShdw>
                </a:effectLst>
              </a:rPr>
              <a:t>that</a:t>
            </a:r>
            <a:r>
              <a:rPr lang="en-US" sz="4900" b="1" dirty="0">
                <a:effectLst>
                  <a:outerShdw blurRad="38100" dist="38100" dir="2700000" algn="tl">
                    <a:srgbClr val="000000">
                      <a:alpha val="43137"/>
                    </a:srgbClr>
                  </a:outerShdw>
                </a:effectLst>
              </a:rPr>
              <a:t> God has done to us?"</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81668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b="1" dirty="0" smtClean="0">
                <a:effectLst>
                  <a:outerShdw blurRad="38100" dist="38100" dir="2700000" algn="tl">
                    <a:srgbClr val="000000">
                      <a:alpha val="43137"/>
                    </a:srgbClr>
                  </a:outerShdw>
                </a:effectLst>
              </a:rPr>
              <a:t>Romans 2:4</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219200"/>
            <a:ext cx="9067800" cy="5486400"/>
          </a:xfrm>
        </p:spPr>
        <p:txBody>
          <a:bodyPr>
            <a:noAutofit/>
          </a:bodyPr>
          <a:lstStyle/>
          <a:p>
            <a:pPr marL="36576" indent="0" algn="just">
              <a:buNone/>
            </a:pPr>
            <a:r>
              <a:rPr lang="en-US" sz="5400" b="1" dirty="0">
                <a:effectLst>
                  <a:outerShdw blurRad="38100" dist="38100" dir="2700000" algn="tl">
                    <a:srgbClr val="000000">
                      <a:alpha val="43137"/>
                    </a:srgbClr>
                  </a:outerShdw>
                </a:effectLst>
              </a:rPr>
              <a:t>Or do you despise the riches of His goodness, forbearance, and longsuffering, not knowing that the goodness of God leads you to repentance?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415198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991600" cy="1143000"/>
          </a:xfrm>
        </p:spPr>
        <p:txBody>
          <a:bodyPr>
            <a:noAutofit/>
          </a:bodyPr>
          <a:lstStyle/>
          <a:p>
            <a:r>
              <a:rPr lang="en-US" sz="7200" b="1" dirty="0" smtClean="0">
                <a:effectLst>
                  <a:outerShdw blurRad="38100" dist="38100" dir="2700000" algn="tl">
                    <a:srgbClr val="000000">
                      <a:alpha val="43137"/>
                    </a:srgbClr>
                  </a:outerShdw>
                </a:effectLst>
              </a:rPr>
              <a:t>2 Corinthians 7:9</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015042"/>
            <a:ext cx="9067800" cy="5867400"/>
          </a:xfrm>
        </p:spPr>
        <p:txBody>
          <a:bodyPr>
            <a:noAutofit/>
          </a:bodyPr>
          <a:lstStyle/>
          <a:p>
            <a:pPr marL="36576" indent="0" algn="just">
              <a:buNone/>
            </a:pPr>
            <a:r>
              <a:rPr lang="en-US" sz="4900" b="1" dirty="0">
                <a:effectLst>
                  <a:outerShdw blurRad="38100" dist="38100" dir="2700000" algn="tl">
                    <a:srgbClr val="000000">
                      <a:alpha val="43137"/>
                    </a:srgbClr>
                  </a:outerShdw>
                </a:effectLst>
              </a:rPr>
              <a:t>Now I rejoice, not that you were made sorry, but that your sorrow led to repentance. For you were made sorry in a godly manner, that you might suffer loss from us in nothing.</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52090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b="1" dirty="0" smtClean="0">
                <a:effectLst>
                  <a:outerShdw blurRad="38100" dist="38100" dir="2700000" algn="tl">
                    <a:srgbClr val="000000">
                      <a:alpha val="43137"/>
                    </a:srgbClr>
                  </a:outerShdw>
                </a:effectLst>
              </a:rPr>
              <a:t>2 Corinthians 7:10</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486400"/>
          </a:xfrm>
        </p:spPr>
        <p:txBody>
          <a:bodyPr>
            <a:noAutofit/>
          </a:bodyPr>
          <a:lstStyle/>
          <a:p>
            <a:pPr marL="36576" indent="0" algn="just">
              <a:buNone/>
            </a:pPr>
            <a:r>
              <a:rPr lang="en-US" sz="5800" b="1" dirty="0">
                <a:effectLst>
                  <a:outerShdw blurRad="38100" dist="38100" dir="2700000" algn="tl">
                    <a:srgbClr val="000000">
                      <a:alpha val="43137"/>
                    </a:srgbClr>
                  </a:outerShdw>
                </a:effectLst>
              </a:rPr>
              <a:t>For godly sorrow produces repentance </a:t>
            </a:r>
            <a:r>
              <a:rPr lang="en-US" sz="5800" b="1" i="1" dirty="0">
                <a:effectLst>
                  <a:outerShdw blurRad="38100" dist="38100" dir="2700000" algn="tl">
                    <a:srgbClr val="000000">
                      <a:alpha val="43137"/>
                    </a:srgbClr>
                  </a:outerShdw>
                </a:effectLst>
              </a:rPr>
              <a:t>leading</a:t>
            </a:r>
            <a:r>
              <a:rPr lang="en-US" sz="5800" b="1" dirty="0">
                <a:effectLst>
                  <a:outerShdw blurRad="38100" dist="38100" dir="2700000" algn="tl">
                    <a:srgbClr val="000000">
                      <a:alpha val="43137"/>
                    </a:srgbClr>
                  </a:outerShdw>
                </a:effectLst>
              </a:rPr>
              <a:t> to salvation, not to be regretted; but the sorrow of the world produces death.</a:t>
            </a:r>
            <a:endParaRPr lang="en-US" sz="5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46334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0437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6928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Hosea 8:7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486400"/>
          </a:xfrm>
        </p:spPr>
        <p:txBody>
          <a:bodyPr>
            <a:normAutofit/>
          </a:bodyPr>
          <a:lstStyle/>
          <a:p>
            <a:pPr marL="36576" indent="0" algn="just">
              <a:buNone/>
            </a:pPr>
            <a:r>
              <a:rPr lang="en-US" sz="5700" b="1" i="1" u="sng" dirty="0">
                <a:effectLst>
                  <a:outerShdw blurRad="38100" dist="38100" dir="2700000" algn="tl">
                    <a:srgbClr val="000000">
                      <a:alpha val="43137"/>
                    </a:srgbClr>
                  </a:outerShdw>
                </a:effectLst>
              </a:rPr>
              <a:t>They sow the wind, And reap the whirlwind</a:t>
            </a:r>
            <a:r>
              <a:rPr lang="en-US" sz="5700" b="1" dirty="0">
                <a:effectLst>
                  <a:outerShdw blurRad="38100" dist="38100" dir="2700000" algn="tl">
                    <a:srgbClr val="000000">
                      <a:alpha val="43137"/>
                    </a:srgbClr>
                  </a:outerShdw>
                </a:effectLst>
              </a:rPr>
              <a:t>. The stalk has no bud; It shall never produce meal. If it should produce, Aliens would swallow it up.</a:t>
            </a:r>
            <a:endParaRPr lang="en-US" sz="5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3207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smtClean="0">
                <a:effectLst>
                  <a:outerShdw blurRad="38100" dist="38100" dir="2700000" algn="tl">
                    <a:srgbClr val="000000">
                      <a:alpha val="43137"/>
                    </a:srgbClr>
                  </a:outerShdw>
                </a:effectLst>
              </a:rPr>
              <a:t>Galatians 6:7</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6000" b="1" dirty="0">
                <a:effectLst>
                  <a:outerShdw blurRad="38100" dist="38100" dir="2700000" algn="tl">
                    <a:srgbClr val="000000">
                      <a:alpha val="43137"/>
                    </a:srgbClr>
                  </a:outerShdw>
                </a:effectLst>
              </a:rPr>
              <a:t>Do not be deceived, God is not mocked; for whatever a man sows, that he will also reap.</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15120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286</TotalTime>
  <Words>1619</Words>
  <Application>Microsoft Office PowerPoint</Application>
  <PresentationFormat>On-screen Show (4:3)</PresentationFormat>
  <Paragraphs>123</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Default Theme</vt:lpstr>
      <vt:lpstr>The Road To Reconciliation</vt:lpstr>
      <vt:lpstr>Genesis 42:1</vt:lpstr>
      <vt:lpstr>Genesis 42:2</vt:lpstr>
      <vt:lpstr>Genesis 42:3</vt:lpstr>
      <vt:lpstr>Genesis 42:4</vt:lpstr>
      <vt:lpstr>Genesis 42:5</vt:lpstr>
      <vt:lpstr>PowerPoint Presentation</vt:lpstr>
      <vt:lpstr>Hosea 8:7</vt:lpstr>
      <vt:lpstr>Galatians 6:7</vt:lpstr>
      <vt:lpstr>Galatians 6:8</vt:lpstr>
      <vt:lpstr>Galatians 6:9</vt:lpstr>
      <vt:lpstr>Galatians 6:10</vt:lpstr>
      <vt:lpstr>Philippians 4:12</vt:lpstr>
      <vt:lpstr>Philippians 4:13</vt:lpstr>
      <vt:lpstr>Ephesians 4:31</vt:lpstr>
      <vt:lpstr>Ephesians 4:32</vt:lpstr>
      <vt:lpstr>PowerPoint Presentation</vt:lpstr>
      <vt:lpstr>Genesis 42:1</vt:lpstr>
      <vt:lpstr>Genesis 42:2</vt:lpstr>
      <vt:lpstr>Genesis 42:3</vt:lpstr>
      <vt:lpstr>Genesis 42:4</vt:lpstr>
      <vt:lpstr>Genesis 42:5</vt:lpstr>
      <vt:lpstr>John 16:8</vt:lpstr>
      <vt:lpstr>Genesis 42:6</vt:lpstr>
      <vt:lpstr>Genesis 42:7a</vt:lpstr>
      <vt:lpstr>Genesis 42:7b</vt:lpstr>
      <vt:lpstr>Genesis 42:8</vt:lpstr>
      <vt:lpstr>Genesis 37:19</vt:lpstr>
      <vt:lpstr>Genesis 37:20</vt:lpstr>
      <vt:lpstr>Psalm 33:8</vt:lpstr>
      <vt:lpstr>Psalm 33:9</vt:lpstr>
      <vt:lpstr>Psalm 33:10</vt:lpstr>
      <vt:lpstr>Psalm 33:11</vt:lpstr>
      <vt:lpstr>PowerPoint Presentation</vt:lpstr>
      <vt:lpstr>Genesis 42:9</vt:lpstr>
      <vt:lpstr>Genesis 42:10</vt:lpstr>
      <vt:lpstr>Genesis 42:11</vt:lpstr>
      <vt:lpstr>Genesis 42:12</vt:lpstr>
      <vt:lpstr>Genesis 42:13</vt:lpstr>
      <vt:lpstr>Genesis 42:14</vt:lpstr>
      <vt:lpstr>Genesis 42:15</vt:lpstr>
      <vt:lpstr>Genesis 42:16a</vt:lpstr>
      <vt:lpstr>Genesis 42:16b</vt:lpstr>
      <vt:lpstr>Genesis 42:17</vt:lpstr>
      <vt:lpstr>Psalm 119:67</vt:lpstr>
      <vt:lpstr>Genesis 42:18</vt:lpstr>
      <vt:lpstr>Genesis 42:19</vt:lpstr>
      <vt:lpstr>Genesis 42:20</vt:lpstr>
      <vt:lpstr>Genesis 42:21</vt:lpstr>
      <vt:lpstr>Genesis 42:22</vt:lpstr>
      <vt:lpstr>Genesis 42:23</vt:lpstr>
      <vt:lpstr>Genesis 42:24</vt:lpstr>
      <vt:lpstr>Proverbs 20:27</vt:lpstr>
      <vt:lpstr>1 Timothy 4:1</vt:lpstr>
      <vt:lpstr>1 Timothy 4:2</vt:lpstr>
      <vt:lpstr>PowerPoint Presentation</vt:lpstr>
      <vt:lpstr>Genesis 42:25</vt:lpstr>
      <vt:lpstr>Genesis 42:26</vt:lpstr>
      <vt:lpstr>Genesis 42:27</vt:lpstr>
      <vt:lpstr>Genesis 42:28</vt:lpstr>
      <vt:lpstr>Romans 2:4</vt:lpstr>
      <vt:lpstr>2 Corinthians 7:9</vt:lpstr>
      <vt:lpstr>2 Corinthians 7:10</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Road To Reconciliation</dc:title>
  <dc:creator>Charlie</dc:creator>
  <cp:lastModifiedBy>Charlie</cp:lastModifiedBy>
  <cp:revision>15</cp:revision>
  <dcterms:created xsi:type="dcterms:W3CDTF">2014-05-16T22:10:18Z</dcterms:created>
  <dcterms:modified xsi:type="dcterms:W3CDTF">2014-05-17T22:37:23Z</dcterms:modified>
</cp:coreProperties>
</file>