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5" r:id="rId13"/>
    <p:sldId id="268" r:id="rId14"/>
    <p:sldId id="269" r:id="rId15"/>
    <p:sldId id="270" r:id="rId16"/>
    <p:sldId id="271" r:id="rId17"/>
    <p:sldId id="272" r:id="rId18"/>
    <p:sldId id="273" r:id="rId19"/>
    <p:sldId id="274" r:id="rId20"/>
    <p:sldId id="279" r:id="rId21"/>
    <p:sldId id="275" r:id="rId22"/>
    <p:sldId id="276" r:id="rId23"/>
    <p:sldId id="277" r:id="rId24"/>
    <p:sldId id="278" r:id="rId25"/>
    <p:sldId id="280" r:id="rId26"/>
    <p:sldId id="281" r:id="rId27"/>
    <p:sldId id="282" r:id="rId28"/>
    <p:sldId id="283" r:id="rId29"/>
    <p:sldId id="284" r:id="rId30"/>
    <p:sldId id="285" r:id="rId31"/>
    <p:sldId id="286" r:id="rId32"/>
    <p:sldId id="289" r:id="rId33"/>
    <p:sldId id="290" r:id="rId34"/>
    <p:sldId id="291" r:id="rId35"/>
    <p:sldId id="287" r:id="rId36"/>
    <p:sldId id="288"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8/23/2014</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8/23/2014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8/23/2014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8/23/2014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8/23/2014</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8/23/2014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8/23/2014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8/23/2014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8/23/2014</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91600" cy="2301240"/>
          </a:xfrm>
        </p:spPr>
        <p:txBody>
          <a:bodyPr>
            <a:normAutofit/>
          </a:bodyPr>
          <a:lstStyle/>
          <a:p>
            <a:r>
              <a:rPr lang="en-US" sz="6500" dirty="0" smtClean="0"/>
              <a:t>The Judgment Seat of Jacob, Part 1</a:t>
            </a:r>
            <a:endParaRPr lang="en-US" sz="6500" dirty="0"/>
          </a:p>
        </p:txBody>
      </p:sp>
      <p:sp>
        <p:nvSpPr>
          <p:cNvPr id="3" name="Subtitle 2"/>
          <p:cNvSpPr>
            <a:spLocks noGrp="1"/>
          </p:cNvSpPr>
          <p:nvPr>
            <p:ph type="subTitle" idx="1"/>
          </p:nvPr>
        </p:nvSpPr>
        <p:spPr>
          <a:xfrm>
            <a:off x="76200" y="1544812"/>
            <a:ext cx="8991600" cy="1752600"/>
          </a:xfrm>
        </p:spPr>
        <p:txBody>
          <a:bodyPr>
            <a:noAutofit/>
          </a:bodyPr>
          <a:lstStyle/>
          <a:p>
            <a:r>
              <a:rPr lang="en-US" sz="7200" b="1" smtClean="0">
                <a:effectLst>
                  <a:outerShdw blurRad="38100" dist="38100" dir="2700000" algn="tl">
                    <a:srgbClr val="000000">
                      <a:alpha val="43137"/>
                    </a:srgbClr>
                  </a:outerShdw>
                </a:effectLst>
              </a:rPr>
              <a:t>Genesis 49:1-7</a:t>
            </a:r>
            <a:endParaRPr lang="en-US" sz="7200" b="1" dirty="0" smtClean="0">
              <a:effectLst>
                <a:outerShdw blurRad="38100" dist="38100" dir="2700000" algn="tl">
                  <a:srgbClr val="000000">
                    <a:alpha val="43137"/>
                  </a:srgbClr>
                </a:outerShdw>
              </a:effectLst>
            </a:endParaRPr>
          </a:p>
          <a:p>
            <a:r>
              <a:rPr lang="en-US" sz="5500" b="1" dirty="0" smtClean="0">
                <a:effectLst>
                  <a:outerShdw blurRad="38100" dist="38100" dir="2700000" algn="tl">
                    <a:srgbClr val="000000">
                      <a:alpha val="43137"/>
                    </a:srgbClr>
                  </a:outerShdw>
                </a:effectLst>
              </a:rPr>
              <a:t>August 23-24, 2014</a:t>
            </a:r>
          </a:p>
          <a:p>
            <a:r>
              <a:rPr lang="en-US" sz="5500" b="1" dirty="0" smtClean="0">
                <a:effectLst>
                  <a:outerShdw blurRad="38100" dist="38100" dir="2700000" algn="tl">
                    <a:srgbClr val="000000">
                      <a:alpha val="43137"/>
                    </a:srgbClr>
                  </a:outerShdw>
                </a:effectLst>
              </a:rPr>
              <a:t>Calvary Chapel of El Paso</a:t>
            </a:r>
            <a:endParaRPr lang="en-US" sz="5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3743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49:1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Jacob called his sons and said, "Gather together, that I may tell you what shall befall you in the last days: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0641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49:2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"Gather together and hear, </a:t>
            </a:r>
            <a:r>
              <a:rPr lang="en-US" sz="5400" b="1" i="1" u="sng" dirty="0">
                <a:effectLst>
                  <a:outerShdw blurRad="38100" dist="38100" dir="2700000" algn="tl">
                    <a:srgbClr val="000000">
                      <a:alpha val="43137"/>
                    </a:srgbClr>
                  </a:outerShdw>
                </a:effectLst>
              </a:rPr>
              <a:t>you sons of Jacob</a:t>
            </a:r>
            <a:r>
              <a:rPr lang="en-US" sz="5400" b="1" dirty="0">
                <a:effectLst>
                  <a:outerShdw blurRad="38100" dist="38100" dir="2700000" algn="tl">
                    <a:srgbClr val="000000">
                      <a:alpha val="43137"/>
                    </a:srgbClr>
                  </a:outerShdw>
                </a:effectLst>
              </a:rPr>
              <a:t>, And </a:t>
            </a:r>
            <a:r>
              <a:rPr lang="en-US" sz="5400" b="1" i="1" u="sng" dirty="0">
                <a:effectLst>
                  <a:outerShdw blurRad="38100" dist="38100" dir="2700000" algn="tl">
                    <a:srgbClr val="000000">
                      <a:alpha val="43137"/>
                    </a:srgbClr>
                  </a:outerShdw>
                </a:effectLst>
              </a:rPr>
              <a:t>listen to Israel your father</a:t>
            </a:r>
            <a:r>
              <a:rPr lang="en-US" sz="5400" b="1" dirty="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3852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47:31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Then he said, "Swear to me." And he swore to him. So Israel </a:t>
            </a:r>
            <a:r>
              <a:rPr lang="en-US" sz="5400" b="1" i="1" u="sng" dirty="0">
                <a:effectLst>
                  <a:outerShdw blurRad="38100" dist="38100" dir="2700000" algn="tl">
                    <a:srgbClr val="000000">
                      <a:alpha val="43137"/>
                    </a:srgbClr>
                  </a:outerShdw>
                </a:effectLst>
              </a:rPr>
              <a:t>bowed</a:t>
            </a:r>
            <a:r>
              <a:rPr lang="en-US" sz="5400" b="1" dirty="0">
                <a:effectLst>
                  <a:outerShdw blurRad="38100" dist="38100" dir="2700000" algn="tl">
                    <a:srgbClr val="000000">
                      <a:alpha val="43137"/>
                    </a:srgbClr>
                  </a:outerShdw>
                </a:effectLst>
              </a:rPr>
              <a:t> himself on the head of the bed.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304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11:21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By faith Jacob, when he was dying, blessed each of the sons of Joseph, and </a:t>
            </a:r>
            <a:r>
              <a:rPr lang="en-US" sz="5400" b="1" i="1" u="sng" dirty="0">
                <a:effectLst>
                  <a:outerShdw blurRad="38100" dist="38100" dir="2700000" algn="tl">
                    <a:srgbClr val="000000">
                      <a:alpha val="43137"/>
                    </a:srgbClr>
                  </a:outerShdw>
                </a:effectLst>
              </a:rPr>
              <a:t>worshiped</a:t>
            </a:r>
            <a:r>
              <a:rPr lang="en-US" sz="5400" b="1" dirty="0">
                <a:effectLst>
                  <a:outerShdw blurRad="38100" dist="38100" dir="2700000" algn="tl">
                    <a:srgbClr val="000000">
                      <a:alpha val="43137"/>
                    </a:srgbClr>
                  </a:outerShdw>
                </a:effectLst>
              </a:rPr>
              <a:t>, </a:t>
            </a:r>
            <a:r>
              <a:rPr lang="en-US" sz="5400" b="1" i="1" dirty="0">
                <a:effectLst>
                  <a:outerShdw blurRad="38100" dist="38100" dir="2700000" algn="tl">
                    <a:srgbClr val="000000">
                      <a:alpha val="43137"/>
                    </a:srgbClr>
                  </a:outerShdw>
                </a:effectLst>
              </a:rPr>
              <a:t>leaning</a:t>
            </a:r>
            <a:r>
              <a:rPr lang="en-US" sz="5400" b="1" dirty="0">
                <a:effectLst>
                  <a:outerShdw blurRad="38100" dist="38100" dir="2700000" algn="tl">
                    <a:srgbClr val="000000">
                      <a:alpha val="43137"/>
                    </a:srgbClr>
                  </a:outerShdw>
                </a:effectLst>
              </a:rPr>
              <a:t> on the top of his staff.</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096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905000"/>
            <a:ext cx="8991600" cy="5257800"/>
          </a:xfrm>
        </p:spPr>
        <p:txBody>
          <a:bodyPr>
            <a:normAutofit/>
          </a:bodyPr>
          <a:lstStyle/>
          <a:p>
            <a:pPr marL="36576" indent="0" algn="ctr">
              <a:buNone/>
            </a:pPr>
            <a:r>
              <a:rPr lang="en-US" sz="7200" b="1" dirty="0"/>
              <a:t>Reuben—The First Shall be Last</a:t>
            </a:r>
            <a:endParaRPr lang="en-US" sz="7200" dirty="0"/>
          </a:p>
        </p:txBody>
      </p:sp>
    </p:spTree>
    <p:extLst>
      <p:ext uri="{BB962C8B-B14F-4D97-AF65-F5344CB8AC3E}">
        <p14:creationId xmlns:p14="http://schemas.microsoft.com/office/powerpoint/2010/main" val="492490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49:3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"Reuben, you are my firstborn, My might and the beginning of my strength, The excellency of dignity and the excellency of power.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9104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49:4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Unstable as water, you shall not excel, Because you went up to your father's bed; Then you defiled </a:t>
            </a:r>
            <a:r>
              <a:rPr lang="en-US" sz="5400" b="1" i="1" dirty="0">
                <a:effectLst>
                  <a:outerShdw blurRad="38100" dist="38100" dir="2700000" algn="tl">
                    <a:srgbClr val="000000">
                      <a:alpha val="43137"/>
                    </a:srgbClr>
                  </a:outerShdw>
                </a:effectLst>
              </a:rPr>
              <a:t>it—</a:t>
            </a:r>
            <a:r>
              <a:rPr lang="en-US" sz="5400" b="1" dirty="0">
                <a:effectLst>
                  <a:outerShdw blurRad="38100" dist="38100" dir="2700000" algn="tl">
                    <a:srgbClr val="000000">
                      <a:alpha val="43137"/>
                    </a:srgbClr>
                  </a:outerShdw>
                </a:effectLst>
              </a:rPr>
              <a:t>He went up to my couch.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4781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Genesis 35:22</a:t>
            </a:r>
            <a:endParaRPr lang="en-US" sz="7200" dirty="0"/>
          </a:p>
        </p:txBody>
      </p:sp>
      <p:sp>
        <p:nvSpPr>
          <p:cNvPr id="3" name="Content Placeholder 2"/>
          <p:cNvSpPr>
            <a:spLocks noGrp="1"/>
          </p:cNvSpPr>
          <p:nvPr>
            <p:ph idx="1"/>
          </p:nvPr>
        </p:nvSpPr>
        <p:spPr>
          <a:xfrm>
            <a:off x="0" y="1143000"/>
            <a:ext cx="9067800" cy="5791200"/>
          </a:xfrm>
        </p:spPr>
        <p:txBody>
          <a:bodyPr>
            <a:noAutofit/>
          </a:bodyPr>
          <a:lstStyle/>
          <a:p>
            <a:pPr marL="36576" indent="0" algn="just">
              <a:buNone/>
            </a:pPr>
            <a:r>
              <a:rPr lang="en-US" sz="5300" b="1" dirty="0">
                <a:effectLst>
                  <a:outerShdw blurRad="38100" dist="38100" dir="2700000" algn="tl">
                    <a:srgbClr val="000000">
                      <a:alpha val="43137"/>
                    </a:srgbClr>
                  </a:outerShdw>
                </a:effectLst>
              </a:rPr>
              <a:t>And it happened, when Israel dwelt in that land, that Reuben went and lay with Bilhah his father's concubine; and Israel heard </a:t>
            </a:r>
            <a:r>
              <a:rPr lang="en-US" sz="5300" b="1" i="1" dirty="0">
                <a:effectLst>
                  <a:outerShdw blurRad="38100" dist="38100" dir="2700000" algn="tl">
                    <a:srgbClr val="000000">
                      <a:alpha val="43137"/>
                    </a:srgbClr>
                  </a:outerShdw>
                </a:effectLst>
              </a:rPr>
              <a:t>about it.</a:t>
            </a:r>
            <a:r>
              <a:rPr lang="en-US" sz="5300" b="1" dirty="0">
                <a:effectLst>
                  <a:outerShdw blurRad="38100" dist="38100" dir="2700000" algn="tl">
                    <a:srgbClr val="000000">
                      <a:alpha val="43137"/>
                    </a:srgbClr>
                  </a:outerShdw>
                </a:effectLst>
              </a:rPr>
              <a:t> Now the sons of Jacob were twelve:</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8224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Chronicles 5:1a</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Now the sons of Reuben the firstborn of </a:t>
            </a:r>
            <a:r>
              <a:rPr lang="en-US" sz="5400" b="1" dirty="0" smtClean="0">
                <a:effectLst>
                  <a:outerShdw blurRad="38100" dist="38100" dir="2700000" algn="tl">
                    <a:srgbClr val="000000">
                      <a:alpha val="43137"/>
                    </a:srgbClr>
                  </a:outerShdw>
                </a:effectLst>
              </a:rPr>
              <a:t>Israel—he </a:t>
            </a:r>
            <a:r>
              <a:rPr lang="en-US" sz="5400" b="1" i="1" dirty="0">
                <a:effectLst>
                  <a:outerShdw blurRad="38100" dist="38100" dir="2700000" algn="tl">
                    <a:srgbClr val="000000">
                      <a:alpha val="43137"/>
                    </a:srgbClr>
                  </a:outerShdw>
                </a:effectLst>
              </a:rPr>
              <a:t>was</a:t>
            </a:r>
            <a:r>
              <a:rPr lang="en-US" sz="5400" b="1" dirty="0">
                <a:effectLst>
                  <a:outerShdw blurRad="38100" dist="38100" dir="2700000" algn="tl">
                    <a:srgbClr val="000000">
                      <a:alpha val="43137"/>
                    </a:srgbClr>
                  </a:outerShdw>
                </a:effectLst>
              </a:rPr>
              <a:t> indeed the firstborn, but because he defiled his father's </a:t>
            </a:r>
            <a:r>
              <a:rPr lang="en-US" sz="5400" b="1" dirty="0" smtClean="0">
                <a:effectLst>
                  <a:outerShdw blurRad="38100" dist="38100" dir="2700000" algn="tl">
                    <a:srgbClr val="000000">
                      <a:alpha val="43137"/>
                    </a:srgbClr>
                  </a:outerShdw>
                </a:effectLst>
              </a:rPr>
              <a:t>bed…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395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Chronicles 5:1b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smtClean="0">
                <a:effectLst>
                  <a:outerShdw blurRad="38100" dist="38100" dir="2700000" algn="tl">
                    <a:srgbClr val="000000">
                      <a:alpha val="43137"/>
                    </a:srgbClr>
                  </a:outerShdw>
                </a:effectLst>
              </a:rPr>
              <a:t>…his </a:t>
            </a:r>
            <a:r>
              <a:rPr lang="en-US" sz="5400" b="1" dirty="0">
                <a:effectLst>
                  <a:outerShdw blurRad="38100" dist="38100" dir="2700000" algn="tl">
                    <a:srgbClr val="000000">
                      <a:alpha val="43137"/>
                    </a:srgbClr>
                  </a:outerShdw>
                </a:effectLst>
              </a:rPr>
              <a:t>birthright was given to the sons of Joseph, the son of Israel, so that the genealogy is not listed according to the birthright;</a:t>
            </a:r>
          </a:p>
        </p:txBody>
      </p:sp>
    </p:spTree>
    <p:extLst>
      <p:ext uri="{BB962C8B-B14F-4D97-AF65-F5344CB8AC3E}">
        <p14:creationId xmlns:p14="http://schemas.microsoft.com/office/powerpoint/2010/main" val="3274535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49:1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Jacob called his sons and said, "Gather together, that I may tell you what shall befall you in the last days: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6227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r>
              <a:rPr lang="en-US" sz="7200" dirty="0" smtClean="0"/>
              <a:t>Deuteronomy 33:6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"Let Reuben live, and not die, </a:t>
            </a:r>
            <a:r>
              <a:rPr lang="en-US" sz="5400" b="1" i="1" dirty="0">
                <a:effectLst>
                  <a:outerShdw blurRad="38100" dist="38100" dir="2700000" algn="tl">
                    <a:srgbClr val="000000">
                      <a:alpha val="43137"/>
                    </a:srgbClr>
                  </a:outerShdw>
                </a:effectLst>
              </a:rPr>
              <a:t>Nor</a:t>
            </a:r>
            <a:r>
              <a:rPr lang="en-US" sz="5400" b="1" dirty="0">
                <a:effectLst>
                  <a:outerShdw blurRad="38100" dist="38100" dir="2700000" algn="tl">
                    <a:srgbClr val="000000">
                      <a:alpha val="43137"/>
                    </a:srgbClr>
                  </a:outerShdw>
                </a:effectLst>
              </a:rPr>
              <a:t> let his men be few."</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0129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112:5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 good man deals graciously and lends; He will guide his affairs with discretion.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6390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112:6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Surely he will never be shaken; The righteous will be in everlasting remembrance.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3787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112:7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He will not be afraid of evil tidings; His heart is steadfast, trusting in the LORD.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4480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19:30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But many </a:t>
            </a:r>
            <a:r>
              <a:rPr lang="en-US" sz="5400" b="1" i="1" dirty="0">
                <a:effectLst>
                  <a:outerShdw blurRad="38100" dist="38100" dir="2700000" algn="tl">
                    <a:srgbClr val="000000">
                      <a:alpha val="43137"/>
                    </a:srgbClr>
                  </a:outerShdw>
                </a:effectLst>
              </a:rPr>
              <a:t>who are</a:t>
            </a:r>
            <a:r>
              <a:rPr lang="en-US" sz="5400" b="1" dirty="0">
                <a:effectLst>
                  <a:outerShdw blurRad="38100" dist="38100" dir="2700000" algn="tl">
                    <a:srgbClr val="000000">
                      <a:alpha val="43137"/>
                    </a:srgbClr>
                  </a:outerShdw>
                </a:effectLst>
              </a:rPr>
              <a:t> first will be last, and the last first.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0345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36576" indent="0" algn="ctr">
              <a:buNone/>
            </a:pPr>
            <a:r>
              <a:rPr lang="en-US" sz="7200" b="1" dirty="0" smtClean="0">
                <a:effectLst>
                  <a:outerShdw blurRad="38100" dist="38100" dir="2700000" algn="tl">
                    <a:srgbClr val="000000">
                      <a:alpha val="43137"/>
                    </a:srgbClr>
                  </a:outerShdw>
                </a:effectLst>
              </a:rPr>
              <a:t>Simeon and Levi—Scattered in Israel</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9188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49:5</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"Simeon and Levi </a:t>
            </a:r>
            <a:r>
              <a:rPr lang="en-US" sz="5400" b="1" i="1" dirty="0">
                <a:effectLst>
                  <a:outerShdw blurRad="38100" dist="38100" dir="2700000" algn="tl">
                    <a:srgbClr val="000000">
                      <a:alpha val="43137"/>
                    </a:srgbClr>
                  </a:outerShdw>
                </a:effectLst>
              </a:rPr>
              <a:t>are</a:t>
            </a:r>
            <a:r>
              <a:rPr lang="en-US" sz="5400" b="1" dirty="0">
                <a:effectLst>
                  <a:outerShdw blurRad="38100" dist="38100" dir="2700000" algn="tl">
                    <a:srgbClr val="000000">
                      <a:alpha val="43137"/>
                    </a:srgbClr>
                  </a:outerShdw>
                </a:effectLst>
              </a:rPr>
              <a:t> brothers; Instruments of cruelty </a:t>
            </a:r>
            <a:r>
              <a:rPr lang="en-US" sz="5400" b="1" i="1" dirty="0">
                <a:effectLst>
                  <a:outerShdw blurRad="38100" dist="38100" dir="2700000" algn="tl">
                    <a:srgbClr val="000000">
                      <a:alpha val="43137"/>
                    </a:srgbClr>
                  </a:outerShdw>
                </a:effectLst>
              </a:rPr>
              <a:t>are in</a:t>
            </a:r>
            <a:r>
              <a:rPr lang="en-US" sz="5400" b="1" dirty="0">
                <a:effectLst>
                  <a:outerShdw blurRad="38100" dist="38100" dir="2700000" algn="tl">
                    <a:srgbClr val="000000">
                      <a:alpha val="43137"/>
                    </a:srgbClr>
                  </a:outerShdw>
                </a:effectLst>
              </a:rPr>
              <a:t> their dwelling place.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9926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49:6</a:t>
            </a:r>
            <a:endParaRPr lang="en-US" sz="7200" dirty="0"/>
          </a:p>
        </p:txBody>
      </p:sp>
      <p:sp>
        <p:nvSpPr>
          <p:cNvPr id="3" name="Content Placeholder 2"/>
          <p:cNvSpPr>
            <a:spLocks noGrp="1"/>
          </p:cNvSpPr>
          <p:nvPr>
            <p:ph idx="1"/>
          </p:nvPr>
        </p:nvSpPr>
        <p:spPr>
          <a:xfrm>
            <a:off x="0" y="1524000"/>
            <a:ext cx="9067800" cy="5486400"/>
          </a:xfrm>
        </p:spPr>
        <p:txBody>
          <a:bodyPr>
            <a:normAutofit/>
          </a:bodyPr>
          <a:lstStyle/>
          <a:p>
            <a:pPr marL="36576" indent="0" algn="just">
              <a:buNone/>
            </a:pPr>
            <a:r>
              <a:rPr lang="en-US" sz="5200" b="1" dirty="0">
                <a:effectLst>
                  <a:outerShdw blurRad="38100" dist="38100" dir="2700000" algn="tl">
                    <a:srgbClr val="000000">
                      <a:alpha val="43137"/>
                    </a:srgbClr>
                  </a:outerShdw>
                </a:effectLst>
              </a:rPr>
              <a:t>Let not my soul enter their council; Let not my honor be united to their assembly; For in their anger they slew a man, And in their self-will they hamstrung an ox.</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3704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49:7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Cursed </a:t>
            </a:r>
            <a:r>
              <a:rPr lang="en-US" sz="5400" b="1" i="1" dirty="0">
                <a:effectLst>
                  <a:outerShdw blurRad="38100" dist="38100" dir="2700000" algn="tl">
                    <a:srgbClr val="000000">
                      <a:alpha val="43137"/>
                    </a:srgbClr>
                  </a:outerShdw>
                </a:effectLst>
              </a:rPr>
              <a:t>be</a:t>
            </a:r>
            <a:r>
              <a:rPr lang="en-US" sz="5400" b="1" dirty="0">
                <a:effectLst>
                  <a:outerShdw blurRad="38100" dist="38100" dir="2700000" algn="tl">
                    <a:srgbClr val="000000">
                      <a:alpha val="43137"/>
                    </a:srgbClr>
                  </a:outerShdw>
                </a:effectLst>
              </a:rPr>
              <a:t> their anger, for </a:t>
            </a:r>
            <a:r>
              <a:rPr lang="en-US" sz="5400" b="1" i="1" dirty="0">
                <a:effectLst>
                  <a:outerShdw blurRad="38100" dist="38100" dir="2700000" algn="tl">
                    <a:srgbClr val="000000">
                      <a:alpha val="43137"/>
                    </a:srgbClr>
                  </a:outerShdw>
                </a:effectLst>
              </a:rPr>
              <a:t>it is</a:t>
            </a:r>
            <a:r>
              <a:rPr lang="en-US" sz="5400" b="1" dirty="0">
                <a:effectLst>
                  <a:outerShdw blurRad="38100" dist="38100" dir="2700000" algn="tl">
                    <a:srgbClr val="000000">
                      <a:alpha val="43137"/>
                    </a:srgbClr>
                  </a:outerShdw>
                </a:effectLst>
              </a:rPr>
              <a:t> fierce; And their wrath, for it is cruel! I will divide them in Jacob And scatter them in Israel.</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40924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Ephesians 4:26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i="1" dirty="0">
                <a:effectLst>
                  <a:outerShdw blurRad="38100" dist="38100" dir="2700000" algn="tl">
                    <a:srgbClr val="000000">
                      <a:alpha val="43137"/>
                    </a:srgbClr>
                  </a:outerShdw>
                </a:effectLst>
              </a:rPr>
              <a:t>"Be angry, and do not sin":</a:t>
            </a:r>
            <a:r>
              <a:rPr lang="en-US" sz="5400" b="1" dirty="0">
                <a:effectLst>
                  <a:outerShdw blurRad="38100" dist="38100" dir="2700000" algn="tl">
                    <a:srgbClr val="000000">
                      <a:alpha val="43137"/>
                    </a:srgbClr>
                  </a:outerShdw>
                </a:effectLst>
              </a:rPr>
              <a:t> do not let the sun go down on your wrath,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9346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49:2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"Gather together and hear, </a:t>
            </a:r>
            <a:r>
              <a:rPr lang="en-US" sz="5400" b="1" i="1" u="sng" dirty="0">
                <a:effectLst>
                  <a:outerShdw blurRad="38100" dist="38100" dir="2700000" algn="tl">
                    <a:srgbClr val="000000">
                      <a:alpha val="43137"/>
                    </a:srgbClr>
                  </a:outerShdw>
                </a:effectLst>
              </a:rPr>
              <a:t>you sons of Jacob</a:t>
            </a:r>
            <a:r>
              <a:rPr lang="en-US" sz="5400" b="1" dirty="0">
                <a:effectLst>
                  <a:outerShdw blurRad="38100" dist="38100" dir="2700000" algn="tl">
                    <a:srgbClr val="000000">
                      <a:alpha val="43137"/>
                    </a:srgbClr>
                  </a:outerShdw>
                </a:effectLst>
              </a:rPr>
              <a:t>, And </a:t>
            </a:r>
            <a:r>
              <a:rPr lang="en-US" sz="5400" b="1" i="1" u="sng" dirty="0">
                <a:effectLst>
                  <a:outerShdw blurRad="38100" dist="38100" dir="2700000" algn="tl">
                    <a:srgbClr val="000000">
                      <a:alpha val="43137"/>
                    </a:srgbClr>
                  </a:outerShdw>
                </a:effectLst>
              </a:rPr>
              <a:t>listen to Israel your father</a:t>
            </a:r>
            <a:r>
              <a:rPr lang="en-US" sz="5400" b="1" dirty="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4616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Ephesians 4:31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Let all bitterness, wrath, anger, clamor, and evil speaking be put away from you, with all malice.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16525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Ephesians 4:32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be kind to one another, tenderhearted, forgiving one another, just as God in Christ forgave you.</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3922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Joshua 19:1</a:t>
            </a:r>
            <a:endParaRPr lang="en-US" sz="7200" dirty="0"/>
          </a:p>
        </p:txBody>
      </p:sp>
      <p:sp>
        <p:nvSpPr>
          <p:cNvPr id="3" name="Content Placeholder 2"/>
          <p:cNvSpPr>
            <a:spLocks noGrp="1"/>
          </p:cNvSpPr>
          <p:nvPr>
            <p:ph idx="1"/>
          </p:nvPr>
        </p:nvSpPr>
        <p:spPr>
          <a:xfrm>
            <a:off x="0" y="1066800"/>
            <a:ext cx="9067800" cy="5791200"/>
          </a:xfrm>
        </p:spPr>
        <p:txBody>
          <a:bodyPr>
            <a:normAutofit/>
          </a:bodyPr>
          <a:lstStyle/>
          <a:p>
            <a:pPr marL="36576" indent="0" algn="just">
              <a:buNone/>
            </a:pPr>
            <a:r>
              <a:rPr lang="en-US" sz="5300" b="1" dirty="0">
                <a:effectLst>
                  <a:outerShdw blurRad="38100" dist="38100" dir="2700000" algn="tl">
                    <a:srgbClr val="000000">
                      <a:alpha val="43137"/>
                    </a:srgbClr>
                  </a:outerShdw>
                </a:effectLst>
              </a:rPr>
              <a:t>The second lot came out for Simeon, for the tribe of the children of Simeon according to their families. And their inheritance was within the inheritance of the children of Judah.</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14301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Joshua 19:9a</a:t>
            </a:r>
            <a:endParaRPr lang="en-US" sz="7200" dirty="0"/>
          </a:p>
        </p:txBody>
      </p:sp>
      <p:sp>
        <p:nvSpPr>
          <p:cNvPr id="3" name="Content Placeholder 2"/>
          <p:cNvSpPr>
            <a:spLocks noGrp="1"/>
          </p:cNvSpPr>
          <p:nvPr>
            <p:ph idx="1"/>
          </p:nvPr>
        </p:nvSpPr>
        <p:spPr>
          <a:xfrm>
            <a:off x="0" y="1295400"/>
            <a:ext cx="9067800" cy="5257800"/>
          </a:xfrm>
        </p:spPr>
        <p:txBody>
          <a:bodyPr>
            <a:noAutofit/>
          </a:bodyPr>
          <a:lstStyle/>
          <a:p>
            <a:pPr marL="36576" indent="0" algn="just">
              <a:buNone/>
            </a:pPr>
            <a:r>
              <a:rPr lang="en-US" sz="5200" b="1" dirty="0">
                <a:effectLst>
                  <a:outerShdw blurRad="38100" dist="38100" dir="2700000" algn="tl">
                    <a:srgbClr val="000000">
                      <a:alpha val="43137"/>
                    </a:srgbClr>
                  </a:outerShdw>
                </a:effectLst>
              </a:rPr>
              <a:t>The inheritance of the children of Simeon </a:t>
            </a:r>
            <a:r>
              <a:rPr lang="en-US" sz="5200" b="1" i="1" dirty="0">
                <a:effectLst>
                  <a:outerShdw blurRad="38100" dist="38100" dir="2700000" algn="tl">
                    <a:srgbClr val="000000">
                      <a:alpha val="43137"/>
                    </a:srgbClr>
                  </a:outerShdw>
                </a:effectLst>
              </a:rPr>
              <a:t>was included</a:t>
            </a:r>
            <a:r>
              <a:rPr lang="en-US" sz="5200" b="1" dirty="0">
                <a:effectLst>
                  <a:outerShdw blurRad="38100" dist="38100" dir="2700000" algn="tl">
                    <a:srgbClr val="000000">
                      <a:alpha val="43137"/>
                    </a:srgbClr>
                  </a:outerShdw>
                </a:effectLst>
              </a:rPr>
              <a:t> in the share of the children of Judah, for the share of the children of Judah was too much for them. </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11775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Joshua 19:9b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Therefore the children of Simeon had </a:t>
            </a:r>
            <a:r>
              <a:rPr lang="en-US" sz="5400" b="1" i="1" dirty="0">
                <a:effectLst>
                  <a:outerShdw blurRad="38100" dist="38100" dir="2700000" algn="tl">
                    <a:srgbClr val="000000">
                      <a:alpha val="43137"/>
                    </a:srgbClr>
                  </a:outerShdw>
                </a:effectLst>
              </a:rPr>
              <a:t>their</a:t>
            </a:r>
            <a:r>
              <a:rPr lang="en-US" sz="5400" b="1" dirty="0">
                <a:effectLst>
                  <a:outerShdw blurRad="38100" dist="38100" dir="2700000" algn="tl">
                    <a:srgbClr val="000000">
                      <a:alpha val="43137"/>
                    </a:srgbClr>
                  </a:outerShdw>
                </a:effectLst>
              </a:rPr>
              <a:t> inheritance within the inheritance of that people.</a:t>
            </a:r>
          </a:p>
        </p:txBody>
      </p:sp>
    </p:spTree>
    <p:extLst>
      <p:ext uri="{BB962C8B-B14F-4D97-AF65-F5344CB8AC3E}">
        <p14:creationId xmlns:p14="http://schemas.microsoft.com/office/powerpoint/2010/main" val="4809536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Joshua 13:33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But to the tribe of Levi Moses had given no inheritance; the LORD God of Israel </a:t>
            </a:r>
            <a:r>
              <a:rPr lang="en-US" sz="5400" b="1" i="1" dirty="0">
                <a:effectLst>
                  <a:outerShdw blurRad="38100" dist="38100" dir="2700000" algn="tl">
                    <a:srgbClr val="000000">
                      <a:alpha val="43137"/>
                    </a:srgbClr>
                  </a:outerShdw>
                </a:effectLst>
              </a:rPr>
              <a:t>was</a:t>
            </a:r>
            <a:r>
              <a:rPr lang="en-US" sz="5400" b="1" dirty="0">
                <a:effectLst>
                  <a:outerShdw blurRad="38100" dist="38100" dir="2700000" algn="tl">
                    <a:srgbClr val="000000">
                      <a:alpha val="43137"/>
                    </a:srgbClr>
                  </a:outerShdw>
                </a:effectLst>
              </a:rPr>
              <a:t> their inheritance, as He had said to them.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72162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Ephesians 5:11</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have no fellowship with the unfruitful works of darkness, but rather expose </a:t>
            </a:r>
            <a:r>
              <a:rPr lang="en-US" sz="5400" b="1" i="1" dirty="0">
                <a:effectLst>
                  <a:outerShdw blurRad="38100" dist="38100" dir="2700000" algn="tl">
                    <a:srgbClr val="000000">
                      <a:alpha val="43137"/>
                    </a:srgbClr>
                  </a:outerShdw>
                </a:effectLst>
              </a:rPr>
              <a:t>them.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59511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Malachi 4:5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Behold, I will send you Elijah the prophet Before the coming of the great and dreadful day of the LORD.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95174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28"/>
            <a:ext cx="7467600" cy="1143000"/>
          </a:xfrm>
        </p:spPr>
        <p:txBody>
          <a:bodyPr>
            <a:noAutofit/>
          </a:bodyPr>
          <a:lstStyle/>
          <a:p>
            <a:r>
              <a:rPr lang="en-US" sz="7200" dirty="0" smtClean="0"/>
              <a:t>Malachi 4:6</a:t>
            </a:r>
            <a:endParaRPr lang="en-US" sz="7200" dirty="0"/>
          </a:p>
        </p:txBody>
      </p:sp>
      <p:sp>
        <p:nvSpPr>
          <p:cNvPr id="3" name="Content Placeholder 2"/>
          <p:cNvSpPr>
            <a:spLocks noGrp="1"/>
          </p:cNvSpPr>
          <p:nvPr>
            <p:ph idx="1"/>
          </p:nvPr>
        </p:nvSpPr>
        <p:spPr>
          <a:xfrm>
            <a:off x="0" y="1143000"/>
            <a:ext cx="9067800" cy="5486400"/>
          </a:xfrm>
        </p:spPr>
        <p:txBody>
          <a:bodyPr>
            <a:noAutofit/>
          </a:bodyPr>
          <a:lstStyle/>
          <a:p>
            <a:pPr marL="36576" indent="0" algn="just">
              <a:buNone/>
            </a:pPr>
            <a:r>
              <a:rPr lang="en-US" sz="5300" b="1" dirty="0">
                <a:effectLst>
                  <a:outerShdw blurRad="38100" dist="38100" dir="2700000" algn="tl">
                    <a:srgbClr val="000000">
                      <a:alpha val="43137"/>
                    </a:srgbClr>
                  </a:outerShdw>
                </a:effectLst>
              </a:rPr>
              <a:t>And he will turn The hearts of the fathers to the children, And the hearts of the children to their fathers, Lest I come and strike the earth with a curse."</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59204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Ephesians 2:4</a:t>
            </a:r>
            <a:endParaRPr lang="en-US" sz="7200" dirty="0"/>
          </a:p>
        </p:txBody>
      </p:sp>
      <p:sp>
        <p:nvSpPr>
          <p:cNvPr id="3" name="Content Placeholder 2"/>
          <p:cNvSpPr>
            <a:spLocks noGrp="1"/>
          </p:cNvSpPr>
          <p:nvPr>
            <p:ph idx="1"/>
          </p:nvPr>
        </p:nvSpPr>
        <p:spPr>
          <a:xfrm>
            <a:off x="0" y="1600200"/>
            <a:ext cx="9067800" cy="51816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But God, who is rich in mercy, because of His great love with which He loved us,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7652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63222"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89430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Ephesians 2:5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even when we were dead in trespasses, made us alive together with Christ (by grace you have been saved),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12560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Ephesians 2:6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raised </a:t>
            </a:r>
            <a:r>
              <a:rPr lang="en-US" sz="5400" b="1" i="1" dirty="0">
                <a:effectLst>
                  <a:outerShdw blurRad="38100" dist="38100" dir="2700000" algn="tl">
                    <a:srgbClr val="000000">
                      <a:alpha val="43137"/>
                    </a:srgbClr>
                  </a:outerShdw>
                </a:effectLst>
              </a:rPr>
              <a:t>us</a:t>
            </a:r>
            <a:r>
              <a:rPr lang="en-US" sz="5400" b="1" dirty="0">
                <a:effectLst>
                  <a:outerShdw blurRad="38100" dist="38100" dir="2700000" algn="tl">
                    <a:srgbClr val="000000">
                      <a:alpha val="43137"/>
                    </a:srgbClr>
                  </a:outerShdw>
                </a:effectLst>
              </a:rPr>
              <a:t> up together, and made </a:t>
            </a:r>
            <a:r>
              <a:rPr lang="en-US" sz="5400" b="1" i="1" dirty="0">
                <a:effectLst>
                  <a:outerShdw blurRad="38100" dist="38100" dir="2700000" algn="tl">
                    <a:srgbClr val="000000">
                      <a:alpha val="43137"/>
                    </a:srgbClr>
                  </a:outerShdw>
                </a:effectLst>
              </a:rPr>
              <a:t>us</a:t>
            </a:r>
            <a:r>
              <a:rPr lang="en-US" sz="5400" b="1" dirty="0">
                <a:effectLst>
                  <a:outerShdw blurRad="38100" dist="38100" dir="2700000" algn="tl">
                    <a:srgbClr val="000000">
                      <a:alpha val="43137"/>
                    </a:srgbClr>
                  </a:outerShdw>
                </a:effectLst>
              </a:rPr>
              <a:t> sit together in the heavenly </a:t>
            </a:r>
            <a:r>
              <a:rPr lang="en-US" sz="5400" b="1" i="1" dirty="0">
                <a:effectLst>
                  <a:outerShdw blurRad="38100" dist="38100" dir="2700000" algn="tl">
                    <a:srgbClr val="000000">
                      <a:alpha val="43137"/>
                    </a:srgbClr>
                  </a:outerShdw>
                </a:effectLst>
              </a:rPr>
              <a:t>places</a:t>
            </a:r>
            <a:r>
              <a:rPr lang="en-US" sz="5400" b="1" dirty="0">
                <a:effectLst>
                  <a:outerShdw blurRad="38100" dist="38100" dir="2700000" algn="tl">
                    <a:srgbClr val="000000">
                      <a:alpha val="43137"/>
                    </a:srgbClr>
                  </a:outerShdw>
                </a:effectLst>
              </a:rPr>
              <a:t> in Christ Jesus,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1788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Ephesians 2:7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that in the ages to come He might show the exceeding riches of His grace in </a:t>
            </a:r>
            <a:r>
              <a:rPr lang="en-US" sz="5400" b="1" i="1" dirty="0">
                <a:effectLst>
                  <a:outerShdw blurRad="38100" dist="38100" dir="2700000" algn="tl">
                    <a:srgbClr val="000000">
                      <a:alpha val="43137"/>
                    </a:srgbClr>
                  </a:outerShdw>
                </a:effectLst>
              </a:rPr>
              <a:t>His</a:t>
            </a:r>
            <a:r>
              <a:rPr lang="en-US" sz="5400" b="1" dirty="0">
                <a:effectLst>
                  <a:outerShdw blurRad="38100" dist="38100" dir="2700000" algn="tl">
                    <a:srgbClr val="000000">
                      <a:alpha val="43137"/>
                    </a:srgbClr>
                  </a:outerShdw>
                </a:effectLst>
              </a:rPr>
              <a:t> kindness toward us in Christ Jesus.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79776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Ephesians 2:8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For by grace you have been saved through faith, and that not of yourselves; </a:t>
            </a:r>
            <a:r>
              <a:rPr lang="en-US" sz="5400" b="1" i="1" dirty="0">
                <a:effectLst>
                  <a:outerShdw blurRad="38100" dist="38100" dir="2700000" algn="tl">
                    <a:srgbClr val="000000">
                      <a:alpha val="43137"/>
                    </a:srgbClr>
                  </a:outerShdw>
                </a:effectLst>
              </a:rPr>
              <a:t>it is</a:t>
            </a:r>
            <a:r>
              <a:rPr lang="en-US" sz="5400" b="1" dirty="0">
                <a:effectLst>
                  <a:outerShdw blurRad="38100" dist="38100" dir="2700000" algn="tl">
                    <a:srgbClr val="000000">
                      <a:alpha val="43137"/>
                    </a:srgbClr>
                  </a:outerShdw>
                </a:effectLst>
              </a:rPr>
              <a:t> the gift of God,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82763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Ephesians 2:9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not of works, lest anyone should boast.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37422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Ephesians 2:10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For we are His workmanship, created in Christ Jesus for good works, which God prepared beforehand that we should walk in them.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5481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10600" cy="1143000"/>
          </a:xfrm>
        </p:spPr>
        <p:txBody>
          <a:bodyPr>
            <a:noAutofit/>
          </a:bodyPr>
          <a:lstStyle/>
          <a:p>
            <a:r>
              <a:rPr lang="en-US" sz="7200" dirty="0" smtClean="0"/>
              <a:t>2 Corinthians 5:10</a:t>
            </a:r>
            <a:endParaRPr lang="en-US" sz="7200" dirty="0"/>
          </a:p>
        </p:txBody>
      </p:sp>
      <p:sp>
        <p:nvSpPr>
          <p:cNvPr id="3" name="Content Placeholder 2"/>
          <p:cNvSpPr>
            <a:spLocks noGrp="1"/>
          </p:cNvSpPr>
          <p:nvPr>
            <p:ph idx="1"/>
          </p:nvPr>
        </p:nvSpPr>
        <p:spPr>
          <a:xfrm>
            <a:off x="0" y="1066800"/>
            <a:ext cx="9067800" cy="5715000"/>
          </a:xfrm>
        </p:spPr>
        <p:txBody>
          <a:bodyPr>
            <a:noAutofit/>
          </a:bodyPr>
          <a:lstStyle/>
          <a:p>
            <a:pPr marL="36576" indent="0" algn="just">
              <a:buNone/>
            </a:pPr>
            <a:r>
              <a:rPr lang="en-US" sz="5300" b="1" dirty="0">
                <a:effectLst>
                  <a:outerShdw blurRad="38100" dist="38100" dir="2700000" algn="tl">
                    <a:srgbClr val="000000">
                      <a:alpha val="43137"/>
                    </a:srgbClr>
                  </a:outerShdw>
                </a:effectLst>
              </a:rPr>
              <a:t>For we must all appear before the judgment seat of Christ, that each one may receive the things </a:t>
            </a:r>
            <a:r>
              <a:rPr lang="en-US" sz="5300" b="1" i="1" dirty="0">
                <a:effectLst>
                  <a:outerShdw blurRad="38100" dist="38100" dir="2700000" algn="tl">
                    <a:srgbClr val="000000">
                      <a:alpha val="43137"/>
                    </a:srgbClr>
                  </a:outerShdw>
                </a:effectLst>
              </a:rPr>
              <a:t>done</a:t>
            </a:r>
            <a:r>
              <a:rPr lang="en-US" sz="5300" b="1" dirty="0">
                <a:effectLst>
                  <a:outerShdw blurRad="38100" dist="38100" dir="2700000" algn="tl">
                    <a:srgbClr val="000000">
                      <a:alpha val="43137"/>
                    </a:srgbClr>
                  </a:outerShdw>
                </a:effectLst>
              </a:rPr>
              <a:t> in the body, according to what he has done, whether good or bad.</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5485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Romans 14:10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But why do you judge your brother? Or why do you show contempt for your brother? For we shall all stand before the judgment seat of Christ.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9837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20:11</a:t>
            </a:r>
            <a:endParaRPr lang="en-US" sz="7200" dirty="0"/>
          </a:p>
        </p:txBody>
      </p:sp>
      <p:sp>
        <p:nvSpPr>
          <p:cNvPr id="3" name="Content Placeholder 2"/>
          <p:cNvSpPr>
            <a:spLocks noGrp="1"/>
          </p:cNvSpPr>
          <p:nvPr>
            <p:ph idx="1"/>
          </p:nvPr>
        </p:nvSpPr>
        <p:spPr>
          <a:xfrm>
            <a:off x="2875" y="1447800"/>
            <a:ext cx="9067800" cy="54102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Then I saw a great white throne and Him who sat on it, from whose face the earth and the heaven fled away. And there was found no place for them.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2196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20:12a</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I saw the dead, small and great, standing before God, and books were opened. And another book was opened, which is </a:t>
            </a:r>
            <a:r>
              <a:rPr lang="en-US" sz="5400" b="1" i="1" dirty="0">
                <a:effectLst>
                  <a:outerShdw blurRad="38100" dist="38100" dir="2700000" algn="tl">
                    <a:srgbClr val="000000">
                      <a:alpha val="43137"/>
                    </a:srgbClr>
                  </a:outerShdw>
                </a:effectLst>
              </a:rPr>
              <a:t>the Book</a:t>
            </a:r>
            <a:r>
              <a:rPr lang="en-US" sz="5400" b="1" dirty="0">
                <a:effectLst>
                  <a:outerShdw blurRad="38100" dist="38100" dir="2700000" algn="tl">
                    <a:srgbClr val="000000">
                      <a:alpha val="43137"/>
                    </a:srgbClr>
                  </a:outerShdw>
                </a:effectLst>
              </a:rPr>
              <a:t> of </a:t>
            </a:r>
            <a:r>
              <a:rPr lang="en-US" sz="5400" b="1" dirty="0" smtClean="0">
                <a:effectLst>
                  <a:outerShdw blurRad="38100" dist="38100" dir="2700000" algn="tl">
                    <a:srgbClr val="000000">
                      <a:alpha val="43137"/>
                    </a:srgbClr>
                  </a:outerShdw>
                </a:effectLst>
              </a:rPr>
              <a:t>Life…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9288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20:12b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smtClean="0">
                <a:effectLst>
                  <a:outerShdw blurRad="38100" dist="38100" dir="2700000" algn="tl">
                    <a:srgbClr val="000000">
                      <a:alpha val="43137"/>
                    </a:srgbClr>
                  </a:outerShdw>
                </a:effectLst>
              </a:rPr>
              <a:t>…And </a:t>
            </a:r>
            <a:r>
              <a:rPr lang="en-US" sz="5400" b="1" dirty="0">
                <a:effectLst>
                  <a:outerShdw blurRad="38100" dist="38100" dir="2700000" algn="tl">
                    <a:srgbClr val="000000">
                      <a:alpha val="43137"/>
                    </a:srgbClr>
                  </a:outerShdw>
                </a:effectLst>
              </a:rPr>
              <a:t>the dead were judged according to their works, by the things which were written in the books.</a:t>
            </a:r>
          </a:p>
        </p:txBody>
      </p:sp>
    </p:spTree>
    <p:extLst>
      <p:ext uri="{BB962C8B-B14F-4D97-AF65-F5344CB8AC3E}">
        <p14:creationId xmlns:p14="http://schemas.microsoft.com/office/powerpoint/2010/main" val="2826702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340</TotalTime>
  <Words>1100</Words>
  <Application>Microsoft Office PowerPoint</Application>
  <PresentationFormat>On-screen Show (4:3)</PresentationFormat>
  <Paragraphs>88</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Default Theme</vt:lpstr>
      <vt:lpstr>The Judgment Seat of Jacob, Part 1</vt:lpstr>
      <vt:lpstr>Genesis 49:1</vt:lpstr>
      <vt:lpstr>Genesis 49:2</vt:lpstr>
      <vt:lpstr>PowerPoint Presentation</vt:lpstr>
      <vt:lpstr>2 Corinthians 5:10</vt:lpstr>
      <vt:lpstr>Romans 14:10</vt:lpstr>
      <vt:lpstr>Revelation 20:11</vt:lpstr>
      <vt:lpstr>Revelation 20:12a</vt:lpstr>
      <vt:lpstr>Revelation 20:12b</vt:lpstr>
      <vt:lpstr>Genesis 49:1</vt:lpstr>
      <vt:lpstr>Genesis 49:2</vt:lpstr>
      <vt:lpstr>Genesis 47:31</vt:lpstr>
      <vt:lpstr>Hebrews 11:21</vt:lpstr>
      <vt:lpstr>PowerPoint Presentation</vt:lpstr>
      <vt:lpstr>Genesis 49:3</vt:lpstr>
      <vt:lpstr>Genesis 49:4</vt:lpstr>
      <vt:lpstr>Genesis 35:22</vt:lpstr>
      <vt:lpstr>1 Chronicles 5:1a</vt:lpstr>
      <vt:lpstr>1 Chronicles 5:1b</vt:lpstr>
      <vt:lpstr>Deuteronomy 33:6</vt:lpstr>
      <vt:lpstr>Psalm 112:5</vt:lpstr>
      <vt:lpstr>Psalm 112:6</vt:lpstr>
      <vt:lpstr>Psalm 112:7</vt:lpstr>
      <vt:lpstr>Matthew 19:30</vt:lpstr>
      <vt:lpstr>PowerPoint Presentation</vt:lpstr>
      <vt:lpstr>Genesis 49:5</vt:lpstr>
      <vt:lpstr>Genesis 49:6</vt:lpstr>
      <vt:lpstr>Genesis 49:7</vt:lpstr>
      <vt:lpstr>Ephesians 4:26</vt:lpstr>
      <vt:lpstr>Ephesians 4:31</vt:lpstr>
      <vt:lpstr>Ephesians 4:32</vt:lpstr>
      <vt:lpstr>Joshua 19:1</vt:lpstr>
      <vt:lpstr>Joshua 19:9a</vt:lpstr>
      <vt:lpstr>Joshua 19:9b</vt:lpstr>
      <vt:lpstr>Joshua 13:33</vt:lpstr>
      <vt:lpstr>Ephesians 5:11</vt:lpstr>
      <vt:lpstr>Malachi 4:5</vt:lpstr>
      <vt:lpstr>Malachi 4:6</vt:lpstr>
      <vt:lpstr>Ephesians 2:4</vt:lpstr>
      <vt:lpstr>Ephesians 2:5</vt:lpstr>
      <vt:lpstr>Ephesians 2:6</vt:lpstr>
      <vt:lpstr>Ephesians 2:7</vt:lpstr>
      <vt:lpstr>Ephesians 2:8</vt:lpstr>
      <vt:lpstr>Ephesians 2:9</vt:lpstr>
      <vt:lpstr>Ephesians 2:10</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Judgment Seat of Jacob</dc:title>
  <dc:creator>Charlie</dc:creator>
  <cp:lastModifiedBy>Charlie</cp:lastModifiedBy>
  <cp:revision>13</cp:revision>
  <dcterms:created xsi:type="dcterms:W3CDTF">2014-08-23T16:45:21Z</dcterms:created>
  <dcterms:modified xsi:type="dcterms:W3CDTF">2014-08-23T22:25:25Z</dcterms:modified>
</cp:coreProperties>
</file>