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309" r:id="rId12"/>
    <p:sldId id="310" r:id="rId13"/>
    <p:sldId id="311" r:id="rId14"/>
    <p:sldId id="312"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10/11/2014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10/11/2014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10/11/2014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7600" dirty="0" smtClean="0"/>
              <a:t>The Hallmarks of Ministry</a:t>
            </a:r>
            <a:endParaRPr lang="en-US" sz="76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1 Thessalonians 2</a:t>
            </a:r>
          </a:p>
          <a:p>
            <a:r>
              <a:rPr lang="en-US" sz="5600" b="1" dirty="0" smtClean="0">
                <a:effectLst>
                  <a:outerShdw blurRad="38100" dist="38100" dir="2700000" algn="tl">
                    <a:srgbClr val="000000">
                      <a:alpha val="43137"/>
                    </a:srgbClr>
                  </a:outerShdw>
                </a:effectLst>
              </a:rPr>
              <a:t>October 11-12,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8931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Corinthians 4:2</a:t>
            </a:r>
            <a:endParaRPr lang="en-US" sz="7200" dirty="0"/>
          </a:p>
        </p:txBody>
      </p:sp>
      <p:sp>
        <p:nvSpPr>
          <p:cNvPr id="3" name="Content Placeholder 2"/>
          <p:cNvSpPr>
            <a:spLocks noGrp="1"/>
          </p:cNvSpPr>
          <p:nvPr>
            <p:ph idx="1"/>
          </p:nvPr>
        </p:nvSpPr>
        <p:spPr>
          <a:xfrm>
            <a:off x="0" y="1600200"/>
            <a:ext cx="90678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Moreover it is required in stewards, that a man be found faithful.</a:t>
            </a:r>
          </a:p>
        </p:txBody>
      </p:sp>
    </p:spTree>
    <p:extLst>
      <p:ext uri="{BB962C8B-B14F-4D97-AF65-F5344CB8AC3E}">
        <p14:creationId xmlns:p14="http://schemas.microsoft.com/office/powerpoint/2010/main" val="71603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Timothy 1:11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According to the glorious gospel of the blessed God, </a:t>
            </a:r>
            <a:r>
              <a:rPr lang="en-US" sz="5400" b="1" i="1" u="sng" dirty="0">
                <a:effectLst>
                  <a:outerShdw blurRad="38100" dist="38100" dir="2700000" algn="tl">
                    <a:srgbClr val="000000">
                      <a:alpha val="43137"/>
                    </a:srgbClr>
                  </a:outerShdw>
                </a:effectLst>
              </a:rPr>
              <a:t>which was committed to my trust</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74103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Timothy 6:20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O Timothy, </a:t>
            </a:r>
            <a:r>
              <a:rPr lang="en-US" sz="5400" b="1" i="1" u="sng" dirty="0">
                <a:effectLst>
                  <a:outerShdw blurRad="38100" dist="38100" dir="2700000" algn="tl">
                    <a:srgbClr val="000000">
                      <a:alpha val="43137"/>
                    </a:srgbClr>
                  </a:outerShdw>
                </a:effectLst>
              </a:rPr>
              <a:t>keep that which is committed to thy trust</a:t>
            </a:r>
            <a:r>
              <a:rPr lang="en-US" sz="5400" b="1" dirty="0">
                <a:effectLst>
                  <a:outerShdw blurRad="38100" dist="38100" dir="2700000" algn="tl">
                    <a:srgbClr val="000000">
                      <a:alpha val="43137"/>
                    </a:srgbClr>
                  </a:outerShdw>
                </a:effectLst>
              </a:rPr>
              <a:t>, avoiding profane </a:t>
            </a:r>
            <a:r>
              <a:rPr lang="en-US" sz="5400" b="1" i="1" dirty="0">
                <a:effectLst>
                  <a:outerShdw blurRad="38100" dist="38100" dir="2700000" algn="tl">
                    <a:srgbClr val="000000">
                      <a:alpha val="43137"/>
                    </a:srgbClr>
                  </a:outerShdw>
                </a:effectLst>
              </a:rPr>
              <a:t>and</a:t>
            </a:r>
            <a:r>
              <a:rPr lang="en-US" sz="5400" b="1" dirty="0">
                <a:effectLst>
                  <a:outerShdw blurRad="38100" dist="38100" dir="2700000" algn="tl">
                    <a:srgbClr val="000000">
                      <a:alpha val="43137"/>
                    </a:srgbClr>
                  </a:outerShdw>
                </a:effectLst>
              </a:rPr>
              <a:t> vain babblings, and oppositions of science falsely so called: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8818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Timothy 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Thou therefore, my son, be strong in the grace that is in Christ Jesus.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9394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Timothy 2:2</a:t>
            </a:r>
            <a:endParaRPr lang="en-US" sz="7200" dirty="0"/>
          </a:p>
        </p:txBody>
      </p:sp>
      <p:sp>
        <p:nvSpPr>
          <p:cNvPr id="3" name="Content Placeholder 2"/>
          <p:cNvSpPr>
            <a:spLocks noGrp="1"/>
          </p:cNvSpPr>
          <p:nvPr>
            <p:ph idx="1"/>
          </p:nvPr>
        </p:nvSpPr>
        <p:spPr>
          <a:xfrm>
            <a:off x="21770" y="1600200"/>
            <a:ext cx="8969829"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 things that thou hast heard of me among many witnesses, </a:t>
            </a:r>
            <a:r>
              <a:rPr lang="en-US" sz="5400" b="1" i="1" u="sng" dirty="0">
                <a:effectLst>
                  <a:outerShdw blurRad="38100" dist="38100" dir="2700000" algn="tl">
                    <a:srgbClr val="000000">
                      <a:alpha val="43137"/>
                    </a:srgbClr>
                  </a:outerShdw>
                </a:effectLst>
              </a:rPr>
              <a:t>the same commit thou to faithful men</a:t>
            </a:r>
            <a:r>
              <a:rPr lang="en-US" sz="5400" b="1" dirty="0">
                <a:effectLst>
                  <a:outerShdw blurRad="38100" dist="38100" dir="2700000" algn="tl">
                    <a:srgbClr val="000000">
                      <a:alpha val="43137"/>
                    </a:srgbClr>
                  </a:outerShdw>
                </a:effectLst>
              </a:rPr>
              <a:t>, who shall be able to teach others also.</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1741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Ministry:</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76400"/>
            <a:ext cx="8991600" cy="5181600"/>
          </a:xfrm>
        </p:spPr>
        <p:txBody>
          <a:bodyPr>
            <a:normAutofit/>
          </a:bodyPr>
          <a:lstStyle/>
          <a:p>
            <a:pPr marL="36576" indent="0" algn="ctr">
              <a:buNone/>
            </a:pPr>
            <a:r>
              <a:rPr lang="en-US" sz="7200" b="1" dirty="0">
                <a:effectLst>
                  <a:outerShdw blurRad="38100" dist="38100" dir="2700000" algn="tl">
                    <a:srgbClr val="000000">
                      <a:alpha val="43137"/>
                    </a:srgbClr>
                  </a:outerShdw>
                </a:effectLst>
              </a:rPr>
              <a:t>Is To Be According To God’s Divine Plan!</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295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Ministry:</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ctr">
              <a:buNone/>
            </a:pPr>
            <a:r>
              <a:rPr lang="en-US" sz="6600" b="1" dirty="0">
                <a:effectLst>
                  <a:outerShdw blurRad="38100" dist="38100" dir="2700000" algn="tl">
                    <a:srgbClr val="000000">
                      <a:alpha val="43137"/>
                    </a:srgbClr>
                  </a:outerShdw>
                </a:effectLst>
              </a:rPr>
              <a:t>Is Never To Be A Pretext (Excuse, Cause, Ploy, Or Ruse) For Greed!</a:t>
            </a:r>
            <a:endParaRPr lang="en-US"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707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Ministry:</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886" y="1600200"/>
            <a:ext cx="9056914" cy="5257800"/>
          </a:xfrm>
        </p:spPr>
        <p:txBody>
          <a:bodyPr>
            <a:normAutofit/>
          </a:bodyPr>
          <a:lstStyle/>
          <a:p>
            <a:pPr marL="36576" indent="0" algn="ctr">
              <a:buNone/>
            </a:pPr>
            <a:r>
              <a:rPr lang="en-US" sz="6600" b="1" dirty="0">
                <a:effectLst>
                  <a:outerShdw blurRad="38100" dist="38100" dir="2700000" algn="tl">
                    <a:srgbClr val="000000">
                      <a:alpha val="43137"/>
                    </a:srgbClr>
                  </a:outerShdw>
                </a:effectLst>
              </a:rPr>
              <a:t>Is Never To Be Ground For Selfish Demands As Servants Of Christ!</a:t>
            </a:r>
            <a:endParaRPr lang="en-US"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025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Thessalonians 2:7</a:t>
            </a:r>
            <a:endParaRPr lang="en-US" sz="7200" dirty="0"/>
          </a:p>
        </p:txBody>
      </p:sp>
      <p:sp>
        <p:nvSpPr>
          <p:cNvPr id="3" name="Content Placeholder 2"/>
          <p:cNvSpPr>
            <a:spLocks noGrp="1"/>
          </p:cNvSpPr>
          <p:nvPr>
            <p:ph idx="1"/>
          </p:nvPr>
        </p:nvSpPr>
        <p:spPr>
          <a:xfrm>
            <a:off x="0" y="16002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we were gentle among you, even as a </a:t>
            </a:r>
            <a:r>
              <a:rPr lang="en-US" sz="5400" b="1" i="1" u="sng" dirty="0">
                <a:effectLst>
                  <a:outerShdw blurRad="38100" dist="38100" dir="2700000" algn="tl">
                    <a:srgbClr val="000000">
                      <a:alpha val="43137"/>
                    </a:srgbClr>
                  </a:outerShdw>
                </a:effectLst>
              </a:rPr>
              <a:t>nurse</a:t>
            </a:r>
            <a:r>
              <a:rPr lang="en-US" sz="5400" b="1" dirty="0">
                <a:effectLst>
                  <a:outerShdw blurRad="38100" dist="38100" dir="2700000" algn="tl">
                    <a:srgbClr val="000000">
                      <a:alpha val="43137"/>
                    </a:srgbClr>
                  </a:outerShdw>
                </a:effectLst>
              </a:rPr>
              <a:t> </a:t>
            </a:r>
            <a:r>
              <a:rPr lang="en-US" sz="5400" b="1" i="1" u="sng" dirty="0" smtClean="0">
                <a:effectLst>
                  <a:outerShdw blurRad="38100" dist="38100" dir="2700000" algn="tl">
                    <a:srgbClr val="000000">
                      <a:alpha val="43137"/>
                    </a:srgbClr>
                  </a:outerShdw>
                </a:effectLst>
              </a:rPr>
              <a:t>(mother)</a:t>
            </a:r>
            <a:r>
              <a:rPr lang="en-US" sz="5400" b="1" dirty="0" smtClean="0">
                <a:effectLst>
                  <a:outerShdw blurRad="38100" dist="38100" dir="2700000" algn="tl">
                    <a:srgbClr val="000000">
                      <a:alpha val="43137"/>
                    </a:srgbClr>
                  </a:outerShdw>
                </a:effectLst>
              </a:rPr>
              <a:t> </a:t>
            </a:r>
            <a:r>
              <a:rPr lang="en-US" sz="5400" b="1" dirty="0" err="1" smtClean="0">
                <a:effectLst>
                  <a:outerShdw blurRad="38100" dist="38100" dir="2700000" algn="tl">
                    <a:srgbClr val="000000">
                      <a:alpha val="43137"/>
                    </a:srgbClr>
                  </a:outerShdw>
                </a:effectLst>
              </a:rPr>
              <a:t>cherisheth</a:t>
            </a:r>
            <a:r>
              <a:rPr lang="en-US" sz="5400" b="1" dirty="0" smtClean="0">
                <a:effectLst>
                  <a:outerShdw blurRad="38100" dist="38100" dir="2700000" algn="tl">
                    <a:srgbClr val="000000">
                      <a:alpha val="43137"/>
                    </a:srgbClr>
                  </a:outerShdw>
                </a:effectLst>
              </a:rPr>
              <a:t> </a:t>
            </a:r>
            <a:r>
              <a:rPr lang="en-US" sz="5400" b="1" dirty="0">
                <a:effectLst>
                  <a:outerShdw blurRad="38100" dist="38100" dir="2700000" algn="tl">
                    <a:srgbClr val="000000">
                      <a:alpha val="43137"/>
                    </a:srgbClr>
                  </a:outerShdw>
                </a:effectLst>
              </a:rPr>
              <a:t>her children: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9039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34400" cy="1143000"/>
          </a:xfrm>
        </p:spPr>
        <p:txBody>
          <a:bodyPr>
            <a:noAutofit/>
          </a:bodyPr>
          <a:lstStyle/>
          <a:p>
            <a:r>
              <a:rPr lang="en-US" sz="7200" dirty="0" smtClean="0"/>
              <a:t>1 Thessalonians 2:8</a:t>
            </a:r>
            <a:endParaRPr lang="en-US" sz="7200" dirty="0"/>
          </a:p>
        </p:txBody>
      </p:sp>
      <p:sp>
        <p:nvSpPr>
          <p:cNvPr id="3" name="Content Placeholder 2"/>
          <p:cNvSpPr>
            <a:spLocks noGrp="1"/>
          </p:cNvSpPr>
          <p:nvPr>
            <p:ph idx="1"/>
          </p:nvPr>
        </p:nvSpPr>
        <p:spPr>
          <a:xfrm>
            <a:off x="0" y="990600"/>
            <a:ext cx="89916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So being affectionately desirous of you, we were willing to have imparted unto you, not the gospel of God only, but also our own souls, because ye were dear unto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2579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Thessalonians 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yourselves, brethren, know our entrance in unto you, that it was not in vain:</a:t>
            </a:r>
          </a:p>
        </p:txBody>
      </p:sp>
    </p:spTree>
    <p:extLst>
      <p:ext uri="{BB962C8B-B14F-4D97-AF65-F5344CB8AC3E}">
        <p14:creationId xmlns:p14="http://schemas.microsoft.com/office/powerpoint/2010/main" val="1160010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Wherefore laying aside all malice, and all guile, and hypocrisies, and envies, and all evil </a:t>
            </a:r>
            <a:r>
              <a:rPr lang="en-US" sz="5400" b="1" dirty="0" err="1">
                <a:effectLst>
                  <a:outerShdw blurRad="38100" dist="38100" dir="2700000" algn="tl">
                    <a:srgbClr val="000000">
                      <a:alpha val="43137"/>
                    </a:srgbClr>
                  </a:outerShdw>
                </a:effectLst>
              </a:rPr>
              <a:t>speakings</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6138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As newborn babes, desire the sincere milk of the word, that ye may grow thereby: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84713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2:3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If so be ye have tasted that the Lord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gracious.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04663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5:10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Called of God an high priest after the order of </a:t>
            </a:r>
            <a:r>
              <a:rPr lang="en-US" sz="5400" b="1" dirty="0" err="1">
                <a:effectLst>
                  <a:outerShdw blurRad="38100" dist="38100" dir="2700000" algn="tl">
                    <a:srgbClr val="000000">
                      <a:alpha val="43137"/>
                    </a:srgbClr>
                  </a:outerShdw>
                </a:effectLst>
              </a:rPr>
              <a:t>Melchisedec</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3012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5:11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Of whom we have many things to say, and hard to be uttered, seeing ye are dull of hearing.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0008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Hebrews 5:12</a:t>
            </a:r>
            <a:endParaRPr lang="en-US" sz="7200" dirty="0"/>
          </a:p>
        </p:txBody>
      </p:sp>
      <p:sp>
        <p:nvSpPr>
          <p:cNvPr id="3" name="Content Placeholder 2"/>
          <p:cNvSpPr>
            <a:spLocks noGrp="1"/>
          </p:cNvSpPr>
          <p:nvPr>
            <p:ph idx="1"/>
          </p:nvPr>
        </p:nvSpPr>
        <p:spPr>
          <a:xfrm>
            <a:off x="0" y="838200"/>
            <a:ext cx="9067800" cy="5867400"/>
          </a:xfrm>
        </p:spPr>
        <p:txBody>
          <a:bodyPr>
            <a:noAutofit/>
          </a:bodyPr>
          <a:lstStyle/>
          <a:p>
            <a:pPr marL="36576" indent="0" algn="just">
              <a:buNone/>
            </a:pPr>
            <a:r>
              <a:rPr lang="en-US" sz="4900" b="1" dirty="0">
                <a:effectLst>
                  <a:outerShdw blurRad="38100" dist="38100" dir="2700000" algn="tl">
                    <a:srgbClr val="000000">
                      <a:alpha val="43137"/>
                    </a:srgbClr>
                  </a:outerShdw>
                </a:effectLst>
              </a:rPr>
              <a:t>For when for the time ye ought to be teachers, ye have need that one teach you again which </a:t>
            </a:r>
            <a:r>
              <a:rPr lang="en-US" sz="4900" b="1" i="1" dirty="0">
                <a:effectLst>
                  <a:outerShdw blurRad="38100" dist="38100" dir="2700000" algn="tl">
                    <a:srgbClr val="000000">
                      <a:alpha val="43137"/>
                    </a:srgbClr>
                  </a:outerShdw>
                </a:effectLst>
              </a:rPr>
              <a:t>be</a:t>
            </a:r>
            <a:r>
              <a:rPr lang="en-US" sz="4900" b="1" dirty="0">
                <a:effectLst>
                  <a:outerShdw blurRad="38100" dist="38100" dir="2700000" algn="tl">
                    <a:srgbClr val="000000">
                      <a:alpha val="43137"/>
                    </a:srgbClr>
                  </a:outerShdw>
                </a:effectLst>
              </a:rPr>
              <a:t> the first principles of the oracles of God; and are become such as have need of milk, and not of strong meat.</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7650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5:13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every one that </a:t>
            </a:r>
            <a:r>
              <a:rPr lang="en-US" sz="5400" b="1" dirty="0" err="1">
                <a:effectLst>
                  <a:outerShdw blurRad="38100" dist="38100" dir="2700000" algn="tl">
                    <a:srgbClr val="000000">
                      <a:alpha val="43137"/>
                    </a:srgbClr>
                  </a:outerShdw>
                </a:effectLst>
              </a:rPr>
              <a:t>useth</a:t>
            </a:r>
            <a:r>
              <a:rPr lang="en-US" sz="5400" b="1" dirty="0">
                <a:effectLst>
                  <a:outerShdw blurRad="38100" dist="38100" dir="2700000" algn="tl">
                    <a:srgbClr val="000000">
                      <a:alpha val="43137"/>
                    </a:srgbClr>
                  </a:outerShdw>
                </a:effectLst>
              </a:rPr>
              <a:t> milk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a:t>
            </a:r>
            <a:r>
              <a:rPr lang="en-US" sz="5400" b="1" dirty="0" err="1">
                <a:effectLst>
                  <a:outerShdw blurRad="38100" dist="38100" dir="2700000" algn="tl">
                    <a:srgbClr val="000000">
                      <a:alpha val="43137"/>
                    </a:srgbClr>
                  </a:outerShdw>
                </a:effectLst>
              </a:rPr>
              <a:t>unskilful</a:t>
            </a:r>
            <a:r>
              <a:rPr lang="en-US" sz="5400" b="1" dirty="0">
                <a:effectLst>
                  <a:outerShdw blurRad="38100" dist="38100" dir="2700000" algn="tl">
                    <a:srgbClr val="000000">
                      <a:alpha val="43137"/>
                    </a:srgbClr>
                  </a:outerShdw>
                </a:effectLst>
              </a:rPr>
              <a:t> in the word of righteousness: for he is a babe.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1351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5:14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strong meat </a:t>
            </a:r>
            <a:r>
              <a:rPr lang="en-US" sz="5400" b="1" dirty="0" err="1">
                <a:effectLst>
                  <a:outerShdw blurRad="38100" dist="38100" dir="2700000" algn="tl">
                    <a:srgbClr val="000000">
                      <a:alpha val="43137"/>
                    </a:srgbClr>
                  </a:outerShdw>
                </a:effectLst>
              </a:rPr>
              <a:t>belongeth</a:t>
            </a:r>
            <a:r>
              <a:rPr lang="en-US" sz="5400" b="1" dirty="0">
                <a:effectLst>
                  <a:outerShdw blurRad="38100" dist="38100" dir="2700000" algn="tl">
                    <a:srgbClr val="000000">
                      <a:alpha val="43137"/>
                    </a:srgbClr>
                  </a:outerShdw>
                </a:effectLst>
              </a:rPr>
              <a:t> to them that are of full age,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those who by reason of use have their senses exercised to discern both good and evil.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06896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10600" cy="1143000"/>
          </a:xfrm>
        </p:spPr>
        <p:txBody>
          <a:bodyPr>
            <a:noAutofit/>
          </a:bodyPr>
          <a:lstStyle/>
          <a:p>
            <a:r>
              <a:rPr lang="en-US" sz="7200" dirty="0" smtClean="0"/>
              <a:t>1 Thessalonians 2:9</a:t>
            </a:r>
            <a:endParaRPr lang="en-US" sz="7200" dirty="0"/>
          </a:p>
        </p:txBody>
      </p:sp>
      <p:sp>
        <p:nvSpPr>
          <p:cNvPr id="3" name="Content Placeholder 2"/>
          <p:cNvSpPr>
            <a:spLocks noGrp="1"/>
          </p:cNvSpPr>
          <p:nvPr>
            <p:ph idx="1"/>
          </p:nvPr>
        </p:nvSpPr>
        <p:spPr>
          <a:xfrm>
            <a:off x="0" y="990600"/>
            <a:ext cx="9067800" cy="5867400"/>
          </a:xfrm>
        </p:spPr>
        <p:txBody>
          <a:bodyPr>
            <a:noAutofit/>
          </a:bodyPr>
          <a:lstStyle/>
          <a:p>
            <a:pPr marL="36576" indent="0" algn="just">
              <a:buNone/>
            </a:pPr>
            <a:r>
              <a:rPr lang="en-US" sz="5300" b="1" dirty="0">
                <a:effectLst>
                  <a:outerShdw blurRad="38100" dist="38100" dir="2700000" algn="tl">
                    <a:srgbClr val="000000">
                      <a:alpha val="43137"/>
                    </a:srgbClr>
                  </a:outerShdw>
                </a:effectLst>
              </a:rPr>
              <a:t>For ye remember, brethren, our </a:t>
            </a:r>
            <a:r>
              <a:rPr lang="en-US" sz="5300" b="1" dirty="0" err="1">
                <a:effectLst>
                  <a:outerShdw blurRad="38100" dist="38100" dir="2700000" algn="tl">
                    <a:srgbClr val="000000">
                      <a:alpha val="43137"/>
                    </a:srgbClr>
                  </a:outerShdw>
                </a:effectLst>
              </a:rPr>
              <a:t>labour</a:t>
            </a:r>
            <a:r>
              <a:rPr lang="en-US" sz="5300" b="1" dirty="0">
                <a:effectLst>
                  <a:outerShdw blurRad="38100" dist="38100" dir="2700000" algn="tl">
                    <a:srgbClr val="000000">
                      <a:alpha val="43137"/>
                    </a:srgbClr>
                  </a:outerShdw>
                </a:effectLst>
              </a:rPr>
              <a:t> and travail: for </a:t>
            </a:r>
            <a:r>
              <a:rPr lang="en-US" sz="5300" b="1" dirty="0" err="1">
                <a:effectLst>
                  <a:outerShdw blurRad="38100" dist="38100" dir="2700000" algn="tl">
                    <a:srgbClr val="000000">
                      <a:alpha val="43137"/>
                    </a:srgbClr>
                  </a:outerShdw>
                </a:effectLst>
              </a:rPr>
              <a:t>labouring</a:t>
            </a:r>
            <a:r>
              <a:rPr lang="en-US" sz="5300" b="1" dirty="0">
                <a:effectLst>
                  <a:outerShdw blurRad="38100" dist="38100" dir="2700000" algn="tl">
                    <a:srgbClr val="000000">
                      <a:alpha val="43137"/>
                    </a:srgbClr>
                  </a:outerShdw>
                </a:effectLst>
              </a:rPr>
              <a:t> night and day, because we would not be chargeable unto any of you, we preached unto you the gospel of God.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679938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2:10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Ye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witnesses, and God </a:t>
            </a:r>
            <a:r>
              <a:rPr lang="en-US" sz="5400" b="1" i="1" dirty="0">
                <a:effectLst>
                  <a:outerShdw blurRad="38100" dist="38100" dir="2700000" algn="tl">
                    <a:srgbClr val="000000">
                      <a:alpha val="43137"/>
                    </a:srgbClr>
                  </a:outerShdw>
                </a:effectLst>
              </a:rPr>
              <a:t>also</a:t>
            </a:r>
            <a:r>
              <a:rPr lang="en-US" sz="5400" b="1" dirty="0">
                <a:effectLst>
                  <a:outerShdw blurRad="38100" dist="38100" dir="2700000" algn="tl">
                    <a:srgbClr val="000000">
                      <a:alpha val="43137"/>
                    </a:srgbClr>
                  </a:outerShdw>
                </a:effectLst>
              </a:rPr>
              <a:t>, how holily and justly and </a:t>
            </a:r>
            <a:r>
              <a:rPr lang="en-US" sz="5400" b="1" dirty="0" err="1">
                <a:effectLst>
                  <a:outerShdw blurRad="38100" dist="38100" dir="2700000" algn="tl">
                    <a:srgbClr val="000000">
                      <a:alpha val="43137"/>
                    </a:srgbClr>
                  </a:outerShdw>
                </a:effectLst>
              </a:rPr>
              <a:t>unblameably</a:t>
            </a:r>
            <a:r>
              <a:rPr lang="en-US" sz="5400" b="1" dirty="0">
                <a:effectLst>
                  <a:outerShdw blurRad="38100" dist="38100" dir="2700000" algn="tl">
                    <a:srgbClr val="000000">
                      <a:alpha val="43137"/>
                    </a:srgbClr>
                  </a:outerShdw>
                </a:effectLst>
              </a:rPr>
              <a:t> we behaved ourselves among you that believe: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2101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610600" cy="1143000"/>
          </a:xfrm>
        </p:spPr>
        <p:txBody>
          <a:bodyPr>
            <a:noAutofit/>
          </a:bodyPr>
          <a:lstStyle/>
          <a:p>
            <a:r>
              <a:rPr lang="en-US" sz="7200" dirty="0" smtClean="0"/>
              <a:t>1 Thessalonians 2:2</a:t>
            </a:r>
            <a:endParaRPr lang="en-US" sz="7200" dirty="0"/>
          </a:p>
        </p:txBody>
      </p:sp>
      <p:sp>
        <p:nvSpPr>
          <p:cNvPr id="3" name="Content Placeholder 2"/>
          <p:cNvSpPr>
            <a:spLocks noGrp="1"/>
          </p:cNvSpPr>
          <p:nvPr>
            <p:ph idx="1"/>
          </p:nvPr>
        </p:nvSpPr>
        <p:spPr>
          <a:xfrm>
            <a:off x="-21772" y="1066800"/>
            <a:ext cx="9089571" cy="5791200"/>
          </a:xfrm>
        </p:spPr>
        <p:txBody>
          <a:bodyPr>
            <a:noAutofit/>
          </a:bodyPr>
          <a:lstStyle/>
          <a:p>
            <a:pPr marL="36576" indent="0" algn="just">
              <a:buNone/>
            </a:pPr>
            <a:r>
              <a:rPr lang="en-US" sz="5300" b="1" dirty="0">
                <a:effectLst>
                  <a:outerShdw blurRad="38100" dist="38100" dir="2700000" algn="tl">
                    <a:srgbClr val="000000">
                      <a:alpha val="43137"/>
                    </a:srgbClr>
                  </a:outerShdw>
                </a:effectLst>
              </a:rPr>
              <a:t>But even after that we had suffered before, and were shamefully entreated, as ye know, at Philippi, we were bold in our God to speak unto you the gospel of God with much contention.</a:t>
            </a:r>
          </a:p>
        </p:txBody>
      </p:sp>
    </p:spTree>
    <p:extLst>
      <p:ext uri="{BB962C8B-B14F-4D97-AF65-F5344CB8AC3E}">
        <p14:creationId xmlns:p14="http://schemas.microsoft.com/office/powerpoint/2010/main" val="10220929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2:11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As ye know how we exhorted and comforted and charged every one of you, as a </a:t>
            </a:r>
            <a:r>
              <a:rPr lang="en-US" sz="5400" b="1" i="1" u="sng" dirty="0">
                <a:effectLst>
                  <a:outerShdw blurRad="38100" dist="38100" dir="2700000" algn="tl">
                    <a:srgbClr val="000000">
                      <a:alpha val="43137"/>
                    </a:srgbClr>
                  </a:outerShdw>
                </a:effectLst>
              </a:rPr>
              <a:t>father</a:t>
            </a:r>
            <a:r>
              <a:rPr lang="en-US" sz="5400" b="1" dirty="0">
                <a:effectLst>
                  <a:outerShdw blurRad="38100" dist="38100" dir="2700000" algn="tl">
                    <a:srgbClr val="000000">
                      <a:alpha val="43137"/>
                    </a:srgbClr>
                  </a:outerShdw>
                </a:effectLst>
              </a:rPr>
              <a:t> </a:t>
            </a:r>
            <a:r>
              <a:rPr lang="en-US" sz="5400" b="1" i="1" dirty="0">
                <a:effectLst>
                  <a:outerShdw blurRad="38100" dist="38100" dir="2700000" algn="tl">
                    <a:srgbClr val="000000">
                      <a:alpha val="43137"/>
                    </a:srgbClr>
                  </a:outerShdw>
                </a:effectLst>
              </a:rPr>
              <a:t>doth</a:t>
            </a:r>
            <a:r>
              <a:rPr lang="en-US" sz="5400" b="1" dirty="0">
                <a:effectLst>
                  <a:outerShdw blurRad="38100" dist="38100" dir="2700000" algn="tl">
                    <a:srgbClr val="000000">
                      <a:alpha val="43137"/>
                    </a:srgbClr>
                  </a:outerShdw>
                </a:effectLst>
              </a:rPr>
              <a:t> his children,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59851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2:12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That ye would walk worthy of God, who hath called you unto his kingdom and glory.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84702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Colossians 1:10</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That ye might walk worthy of the Lord unto all pleasing, being fruitful in every good work, and increasing in the knowledge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48794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Autofit/>
          </a:bodyPr>
          <a:lstStyle/>
          <a:p>
            <a:r>
              <a:rPr lang="en-US" sz="6900" dirty="0" smtClean="0"/>
              <a:t>1 Thessalonians 2:13a</a:t>
            </a:r>
            <a:endParaRPr lang="en-US" sz="6900" dirty="0"/>
          </a:p>
        </p:txBody>
      </p:sp>
      <p:sp>
        <p:nvSpPr>
          <p:cNvPr id="3" name="Content Placeholder 2"/>
          <p:cNvSpPr>
            <a:spLocks noGrp="1"/>
          </p:cNvSpPr>
          <p:nvPr>
            <p:ph idx="1"/>
          </p:nvPr>
        </p:nvSpPr>
        <p:spPr>
          <a:xfrm>
            <a:off x="0" y="1600200"/>
            <a:ext cx="90678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this cause also thank we God without ceasing, because, when ye received the word of God which ye heard of us, </a:t>
            </a:r>
          </a:p>
        </p:txBody>
      </p:sp>
    </p:spTree>
    <p:extLst>
      <p:ext uri="{BB962C8B-B14F-4D97-AF65-F5344CB8AC3E}">
        <p14:creationId xmlns:p14="http://schemas.microsoft.com/office/powerpoint/2010/main" val="28885090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a:bodyPr>
          <a:lstStyle/>
          <a:p>
            <a:r>
              <a:rPr lang="en-US" sz="6900" dirty="0" smtClean="0"/>
              <a:t>1 Thessalonians 2:13b</a:t>
            </a:r>
            <a:endParaRPr lang="en-US" sz="69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ye received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 not </a:t>
            </a:r>
            <a:r>
              <a:rPr lang="en-US" sz="5400" b="1" i="1" dirty="0">
                <a:effectLst>
                  <a:outerShdw blurRad="38100" dist="38100" dir="2700000" algn="tl">
                    <a:srgbClr val="000000">
                      <a:alpha val="43137"/>
                    </a:srgbClr>
                  </a:outerShdw>
                </a:effectLst>
              </a:rPr>
              <a:t>as</a:t>
            </a:r>
            <a:r>
              <a:rPr lang="en-US" sz="5400" b="1" dirty="0">
                <a:effectLst>
                  <a:outerShdw blurRad="38100" dist="38100" dir="2700000" algn="tl">
                    <a:srgbClr val="000000">
                      <a:alpha val="43137"/>
                    </a:srgbClr>
                  </a:outerShdw>
                </a:effectLst>
              </a:rPr>
              <a:t> the word of men, but as it is in truth, the word of God, which effectually </a:t>
            </a:r>
            <a:r>
              <a:rPr lang="en-US" sz="5400" b="1" dirty="0" err="1">
                <a:effectLst>
                  <a:outerShdw blurRad="38100" dist="38100" dir="2700000" algn="tl">
                    <a:srgbClr val="000000">
                      <a:alpha val="43137"/>
                    </a:srgbClr>
                  </a:outerShdw>
                </a:effectLst>
              </a:rPr>
              <a:t>worketh</a:t>
            </a:r>
            <a:r>
              <a:rPr lang="en-US" sz="5400" b="1" dirty="0">
                <a:effectLst>
                  <a:outerShdw blurRad="38100" dist="38100" dir="2700000" algn="tl">
                    <a:srgbClr val="000000">
                      <a:alpha val="43137"/>
                    </a:srgbClr>
                  </a:outerShdw>
                </a:effectLst>
              </a:rPr>
              <a:t> also in you that believe</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79897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Job 23:12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Neither have I gone back from the commandment of his lips; I have esteemed the words of his mouth more than my necessary </a:t>
            </a:r>
            <a:r>
              <a:rPr lang="en-US" sz="5400" b="1" i="1" dirty="0">
                <a:effectLst>
                  <a:outerShdw blurRad="38100" dist="38100" dir="2700000" algn="tl">
                    <a:srgbClr val="000000">
                      <a:alpha val="43137"/>
                    </a:srgbClr>
                  </a:outerShdw>
                </a:effectLst>
              </a:rPr>
              <a:t>food</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5748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119:14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 have rejoiced in the way of thy testimonies, as </a:t>
            </a:r>
            <a:r>
              <a:rPr lang="en-US" sz="5400" b="1" i="1" dirty="0">
                <a:effectLst>
                  <a:outerShdw blurRad="38100" dist="38100" dir="2700000" algn="tl">
                    <a:srgbClr val="000000">
                      <a:alpha val="43137"/>
                    </a:srgbClr>
                  </a:outerShdw>
                </a:effectLst>
              </a:rPr>
              <a:t>much as</a:t>
            </a:r>
            <a:r>
              <a:rPr lang="en-US" sz="5400" b="1" dirty="0">
                <a:effectLst>
                  <a:outerShdw blurRad="38100" dist="38100" dir="2700000" algn="tl">
                    <a:srgbClr val="000000">
                      <a:alpha val="43137"/>
                    </a:srgbClr>
                  </a:outerShdw>
                </a:effectLst>
              </a:rPr>
              <a:t> in all riches.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436878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119:72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 law of thy mouth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better unto me than thousands of gold and silver.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1908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119:127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Therefore I love thy commandments above gold; yea, above fine gold.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728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119:162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 rejoice at thy word, as one that </a:t>
            </a:r>
            <a:r>
              <a:rPr lang="en-US" sz="5400" b="1" dirty="0" err="1">
                <a:effectLst>
                  <a:outerShdw blurRad="38100" dist="38100" dir="2700000" algn="tl">
                    <a:srgbClr val="000000">
                      <a:alpha val="43137"/>
                    </a:srgbClr>
                  </a:outerShdw>
                </a:effectLst>
              </a:rPr>
              <a:t>findeth</a:t>
            </a:r>
            <a:r>
              <a:rPr lang="en-US" sz="5400" b="1" dirty="0">
                <a:effectLst>
                  <a:outerShdw blurRad="38100" dist="38100" dir="2700000" algn="tl">
                    <a:srgbClr val="000000">
                      <a:alpha val="43137"/>
                    </a:srgbClr>
                  </a:outerShdw>
                </a:effectLst>
              </a:rPr>
              <a:t> great spoil.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2738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4989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119:148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Mine eyes prevent (are awake in) the </a:t>
            </a:r>
            <a:r>
              <a:rPr lang="en-US" sz="5400" b="1" i="1" dirty="0">
                <a:effectLst>
                  <a:outerShdw blurRad="38100" dist="38100" dir="2700000" algn="tl">
                    <a:srgbClr val="000000">
                      <a:alpha val="43137"/>
                    </a:srgbClr>
                  </a:outerShdw>
                </a:effectLst>
              </a:rPr>
              <a:t>night</a:t>
            </a:r>
            <a:r>
              <a:rPr lang="en-US" sz="5400" b="1" dirty="0">
                <a:effectLst>
                  <a:outerShdw blurRad="38100" dist="38100" dir="2700000" algn="tl">
                    <a:srgbClr val="000000">
                      <a:alpha val="43137"/>
                    </a:srgbClr>
                  </a:outerShdw>
                </a:effectLst>
              </a:rPr>
              <a:t> watches, that I might meditate in thy word.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68863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The Church:</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600200"/>
            <a:ext cx="8839200" cy="5181600"/>
          </a:xfrm>
        </p:spPr>
        <p:txBody>
          <a:bodyPr>
            <a:noAutofit/>
          </a:bodyPr>
          <a:lstStyle/>
          <a:p>
            <a:pPr marL="36576" indent="0">
              <a:buNone/>
            </a:pPr>
            <a:r>
              <a:rPr lang="en-US" sz="5400" b="1" dirty="0" smtClean="0">
                <a:effectLst>
                  <a:outerShdw blurRad="38100" dist="38100" dir="2700000" algn="tl">
                    <a:srgbClr val="000000">
                      <a:alpha val="43137"/>
                    </a:srgbClr>
                  </a:outerShdw>
                </a:effectLst>
              </a:rPr>
              <a:t>Appreciated the Word of God!</a:t>
            </a:r>
          </a:p>
          <a:p>
            <a:pPr marL="36576" indent="0">
              <a:buNone/>
            </a:pPr>
            <a:r>
              <a:rPr lang="en-US" sz="5400" b="1" dirty="0" smtClean="0">
                <a:effectLst>
                  <a:outerShdw blurRad="38100" dist="38100" dir="2700000" algn="tl">
                    <a:srgbClr val="000000">
                      <a:alpha val="43137"/>
                    </a:srgbClr>
                  </a:outerShdw>
                </a:effectLst>
              </a:rPr>
              <a:t>Appropriated the Word of God!</a:t>
            </a:r>
          </a:p>
          <a:p>
            <a:pPr marL="36576" indent="0">
              <a:buNone/>
            </a:pPr>
            <a:r>
              <a:rPr lang="en-US" sz="5400" b="1" dirty="0" smtClean="0">
                <a:effectLst>
                  <a:outerShdw blurRad="38100" dist="38100" dir="2700000" algn="tl">
                    <a:srgbClr val="000000">
                      <a:alpha val="43137"/>
                    </a:srgbClr>
                  </a:outerShdw>
                </a:effectLst>
              </a:rPr>
              <a:t>Applied the Word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12755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Hebrews 4:2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unto us was the gospel preached, as well as unto them: but the word preached did not profit them, not being mixed with faith in them that heard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53829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1143000"/>
          </a:xfrm>
        </p:spPr>
        <p:txBody>
          <a:bodyPr>
            <a:noAutofit/>
          </a:bodyPr>
          <a:lstStyle/>
          <a:p>
            <a:r>
              <a:rPr lang="en-US" sz="7200" dirty="0" smtClean="0"/>
              <a:t>1 Thessalonians 2:14</a:t>
            </a:r>
            <a:endParaRPr lang="en-US" sz="7200" dirty="0"/>
          </a:p>
        </p:txBody>
      </p:sp>
      <p:sp>
        <p:nvSpPr>
          <p:cNvPr id="3" name="Content Placeholder 2"/>
          <p:cNvSpPr>
            <a:spLocks noGrp="1"/>
          </p:cNvSpPr>
          <p:nvPr>
            <p:ph idx="1"/>
          </p:nvPr>
        </p:nvSpPr>
        <p:spPr>
          <a:xfrm>
            <a:off x="0" y="1066800"/>
            <a:ext cx="8991600" cy="5791200"/>
          </a:xfrm>
        </p:spPr>
        <p:txBody>
          <a:bodyPr>
            <a:noAutofit/>
          </a:bodyPr>
          <a:lstStyle/>
          <a:p>
            <a:pPr marL="36576" indent="0" algn="just">
              <a:buNone/>
            </a:pPr>
            <a:r>
              <a:rPr lang="en-US" sz="5200" b="1" dirty="0">
                <a:effectLst>
                  <a:outerShdw blurRad="38100" dist="38100" dir="2700000" algn="tl">
                    <a:srgbClr val="000000">
                      <a:alpha val="43137"/>
                    </a:srgbClr>
                  </a:outerShdw>
                </a:effectLst>
              </a:rPr>
              <a:t>For ye, </a:t>
            </a:r>
            <a:r>
              <a:rPr lang="en-US" sz="5200" b="1" i="1" u="sng" dirty="0">
                <a:effectLst>
                  <a:outerShdw blurRad="38100" dist="38100" dir="2700000" algn="tl">
                    <a:srgbClr val="000000">
                      <a:alpha val="43137"/>
                    </a:srgbClr>
                  </a:outerShdw>
                </a:effectLst>
              </a:rPr>
              <a:t>brethren</a:t>
            </a:r>
            <a:r>
              <a:rPr lang="en-US" sz="5200" b="1" dirty="0">
                <a:effectLst>
                  <a:outerShdw blurRad="38100" dist="38100" dir="2700000" algn="tl">
                    <a:srgbClr val="000000">
                      <a:alpha val="43137"/>
                    </a:srgbClr>
                  </a:outerShdw>
                </a:effectLst>
              </a:rPr>
              <a:t>, became followers of the churches of God which in Judaea are in Christ Jesus: for ye also have suffered like things of your own countrymen, even as they </a:t>
            </a:r>
            <a:r>
              <a:rPr lang="en-US" sz="5200" b="1" i="1" dirty="0">
                <a:effectLst>
                  <a:outerShdw blurRad="38100" dist="38100" dir="2700000" algn="tl">
                    <a:srgbClr val="000000">
                      <a:alpha val="43137"/>
                    </a:srgbClr>
                  </a:outerShdw>
                </a:effectLst>
              </a:rPr>
              <a:t>have</a:t>
            </a:r>
            <a:r>
              <a:rPr lang="en-US" sz="5200" b="1" dirty="0">
                <a:effectLst>
                  <a:outerShdw blurRad="38100" dist="38100" dir="2700000" algn="tl">
                    <a:srgbClr val="000000">
                      <a:alpha val="43137"/>
                    </a:srgbClr>
                  </a:outerShdw>
                </a:effectLst>
              </a:rPr>
              <a:t> of the Jews:</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27829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763000" cy="1143000"/>
          </a:xfrm>
        </p:spPr>
        <p:txBody>
          <a:bodyPr>
            <a:noAutofit/>
          </a:bodyPr>
          <a:lstStyle/>
          <a:p>
            <a:r>
              <a:rPr lang="en-US" sz="7200" dirty="0" smtClean="0"/>
              <a:t>1 Thessalonians 2:15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Who both killed the Lord Jesus, and their own prophets, and have persecuted us; and they please not God, and are contrary to all men: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45834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Autofit/>
          </a:bodyPr>
          <a:lstStyle/>
          <a:p>
            <a:r>
              <a:rPr lang="en-US" sz="7200" dirty="0" smtClean="0"/>
              <a:t>1 Thessalonians 2:16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Forbidding us to speak to the Gentiles that they might be saved, to fill up their sins </a:t>
            </a:r>
            <a:r>
              <a:rPr lang="en-US" sz="5400" b="1" dirty="0" err="1">
                <a:effectLst>
                  <a:outerShdw blurRad="38100" dist="38100" dir="2700000" algn="tl">
                    <a:srgbClr val="000000">
                      <a:alpha val="43137"/>
                    </a:srgbClr>
                  </a:outerShdw>
                </a:effectLst>
              </a:rPr>
              <a:t>alway</a:t>
            </a:r>
            <a:r>
              <a:rPr lang="en-US" sz="5400" b="1" dirty="0">
                <a:effectLst>
                  <a:outerShdw blurRad="38100" dist="38100" dir="2700000" algn="tl">
                    <a:srgbClr val="000000">
                      <a:alpha val="43137"/>
                    </a:srgbClr>
                  </a:outerShdw>
                </a:effectLst>
              </a:rPr>
              <a:t>: for the wrath is come upon them to the uttermost.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78553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53:6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we like sheep have gone astray; we have turned every one to his own way; and the LORD hath laid on him the iniquity of us all.</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13159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763000" cy="1143000"/>
          </a:xfrm>
        </p:spPr>
        <p:txBody>
          <a:bodyPr>
            <a:noAutofit/>
          </a:bodyPr>
          <a:lstStyle/>
          <a:p>
            <a:r>
              <a:rPr lang="en-US" sz="7200" dirty="0" smtClean="0"/>
              <a:t>1 Thessalonians 2:17</a:t>
            </a:r>
            <a:endParaRPr lang="en-US" sz="7200" dirty="0"/>
          </a:p>
        </p:txBody>
      </p:sp>
      <p:sp>
        <p:nvSpPr>
          <p:cNvPr id="3" name="Content Placeholder 2"/>
          <p:cNvSpPr>
            <a:spLocks noGrp="1"/>
          </p:cNvSpPr>
          <p:nvPr>
            <p:ph idx="1"/>
          </p:nvPr>
        </p:nvSpPr>
        <p:spPr>
          <a:xfrm>
            <a:off x="0" y="990600"/>
            <a:ext cx="9067800" cy="5257800"/>
          </a:xfrm>
        </p:spPr>
        <p:txBody>
          <a:bodyPr>
            <a:noAutofit/>
          </a:bodyPr>
          <a:lstStyle/>
          <a:p>
            <a:pPr marL="36576" indent="0" algn="just">
              <a:buNone/>
            </a:pPr>
            <a:r>
              <a:rPr lang="en-US" sz="5400" b="1" dirty="0">
                <a:effectLst>
                  <a:outerShdw blurRad="38100" dist="38100" dir="2700000" algn="tl">
                    <a:srgbClr val="000000">
                      <a:alpha val="43137"/>
                    </a:srgbClr>
                  </a:outerShdw>
                </a:effectLst>
              </a:rPr>
              <a:t>But we, brethren, being taken from you for a short time in presence, not in heart, </a:t>
            </a:r>
            <a:r>
              <a:rPr lang="en-US" sz="5400" b="1" dirty="0" err="1">
                <a:effectLst>
                  <a:outerShdw blurRad="38100" dist="38100" dir="2700000" algn="tl">
                    <a:srgbClr val="000000">
                      <a:alpha val="43137"/>
                    </a:srgbClr>
                  </a:outerShdw>
                </a:effectLst>
              </a:rPr>
              <a:t>endeavoured</a:t>
            </a:r>
            <a:r>
              <a:rPr lang="en-US" sz="5400" b="1" dirty="0">
                <a:effectLst>
                  <a:outerShdw blurRad="38100" dist="38100" dir="2700000" algn="tl">
                    <a:srgbClr val="000000">
                      <a:alpha val="43137"/>
                    </a:srgbClr>
                  </a:outerShdw>
                </a:effectLst>
              </a:rPr>
              <a:t> the more abundantly to see your face with great desire.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765554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2:18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Wherefore we would have come unto you, even I Paul, once and again; but Satan hindered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47152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2:19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what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our hope, or joy, or crown of rejoicing?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not even ye in the presence of our Lord Jesus Christ at his coming?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7507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Thessalonians 2:3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our exhortation </a:t>
            </a:r>
            <a:r>
              <a:rPr lang="en-US" sz="5400" b="1" i="1" dirty="0">
                <a:effectLst>
                  <a:outerShdw blurRad="38100" dist="38100" dir="2700000" algn="tl">
                    <a:srgbClr val="000000">
                      <a:alpha val="43137"/>
                    </a:srgbClr>
                  </a:outerShdw>
                </a:effectLst>
              </a:rPr>
              <a:t>was</a:t>
            </a:r>
            <a:r>
              <a:rPr lang="en-US" sz="5400" b="1" dirty="0">
                <a:effectLst>
                  <a:outerShdw blurRad="38100" dist="38100" dir="2700000" algn="tl">
                    <a:srgbClr val="000000">
                      <a:alpha val="43137"/>
                    </a:srgbClr>
                  </a:outerShdw>
                </a:effectLst>
              </a:rPr>
              <a:t> not of deceit, nor of uncleanness, nor in guile:</a:t>
            </a:r>
          </a:p>
        </p:txBody>
      </p:sp>
    </p:spTree>
    <p:extLst>
      <p:ext uri="{BB962C8B-B14F-4D97-AF65-F5344CB8AC3E}">
        <p14:creationId xmlns:p14="http://schemas.microsoft.com/office/powerpoint/2010/main" val="41685862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Autofit/>
          </a:bodyPr>
          <a:lstStyle/>
          <a:p>
            <a:r>
              <a:rPr lang="en-US" sz="7200" dirty="0" smtClean="0"/>
              <a:t>1 Thessalonians 2:20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ye are our glory and joy.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309492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after the uproar was ceased, Paul called unto </a:t>
            </a:r>
            <a:r>
              <a:rPr lang="en-US" sz="5400" b="1" i="1" dirty="0">
                <a:effectLst>
                  <a:outerShdw blurRad="38100" dist="38100" dir="2700000" algn="tl">
                    <a:srgbClr val="000000">
                      <a:alpha val="43137"/>
                    </a:srgbClr>
                  </a:outerShdw>
                </a:effectLst>
              </a:rPr>
              <a:t>him</a:t>
            </a:r>
            <a:r>
              <a:rPr lang="en-US" sz="5400" b="1" dirty="0">
                <a:effectLst>
                  <a:outerShdw blurRad="38100" dist="38100" dir="2700000" algn="tl">
                    <a:srgbClr val="000000">
                      <a:alpha val="43137"/>
                    </a:srgbClr>
                  </a:outerShdw>
                </a:effectLst>
              </a:rPr>
              <a:t> the disciples, and embraced </a:t>
            </a:r>
            <a:r>
              <a:rPr lang="en-US" sz="5400" b="1" i="1" dirty="0">
                <a:effectLst>
                  <a:outerShdw blurRad="38100" dist="38100" dir="2700000" algn="tl">
                    <a:srgbClr val="000000">
                      <a:alpha val="43137"/>
                    </a:srgbClr>
                  </a:outerShdw>
                </a:effectLst>
              </a:rPr>
              <a:t>them</a:t>
            </a:r>
            <a:r>
              <a:rPr lang="en-US" sz="5400" b="1" dirty="0">
                <a:effectLst>
                  <a:outerShdw blurRad="38100" dist="38100" dir="2700000" algn="tl">
                    <a:srgbClr val="000000">
                      <a:alpha val="43137"/>
                    </a:srgbClr>
                  </a:outerShdw>
                </a:effectLst>
              </a:rPr>
              <a:t>, and departed for to go into Macedonia.</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24625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when he had gone over those parts, and had given them much exhortation, he came into Greece,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42657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a:t>
            </a:r>
            <a:r>
              <a:rPr lang="en-US" sz="5400" b="1" i="1" dirty="0">
                <a:effectLst>
                  <a:outerShdw blurRad="38100" dist="38100" dir="2700000" algn="tl">
                    <a:srgbClr val="000000">
                      <a:alpha val="43137"/>
                    </a:srgbClr>
                  </a:outerShdw>
                </a:effectLst>
              </a:rPr>
              <a:t>there</a:t>
            </a:r>
            <a:r>
              <a:rPr lang="en-US" sz="5400" b="1" dirty="0">
                <a:effectLst>
                  <a:outerShdw blurRad="38100" dist="38100" dir="2700000" algn="tl">
                    <a:srgbClr val="000000">
                      <a:alpha val="43137"/>
                    </a:srgbClr>
                  </a:outerShdw>
                </a:effectLst>
              </a:rPr>
              <a:t> abode three months. And when the Jews laid wait for him, as he was about to sail into Syria, he purposed to return through Macedonia.</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726426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
            <a:ext cx="7467600" cy="1143000"/>
          </a:xfrm>
        </p:spPr>
        <p:txBody>
          <a:bodyPr>
            <a:noAutofit/>
          </a:bodyPr>
          <a:lstStyle/>
          <a:p>
            <a:r>
              <a:rPr lang="en-US" sz="7200" dirty="0" smtClean="0"/>
              <a:t>Acts 20:4</a:t>
            </a:r>
            <a:endParaRPr lang="en-US" sz="7200" dirty="0"/>
          </a:p>
        </p:txBody>
      </p:sp>
      <p:sp>
        <p:nvSpPr>
          <p:cNvPr id="3" name="Content Placeholder 2"/>
          <p:cNvSpPr>
            <a:spLocks noGrp="1"/>
          </p:cNvSpPr>
          <p:nvPr>
            <p:ph idx="1"/>
          </p:nvPr>
        </p:nvSpPr>
        <p:spPr>
          <a:xfrm>
            <a:off x="0" y="1143000"/>
            <a:ext cx="9067800" cy="58674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And there accompanied him into Asia </a:t>
            </a:r>
            <a:r>
              <a:rPr lang="en-US" sz="5200" b="1" dirty="0" err="1">
                <a:effectLst>
                  <a:outerShdw blurRad="38100" dist="38100" dir="2700000" algn="tl">
                    <a:srgbClr val="000000">
                      <a:alpha val="43137"/>
                    </a:srgbClr>
                  </a:outerShdw>
                </a:effectLst>
              </a:rPr>
              <a:t>Sopater</a:t>
            </a:r>
            <a:r>
              <a:rPr lang="en-US" sz="5200" b="1" dirty="0">
                <a:effectLst>
                  <a:outerShdw blurRad="38100" dist="38100" dir="2700000" algn="tl">
                    <a:srgbClr val="000000">
                      <a:alpha val="43137"/>
                    </a:srgbClr>
                  </a:outerShdw>
                </a:effectLst>
              </a:rPr>
              <a:t> of Berea; and of the Thessalonians, Aristarchus and </a:t>
            </a:r>
            <a:r>
              <a:rPr lang="en-US" sz="5200" b="1" dirty="0" err="1">
                <a:effectLst>
                  <a:outerShdw blurRad="38100" dist="38100" dir="2700000" algn="tl">
                    <a:srgbClr val="000000">
                      <a:alpha val="43137"/>
                    </a:srgbClr>
                  </a:outerShdw>
                </a:effectLst>
              </a:rPr>
              <a:t>Secundus</a:t>
            </a:r>
            <a:r>
              <a:rPr lang="en-US" sz="5200" b="1" dirty="0">
                <a:effectLst>
                  <a:outerShdw blurRad="38100" dist="38100" dir="2700000" algn="tl">
                    <a:srgbClr val="000000">
                      <a:alpha val="43137"/>
                    </a:srgbClr>
                  </a:outerShdw>
                </a:effectLst>
              </a:rPr>
              <a:t>; and Gaius of </a:t>
            </a:r>
            <a:r>
              <a:rPr lang="en-US" sz="5200" b="1" dirty="0" err="1">
                <a:effectLst>
                  <a:outerShdw blurRad="38100" dist="38100" dir="2700000" algn="tl">
                    <a:srgbClr val="000000">
                      <a:alpha val="43137"/>
                    </a:srgbClr>
                  </a:outerShdw>
                </a:effectLst>
              </a:rPr>
              <a:t>Derbe</a:t>
            </a:r>
            <a:r>
              <a:rPr lang="en-US" sz="5200" b="1" dirty="0">
                <a:effectLst>
                  <a:outerShdw blurRad="38100" dist="38100" dir="2700000" algn="tl">
                    <a:srgbClr val="000000">
                      <a:alpha val="43137"/>
                    </a:srgbClr>
                  </a:outerShdw>
                </a:effectLst>
              </a:rPr>
              <a:t>, and Timotheus; and of Asia, </a:t>
            </a:r>
            <a:r>
              <a:rPr lang="en-US" sz="5200" b="1" dirty="0" err="1">
                <a:effectLst>
                  <a:outerShdw blurRad="38100" dist="38100" dir="2700000" algn="tl">
                    <a:srgbClr val="000000">
                      <a:alpha val="43137"/>
                    </a:srgbClr>
                  </a:outerShdw>
                </a:effectLst>
              </a:rPr>
              <a:t>Tychicus</a:t>
            </a:r>
            <a:r>
              <a:rPr lang="en-US" sz="5200" b="1" dirty="0">
                <a:effectLst>
                  <a:outerShdw blurRad="38100" dist="38100" dir="2700000" algn="tl">
                    <a:srgbClr val="000000">
                      <a:alpha val="43137"/>
                    </a:srgbClr>
                  </a:outerShdw>
                </a:effectLst>
              </a:rPr>
              <a:t> and </a:t>
            </a:r>
            <a:r>
              <a:rPr lang="en-US" sz="5200" b="1" dirty="0" err="1">
                <a:effectLst>
                  <a:outerShdw blurRad="38100" dist="38100" dir="2700000" algn="tl">
                    <a:srgbClr val="000000">
                      <a:alpha val="43137"/>
                    </a:srgbClr>
                  </a:outerShdw>
                </a:effectLst>
              </a:rPr>
              <a:t>Trophimus</a:t>
            </a:r>
            <a:r>
              <a:rPr lang="en-US" sz="5200" b="1" dirty="0">
                <a:effectLst>
                  <a:outerShdw blurRad="38100" dist="38100" dir="2700000" algn="tl">
                    <a:srgbClr val="000000">
                      <a:alpha val="43137"/>
                    </a:srgbClr>
                  </a:outerShdw>
                </a:effectLst>
              </a:rPr>
              <a:t>.</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404585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20:5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These going before tarried for us at Troas.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31957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1143000"/>
          </a:xfrm>
        </p:spPr>
        <p:txBody>
          <a:bodyPr>
            <a:noAutofit/>
          </a:bodyPr>
          <a:lstStyle/>
          <a:p>
            <a:r>
              <a:rPr lang="en-US" sz="7200" dirty="0" smtClean="0"/>
              <a:t>1 Thessalonians 1:10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to wait for his Son from heaven, whom he raised from the dead,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Jesus, which delivered us from the wrath to come.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82810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9909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Thessalonians 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as we were allowed of God to be put in trust with the gospel, even so we speak; not as pleasing men, but God, which </a:t>
            </a:r>
            <a:r>
              <a:rPr lang="en-US" sz="5400" b="1" dirty="0" err="1">
                <a:effectLst>
                  <a:outerShdw blurRad="38100" dist="38100" dir="2700000" algn="tl">
                    <a:srgbClr val="000000">
                      <a:alpha val="43137"/>
                    </a:srgbClr>
                  </a:outerShdw>
                </a:effectLst>
              </a:rPr>
              <a:t>trieth</a:t>
            </a:r>
            <a:r>
              <a:rPr lang="en-US" sz="5400" b="1" dirty="0">
                <a:effectLst>
                  <a:outerShdw blurRad="38100" dist="38100" dir="2700000" algn="tl">
                    <a:srgbClr val="000000">
                      <a:alpha val="43137"/>
                    </a:srgbClr>
                  </a:outerShdw>
                </a:effectLst>
              </a:rPr>
              <a:t> our hearts.</a:t>
            </a:r>
          </a:p>
        </p:txBody>
      </p:sp>
    </p:spTree>
    <p:extLst>
      <p:ext uri="{BB962C8B-B14F-4D97-AF65-F5344CB8AC3E}">
        <p14:creationId xmlns:p14="http://schemas.microsoft.com/office/powerpoint/2010/main" val="3925074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Thessalonians 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For neither at any time used we flattering words, as ye know, nor a </a:t>
            </a:r>
            <a:r>
              <a:rPr lang="en-US" sz="5400" b="1" dirty="0" err="1">
                <a:effectLst>
                  <a:outerShdw blurRad="38100" dist="38100" dir="2700000" algn="tl">
                    <a:srgbClr val="000000">
                      <a:alpha val="43137"/>
                    </a:srgbClr>
                  </a:outerShdw>
                </a:effectLst>
              </a:rPr>
              <a:t>cloke</a:t>
            </a:r>
            <a:r>
              <a:rPr lang="en-US" sz="5400" b="1" dirty="0">
                <a:effectLst>
                  <a:outerShdw blurRad="38100" dist="38100" dir="2700000" algn="tl">
                    <a:srgbClr val="000000">
                      <a:alpha val="43137"/>
                    </a:srgbClr>
                  </a:outerShdw>
                </a:effectLst>
              </a:rPr>
              <a:t> of covetousness; God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witness:</a:t>
            </a:r>
          </a:p>
        </p:txBody>
      </p:sp>
    </p:spTree>
    <p:extLst>
      <p:ext uri="{BB962C8B-B14F-4D97-AF65-F5344CB8AC3E}">
        <p14:creationId xmlns:p14="http://schemas.microsoft.com/office/powerpoint/2010/main" val="4153662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dirty="0" smtClean="0"/>
              <a:t>1 Thessalonians 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Nor of men sought we glory, neither of you, nor </a:t>
            </a:r>
            <a:r>
              <a:rPr lang="en-US" sz="5400" b="1" i="1" dirty="0">
                <a:effectLst>
                  <a:outerShdw blurRad="38100" dist="38100" dir="2700000" algn="tl">
                    <a:srgbClr val="000000">
                      <a:alpha val="43137"/>
                    </a:srgbClr>
                  </a:outerShdw>
                </a:effectLst>
              </a:rPr>
              <a:t>yet</a:t>
            </a:r>
            <a:r>
              <a:rPr lang="en-US" sz="5400" b="1" dirty="0">
                <a:effectLst>
                  <a:outerShdw blurRad="38100" dist="38100" dir="2700000" algn="tl">
                    <a:srgbClr val="000000">
                      <a:alpha val="43137"/>
                    </a:srgbClr>
                  </a:outerShdw>
                </a:effectLst>
              </a:rPr>
              <a:t> of others, when we might have been burdensome, as the apostles of Christ.</a:t>
            </a:r>
          </a:p>
        </p:txBody>
      </p:sp>
    </p:spTree>
    <p:extLst>
      <p:ext uri="{BB962C8B-B14F-4D97-AF65-F5344CB8AC3E}">
        <p14:creationId xmlns:p14="http://schemas.microsoft.com/office/powerpoint/2010/main" val="1253547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Corinthians 4:1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Let a man so account of us, as of the ministers of Christ, and stewards of the mysteries of God.</a:t>
            </a:r>
          </a:p>
        </p:txBody>
      </p:sp>
    </p:spTree>
    <p:extLst>
      <p:ext uri="{BB962C8B-B14F-4D97-AF65-F5344CB8AC3E}">
        <p14:creationId xmlns:p14="http://schemas.microsoft.com/office/powerpoint/2010/main" val="3455211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490</TotalTime>
  <Words>1433</Words>
  <Application>Microsoft Office PowerPoint</Application>
  <PresentationFormat>On-screen Show (4:3)</PresentationFormat>
  <Paragraphs>114</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Default Theme</vt:lpstr>
      <vt:lpstr>The Hallmarks of Ministry</vt:lpstr>
      <vt:lpstr>1 Thessalonians 2:1</vt:lpstr>
      <vt:lpstr>1 Thessalonians 2:2</vt:lpstr>
      <vt:lpstr>PowerPoint Presentation</vt:lpstr>
      <vt:lpstr>1 Thessalonians 2:3</vt:lpstr>
      <vt:lpstr>1 Thessalonians 2:4</vt:lpstr>
      <vt:lpstr>1 Thessalonians 2:5</vt:lpstr>
      <vt:lpstr>1 Thessalonians 2:6</vt:lpstr>
      <vt:lpstr>1 Corinthians 4:1</vt:lpstr>
      <vt:lpstr>1 Corinthians 4:2</vt:lpstr>
      <vt:lpstr>1 Timothy 1:11</vt:lpstr>
      <vt:lpstr>1 Timothy 6:20</vt:lpstr>
      <vt:lpstr>2 Timothy 2:1</vt:lpstr>
      <vt:lpstr>2 Timothy 2:2</vt:lpstr>
      <vt:lpstr>Ministry:</vt:lpstr>
      <vt:lpstr>Ministry:</vt:lpstr>
      <vt:lpstr>Ministry:</vt:lpstr>
      <vt:lpstr>1 Thessalonians 2:7</vt:lpstr>
      <vt:lpstr>1 Thessalonians 2:8</vt:lpstr>
      <vt:lpstr>1 Peter 2:1</vt:lpstr>
      <vt:lpstr>1 Peter 2:2</vt:lpstr>
      <vt:lpstr>1 Peter 2:3</vt:lpstr>
      <vt:lpstr>Hebrews 5:10</vt:lpstr>
      <vt:lpstr>Hebrews 5:11</vt:lpstr>
      <vt:lpstr>Hebrews 5:12</vt:lpstr>
      <vt:lpstr>Hebrews 5:13</vt:lpstr>
      <vt:lpstr>Hebrews 5:14</vt:lpstr>
      <vt:lpstr>1 Thessalonians 2:9</vt:lpstr>
      <vt:lpstr>1 Thessalonians 2:10</vt:lpstr>
      <vt:lpstr>1 Thessalonians 2:11</vt:lpstr>
      <vt:lpstr>1 Thessalonians 2:12</vt:lpstr>
      <vt:lpstr>Colossians 1:10</vt:lpstr>
      <vt:lpstr>1 Thessalonians 2:13a</vt:lpstr>
      <vt:lpstr>1 Thessalonians 2:13b</vt:lpstr>
      <vt:lpstr>Job 23:12</vt:lpstr>
      <vt:lpstr>Psalm 119:14</vt:lpstr>
      <vt:lpstr>Psalm 119:72</vt:lpstr>
      <vt:lpstr>Psalm 119:127</vt:lpstr>
      <vt:lpstr>Psalm 119:162</vt:lpstr>
      <vt:lpstr>Psalm 119:148</vt:lpstr>
      <vt:lpstr>The Church:</vt:lpstr>
      <vt:lpstr>Hebrews 4:2</vt:lpstr>
      <vt:lpstr>1 Thessalonians 2:14</vt:lpstr>
      <vt:lpstr>1 Thessalonians 2:15</vt:lpstr>
      <vt:lpstr>1 Thessalonians 2:16</vt:lpstr>
      <vt:lpstr>Isaiah 53:6</vt:lpstr>
      <vt:lpstr>1 Thessalonians 2:17</vt:lpstr>
      <vt:lpstr>1 Thessalonians 2:18</vt:lpstr>
      <vt:lpstr>1 Thessalonians 2:19</vt:lpstr>
      <vt:lpstr>1 Thessalonians 2:20</vt:lpstr>
      <vt:lpstr>Acts 20:1</vt:lpstr>
      <vt:lpstr>Acts 20:2</vt:lpstr>
      <vt:lpstr>Acts 20:3</vt:lpstr>
      <vt:lpstr>Acts 20:4</vt:lpstr>
      <vt:lpstr>Acts 20:5</vt:lpstr>
      <vt:lpstr>1 Thessalonians 1:10</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Hallmarks of Ministry</dc:title>
  <dc:creator>Charlie</dc:creator>
  <cp:lastModifiedBy>Charlie</cp:lastModifiedBy>
  <cp:revision>12</cp:revision>
  <dcterms:created xsi:type="dcterms:W3CDTF">2014-10-10T19:27:17Z</dcterms:created>
  <dcterms:modified xsi:type="dcterms:W3CDTF">2014-10-11T22:23:07Z</dcterms:modified>
</cp:coreProperties>
</file>