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1"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5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9/23/2015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9/23/2015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6600" dirty="0" smtClean="0"/>
              <a:t>The Feast of </a:t>
            </a:r>
            <a:r>
              <a:rPr lang="en-US" sz="6600" dirty="0" err="1" smtClean="0"/>
              <a:t>Shavu’ot</a:t>
            </a:r>
            <a:r>
              <a:rPr lang="en-US" sz="6600" dirty="0" smtClean="0"/>
              <a:t> (Pentecost)</a:t>
            </a:r>
            <a:endParaRPr lang="en-US" sz="66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Leviticus 23:15-22</a:t>
            </a:r>
          </a:p>
          <a:p>
            <a:r>
              <a:rPr lang="en-US" sz="5600" b="1" dirty="0" smtClean="0">
                <a:effectLst>
                  <a:outerShdw blurRad="38100" dist="38100" dir="2700000" algn="tl">
                    <a:srgbClr val="000000">
                      <a:alpha val="43137"/>
                    </a:srgbClr>
                  </a:outerShdw>
                </a:effectLst>
              </a:rPr>
              <a:t>September 23,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941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23:22a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when ye reap the harvest of your land, thou shalt not make clean riddance of the corners of thy field when thou </a:t>
            </a:r>
            <a:r>
              <a:rPr lang="en-US" sz="5400" b="1" dirty="0" err="1">
                <a:effectLst>
                  <a:outerShdw blurRad="38100" dist="38100" dir="2700000" algn="tl">
                    <a:srgbClr val="000000">
                      <a:alpha val="43137"/>
                    </a:srgbClr>
                  </a:outerShdw>
                </a:effectLst>
              </a:rPr>
              <a:t>reapest</a:t>
            </a:r>
            <a:r>
              <a:rPr lang="en-US" sz="5400"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337775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neither shalt thou gather any gleaning of thy harvest: thou shalt leave them unto the poor, and to the stranger: I </a:t>
            </a:r>
            <a:r>
              <a:rPr lang="en-US" sz="5400" b="1" i="1" dirty="0">
                <a:solidFill>
                  <a:prstClr val="white"/>
                </a:solidFill>
                <a:effectLst>
                  <a:outerShdw blurRad="38100" dist="38100" dir="2700000" algn="tl">
                    <a:srgbClr val="000000">
                      <a:alpha val="43137"/>
                    </a:srgbClr>
                  </a:outerShdw>
                </a:effectLst>
              </a:rPr>
              <a:t>am</a:t>
            </a:r>
            <a:r>
              <a:rPr lang="en-US" sz="5400" b="1" dirty="0">
                <a:solidFill>
                  <a:prstClr val="white"/>
                </a:solidFill>
                <a:effectLst>
                  <a:outerShdw blurRad="38100" dist="38100" dir="2700000" algn="tl">
                    <a:srgbClr val="000000">
                      <a:alpha val="43137"/>
                    </a:srgbClr>
                  </a:outerShdw>
                </a:effectLst>
              </a:rPr>
              <a:t> the LORD your God</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2137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3874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900" b="1" dirty="0" smtClean="0">
                <a:effectLst>
                  <a:outerShdw blurRad="38100" dist="38100" dir="2700000" algn="tl">
                    <a:srgbClr val="000000">
                      <a:alpha val="43137"/>
                    </a:srgbClr>
                  </a:outerShdw>
                </a:effectLst>
              </a:rPr>
              <a:t>“</a:t>
            </a:r>
            <a:r>
              <a:rPr lang="en-US" sz="8900" b="1" dirty="0" err="1" smtClean="0">
                <a:effectLst>
                  <a:outerShdw blurRad="38100" dist="38100" dir="2700000" algn="tl">
                    <a:srgbClr val="000000">
                      <a:alpha val="43137"/>
                    </a:srgbClr>
                  </a:outerShdw>
                </a:effectLst>
              </a:rPr>
              <a:t>Shavu’ot</a:t>
            </a:r>
            <a:r>
              <a:rPr lang="en-US" sz="89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6600" b="1" dirty="0" smtClean="0"/>
              <a:t>‘</a:t>
            </a:r>
            <a:r>
              <a:rPr lang="en-US" sz="6600" b="1" dirty="0" err="1" smtClean="0"/>
              <a:t>Sheva</a:t>
            </a:r>
            <a:r>
              <a:rPr lang="en-US" sz="6600" b="1" dirty="0" smtClean="0"/>
              <a:t>’—</a:t>
            </a:r>
            <a:r>
              <a:rPr lang="en-US" sz="6600" b="1" dirty="0"/>
              <a:t> </a:t>
            </a:r>
            <a:r>
              <a:rPr lang="en-US" sz="6600" b="1" dirty="0" smtClean="0"/>
              <a:t>‘Seven’</a:t>
            </a:r>
          </a:p>
          <a:p>
            <a:pPr marL="36576" indent="0">
              <a:buNone/>
            </a:pPr>
            <a:r>
              <a:rPr lang="en-US" sz="6600" b="1" dirty="0" smtClean="0"/>
              <a:t>‘</a:t>
            </a:r>
            <a:r>
              <a:rPr lang="en-US" sz="6600" b="1" dirty="0" err="1" smtClean="0"/>
              <a:t>Shavu’ah</a:t>
            </a:r>
            <a:r>
              <a:rPr lang="en-US" sz="6600" b="1" dirty="0" smtClean="0"/>
              <a:t>’—</a:t>
            </a:r>
            <a:r>
              <a:rPr lang="en-US" sz="6600" b="1" dirty="0"/>
              <a:t> </a:t>
            </a:r>
            <a:r>
              <a:rPr lang="en-US" sz="6600" b="1" dirty="0" smtClean="0"/>
              <a:t>‘Week’</a:t>
            </a:r>
          </a:p>
          <a:p>
            <a:pPr marL="36576" indent="0">
              <a:buNone/>
            </a:pPr>
            <a:r>
              <a:rPr lang="en-US" sz="6600" b="1" dirty="0" smtClean="0"/>
              <a:t>‘</a:t>
            </a:r>
            <a:r>
              <a:rPr lang="en-US" sz="6600" b="1" dirty="0" err="1" smtClean="0"/>
              <a:t>Shavu’ot</a:t>
            </a:r>
            <a:r>
              <a:rPr lang="en-US" sz="6600" b="1" dirty="0" smtClean="0"/>
              <a:t>’—</a:t>
            </a:r>
            <a:r>
              <a:rPr lang="en-US" sz="6600" b="1" dirty="0"/>
              <a:t> </a:t>
            </a:r>
            <a:r>
              <a:rPr lang="en-US" sz="6600" b="1" dirty="0" smtClean="0"/>
              <a:t>‘Weeks’</a:t>
            </a:r>
          </a:p>
          <a:p>
            <a:pPr marL="36576" indent="0">
              <a:buNone/>
            </a:pPr>
            <a:endParaRPr lang="en-US" sz="6600" b="1" dirty="0"/>
          </a:p>
        </p:txBody>
      </p:sp>
    </p:spTree>
    <p:extLst>
      <p:ext uri="{BB962C8B-B14F-4D97-AF65-F5344CB8AC3E}">
        <p14:creationId xmlns:p14="http://schemas.microsoft.com/office/powerpoint/2010/main" val="96438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lvl="0" indent="0" algn="ctr">
              <a:buClr>
                <a:srgbClr val="6EA0B0"/>
              </a:buClr>
              <a:buNone/>
            </a:pPr>
            <a:r>
              <a:rPr lang="en-US" sz="7200" b="1" i="1" dirty="0" err="1">
                <a:solidFill>
                  <a:prstClr val="white"/>
                </a:solidFill>
                <a:latin typeface="Verdana" panose="020B0604030504040204" pitchFamily="34" charset="0"/>
                <a:ea typeface="Verdana" panose="020B0604030504040204" pitchFamily="34" charset="0"/>
                <a:cs typeface="Verdana" panose="020B0604030504040204" pitchFamily="34" charset="0"/>
              </a:rPr>
              <a:t>Chag</a:t>
            </a:r>
            <a:r>
              <a:rPr lang="en-US" sz="7200" b="1" i="1" dirty="0">
                <a:solidFill>
                  <a:prstClr val="white"/>
                </a:solidFill>
                <a:latin typeface="Verdana" panose="020B0604030504040204" pitchFamily="34" charset="0"/>
                <a:ea typeface="Verdana" panose="020B0604030504040204" pitchFamily="34" charset="0"/>
                <a:cs typeface="Verdana" panose="020B0604030504040204" pitchFamily="34" charset="0"/>
              </a:rPr>
              <a:t> </a:t>
            </a:r>
            <a:r>
              <a:rPr lang="en-US" sz="7200" b="1" i="1" dirty="0" err="1">
                <a:solidFill>
                  <a:prstClr val="white"/>
                </a:solidFill>
                <a:latin typeface="Verdana" panose="020B0604030504040204" pitchFamily="34" charset="0"/>
                <a:ea typeface="Verdana" panose="020B0604030504040204" pitchFamily="34" charset="0"/>
                <a:cs typeface="Verdana" panose="020B0604030504040204" pitchFamily="34" charset="0"/>
              </a:rPr>
              <a:t>Shavu’ot</a:t>
            </a:r>
            <a:r>
              <a:rPr lang="en-US" sz="7200" b="1" i="1" dirty="0">
                <a:solidFill>
                  <a:prstClr val="white"/>
                </a:solidFill>
                <a:latin typeface="Verdana" panose="020B0604030504040204" pitchFamily="34" charset="0"/>
                <a:ea typeface="Verdana" panose="020B0604030504040204" pitchFamily="34" charset="0"/>
                <a:cs typeface="Verdana" panose="020B0604030504040204" pitchFamily="34" charset="0"/>
              </a:rPr>
              <a:t>—</a:t>
            </a:r>
          </a:p>
          <a:p>
            <a:pPr marL="36576" lvl="0" indent="0" algn="ctr">
              <a:buClr>
                <a:srgbClr val="6EA0B0"/>
              </a:buClr>
              <a:buNone/>
            </a:pPr>
            <a:r>
              <a:rPr lang="en-US" sz="7200" b="1" i="1" dirty="0">
                <a:solidFill>
                  <a:prstClr val="white"/>
                </a:solidFill>
                <a:latin typeface="Verdana" panose="020B0604030504040204" pitchFamily="34" charset="0"/>
                <a:ea typeface="Verdana" panose="020B0604030504040204" pitchFamily="34" charset="0"/>
                <a:cs typeface="Verdana" panose="020B0604030504040204" pitchFamily="34" charset="0"/>
              </a:rPr>
              <a:t>The Feast of </a:t>
            </a:r>
            <a:r>
              <a:rPr lang="en-US" sz="7200" b="1" i="1" dirty="0" smtClean="0">
                <a:solidFill>
                  <a:prstClr val="white"/>
                </a:solidFill>
                <a:latin typeface="Verdana" panose="020B0604030504040204" pitchFamily="34" charset="0"/>
                <a:ea typeface="Verdana" panose="020B0604030504040204" pitchFamily="34" charset="0"/>
                <a:cs typeface="Verdana" panose="020B0604030504040204" pitchFamily="34" charset="0"/>
              </a:rPr>
              <a:t>Weeks</a:t>
            </a:r>
            <a:endParaRPr lang="en-US" sz="7200" b="1" i="1"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56553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i="1" dirty="0" err="1">
                <a:latin typeface="Verdana"/>
                <a:ea typeface="Calibri"/>
                <a:cs typeface="Times New Roman"/>
              </a:rPr>
              <a:t>Chag</a:t>
            </a:r>
            <a:r>
              <a:rPr lang="en-US" sz="7200" b="1" i="1" dirty="0">
                <a:latin typeface="Verdana"/>
                <a:ea typeface="Calibri"/>
                <a:cs typeface="Times New Roman"/>
              </a:rPr>
              <a:t> </a:t>
            </a:r>
            <a:r>
              <a:rPr lang="en-US" sz="7200" b="1" i="1" dirty="0" err="1">
                <a:latin typeface="Verdana"/>
                <a:ea typeface="Calibri"/>
                <a:cs typeface="Times New Roman"/>
              </a:rPr>
              <a:t>Hakatzir</a:t>
            </a:r>
            <a:r>
              <a:rPr lang="en-US" sz="7200" b="1" i="1" dirty="0">
                <a:latin typeface="Verdana"/>
                <a:ea typeface="Calibri"/>
                <a:cs typeface="Times New Roman"/>
              </a:rPr>
              <a:t>—The Feast of the Harvest</a:t>
            </a:r>
            <a:endParaRPr lang="en-US" sz="6600" dirty="0"/>
          </a:p>
        </p:txBody>
      </p:sp>
    </p:spTree>
    <p:extLst>
      <p:ext uri="{BB962C8B-B14F-4D97-AF65-F5344CB8AC3E}">
        <p14:creationId xmlns:p14="http://schemas.microsoft.com/office/powerpoint/2010/main" val="4044109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i="1" dirty="0">
                <a:latin typeface="Verdana"/>
                <a:ea typeface="Calibri"/>
                <a:cs typeface="Times New Roman"/>
              </a:rPr>
              <a:t>Yom </a:t>
            </a:r>
            <a:r>
              <a:rPr lang="en-US" sz="7200" b="1" i="1" dirty="0" err="1">
                <a:latin typeface="Verdana"/>
                <a:ea typeface="Calibri"/>
                <a:cs typeface="Times New Roman"/>
              </a:rPr>
              <a:t>HaBikkurim</a:t>
            </a:r>
            <a:r>
              <a:rPr lang="en-US" sz="7200" b="1" i="1" dirty="0">
                <a:latin typeface="Verdana"/>
                <a:ea typeface="Calibri"/>
                <a:cs typeface="Times New Roman"/>
              </a:rPr>
              <a:t>—The Day of First-Fruits</a:t>
            </a:r>
            <a:endParaRPr lang="en-US" sz="6600" dirty="0"/>
          </a:p>
        </p:txBody>
      </p:sp>
    </p:spTree>
    <p:extLst>
      <p:ext uri="{BB962C8B-B14F-4D97-AF65-F5344CB8AC3E}">
        <p14:creationId xmlns:p14="http://schemas.microsoft.com/office/powerpoint/2010/main" val="2005212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5181600"/>
          </a:xfrm>
        </p:spPr>
        <p:txBody>
          <a:bodyPr>
            <a:noAutofit/>
          </a:bodyPr>
          <a:lstStyle/>
          <a:p>
            <a:pPr marL="36576" indent="0" algn="ctr">
              <a:buNone/>
            </a:pPr>
            <a:r>
              <a:rPr lang="en-US" sz="6600" b="1" i="1" dirty="0" err="1">
                <a:latin typeface="Verdana"/>
                <a:ea typeface="Calibri"/>
                <a:cs typeface="Times New Roman"/>
              </a:rPr>
              <a:t>Bikkurei</a:t>
            </a:r>
            <a:r>
              <a:rPr lang="en-US" sz="6600" b="1" i="1" dirty="0">
                <a:latin typeface="Verdana"/>
                <a:ea typeface="Calibri"/>
                <a:cs typeface="Times New Roman"/>
              </a:rPr>
              <a:t> </a:t>
            </a:r>
            <a:r>
              <a:rPr lang="en-US" sz="6600" b="1" i="1" dirty="0" err="1">
                <a:latin typeface="Verdana"/>
                <a:ea typeface="Calibri"/>
                <a:cs typeface="Times New Roman"/>
              </a:rPr>
              <a:t>Ketzir</a:t>
            </a:r>
            <a:r>
              <a:rPr lang="en-US" sz="6600" b="1" i="1" dirty="0">
                <a:latin typeface="Verdana"/>
                <a:ea typeface="Calibri"/>
                <a:cs typeface="Times New Roman"/>
              </a:rPr>
              <a:t> </a:t>
            </a:r>
            <a:r>
              <a:rPr lang="en-US" sz="6600" b="1" i="1" dirty="0" err="1">
                <a:latin typeface="Verdana"/>
                <a:ea typeface="Calibri"/>
                <a:cs typeface="Times New Roman"/>
              </a:rPr>
              <a:t>Chittim</a:t>
            </a:r>
            <a:r>
              <a:rPr lang="en-US" sz="6600" b="1" i="1" dirty="0">
                <a:latin typeface="Verdana"/>
                <a:ea typeface="Calibri"/>
                <a:cs typeface="Times New Roman"/>
              </a:rPr>
              <a:t>—The First-Fruits of the Wheat Harvest</a:t>
            </a:r>
            <a:endParaRPr lang="en-US" sz="6000" dirty="0"/>
          </a:p>
        </p:txBody>
      </p:sp>
    </p:spTree>
    <p:extLst>
      <p:ext uri="{BB962C8B-B14F-4D97-AF65-F5344CB8AC3E}">
        <p14:creationId xmlns:p14="http://schemas.microsoft.com/office/powerpoint/2010/main" val="3898560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i="1" dirty="0">
                <a:latin typeface="Verdana"/>
                <a:ea typeface="Calibri"/>
                <a:cs typeface="Times New Roman"/>
              </a:rPr>
              <a:t>Yom </a:t>
            </a:r>
            <a:r>
              <a:rPr lang="en-US" sz="7200" b="1" i="1" dirty="0" err="1">
                <a:latin typeface="Verdana"/>
                <a:ea typeface="Calibri"/>
                <a:cs typeface="Times New Roman"/>
              </a:rPr>
              <a:t>HaKahal</a:t>
            </a:r>
            <a:r>
              <a:rPr lang="en-US" sz="7200" b="1" i="1" dirty="0">
                <a:latin typeface="Verdana"/>
                <a:ea typeface="Calibri"/>
                <a:cs typeface="Times New Roman"/>
              </a:rPr>
              <a:t>—The Day of Assembly</a:t>
            </a:r>
            <a:endParaRPr lang="en-US" sz="6600" dirty="0"/>
          </a:p>
        </p:txBody>
      </p:sp>
    </p:spTree>
    <p:extLst>
      <p:ext uri="{BB962C8B-B14F-4D97-AF65-F5344CB8AC3E}">
        <p14:creationId xmlns:p14="http://schemas.microsoft.com/office/powerpoint/2010/main" val="2523081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5257800"/>
          </a:xfrm>
        </p:spPr>
        <p:txBody>
          <a:bodyPr>
            <a:normAutofit lnSpcReduction="10000"/>
          </a:bodyPr>
          <a:lstStyle/>
          <a:p>
            <a:pPr marL="36576" indent="0" algn="ctr">
              <a:buNone/>
            </a:pPr>
            <a:r>
              <a:rPr lang="en-US" sz="6600" b="1" i="1" dirty="0" err="1">
                <a:latin typeface="Verdana"/>
                <a:ea typeface="Calibri"/>
                <a:cs typeface="Times New Roman"/>
              </a:rPr>
              <a:t>Z’man</a:t>
            </a:r>
            <a:r>
              <a:rPr lang="en-US" sz="6600" b="1" i="1" dirty="0">
                <a:latin typeface="Verdana"/>
                <a:ea typeface="Calibri"/>
                <a:cs typeface="Times New Roman"/>
              </a:rPr>
              <a:t> </a:t>
            </a:r>
            <a:r>
              <a:rPr lang="en-US" sz="6600" b="1" i="1" dirty="0" err="1">
                <a:latin typeface="Verdana"/>
                <a:ea typeface="Calibri"/>
                <a:cs typeface="Times New Roman"/>
              </a:rPr>
              <a:t>Mattan</a:t>
            </a:r>
            <a:r>
              <a:rPr lang="en-US" sz="6600" b="1" i="1" dirty="0">
                <a:latin typeface="Verdana"/>
                <a:ea typeface="Calibri"/>
                <a:cs typeface="Times New Roman"/>
              </a:rPr>
              <a:t> </a:t>
            </a:r>
            <a:r>
              <a:rPr lang="en-US" sz="6600" b="1" i="1" dirty="0" err="1" smtClean="0">
                <a:latin typeface="Verdana"/>
                <a:ea typeface="Calibri"/>
                <a:cs typeface="Times New Roman"/>
              </a:rPr>
              <a:t>Torateinu</a:t>
            </a:r>
            <a:r>
              <a:rPr lang="en-US" sz="6600" b="1" i="1" dirty="0" smtClean="0">
                <a:latin typeface="Verdana"/>
                <a:ea typeface="Calibri"/>
                <a:cs typeface="Times New Roman"/>
              </a:rPr>
              <a:t>—</a:t>
            </a:r>
          </a:p>
          <a:p>
            <a:pPr marL="36576" indent="0" algn="ctr">
              <a:buNone/>
            </a:pPr>
            <a:r>
              <a:rPr lang="en-US" sz="6600" b="1" i="1" dirty="0">
                <a:latin typeface="Verdana" panose="020B0604030504040204" pitchFamily="34" charset="0"/>
                <a:ea typeface="Verdana" panose="020B0604030504040204" pitchFamily="34" charset="0"/>
                <a:cs typeface="Verdana" panose="020B0604030504040204" pitchFamily="34" charset="0"/>
              </a:rPr>
              <a:t>The Season of the Giving of the Torah</a:t>
            </a:r>
            <a:endParaRPr lang="en-US" sz="6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04294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And ye shall count unto you from the morrow after the </a:t>
            </a:r>
            <a:r>
              <a:rPr lang="en-US" sz="5200" b="1" dirty="0" err="1">
                <a:effectLst>
                  <a:outerShdw blurRad="38100" dist="38100" dir="2700000" algn="tl">
                    <a:srgbClr val="000000">
                      <a:alpha val="43137"/>
                    </a:srgbClr>
                  </a:outerShdw>
                </a:effectLst>
              </a:rPr>
              <a:t>sabbath</a:t>
            </a:r>
            <a:r>
              <a:rPr lang="en-US" sz="5200" b="1" dirty="0">
                <a:effectLst>
                  <a:outerShdw blurRad="38100" dist="38100" dir="2700000" algn="tl">
                    <a:srgbClr val="000000">
                      <a:alpha val="43137"/>
                    </a:srgbClr>
                  </a:outerShdw>
                </a:effectLst>
              </a:rPr>
              <a:t>, from the day that ye brought the sheaf of the wave offering; seven </a:t>
            </a:r>
            <a:r>
              <a:rPr lang="en-US" sz="5200" b="1" dirty="0" err="1">
                <a:effectLst>
                  <a:outerShdw blurRad="38100" dist="38100" dir="2700000" algn="tl">
                    <a:srgbClr val="000000">
                      <a:alpha val="43137"/>
                    </a:srgbClr>
                  </a:outerShdw>
                </a:effectLst>
              </a:rPr>
              <a:t>sabbaths</a:t>
            </a:r>
            <a:r>
              <a:rPr lang="en-US" sz="5200" b="1" dirty="0">
                <a:effectLst>
                  <a:outerShdw blurRad="38100" dist="38100" dir="2700000" algn="tl">
                    <a:srgbClr val="000000">
                      <a:alpha val="43137"/>
                    </a:srgbClr>
                  </a:outerShdw>
                </a:effectLst>
              </a:rPr>
              <a:t> shall be complete:</a:t>
            </a:r>
          </a:p>
        </p:txBody>
      </p:sp>
    </p:spTree>
    <p:extLst>
      <p:ext uri="{BB962C8B-B14F-4D97-AF65-F5344CB8AC3E}">
        <p14:creationId xmlns:p14="http://schemas.microsoft.com/office/powerpoint/2010/main" val="47509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34:22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thou shalt observe the feast of weeks, of the </a:t>
            </a:r>
            <a:r>
              <a:rPr lang="en-US" sz="5400" b="1" dirty="0" err="1">
                <a:effectLst>
                  <a:outerShdw blurRad="38100" dist="38100" dir="2700000" algn="tl">
                    <a:srgbClr val="000000">
                      <a:alpha val="43137"/>
                    </a:srgbClr>
                  </a:outerShdw>
                </a:effectLst>
              </a:rPr>
              <a:t>firstfruits</a:t>
            </a:r>
            <a:r>
              <a:rPr lang="en-US" sz="5400" b="1" dirty="0">
                <a:effectLst>
                  <a:outerShdw blurRad="38100" dist="38100" dir="2700000" algn="tl">
                    <a:srgbClr val="000000">
                      <a:alpha val="43137"/>
                    </a:srgbClr>
                  </a:outerShdw>
                </a:effectLst>
              </a:rPr>
              <a:t> of wheat harvest, and the feast of ingathering at the year's end.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0210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Deuteronomy 16:10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500" b="1" dirty="0">
                <a:effectLst>
                  <a:outerShdw blurRad="38100" dist="38100" dir="2700000" algn="tl">
                    <a:srgbClr val="000000">
                      <a:alpha val="43137"/>
                    </a:srgbClr>
                  </a:outerShdw>
                </a:effectLst>
              </a:rPr>
              <a:t>And thou shalt keep the feast of weeks unto the LORD thy God with a tribute of a freewill offering of thine hand, which thou shalt give </a:t>
            </a:r>
            <a:r>
              <a:rPr lang="en-US" sz="4500" b="1" i="1" dirty="0">
                <a:effectLst>
                  <a:outerShdw blurRad="38100" dist="38100" dir="2700000" algn="tl">
                    <a:srgbClr val="000000">
                      <a:alpha val="43137"/>
                    </a:srgbClr>
                  </a:outerShdw>
                </a:effectLst>
              </a:rPr>
              <a:t>unto the LORD thy God</a:t>
            </a:r>
            <a:r>
              <a:rPr lang="en-US" sz="4500" b="1" dirty="0">
                <a:effectLst>
                  <a:outerShdw blurRad="38100" dist="38100" dir="2700000" algn="tl">
                    <a:srgbClr val="000000">
                      <a:alpha val="43137"/>
                    </a:srgbClr>
                  </a:outerShdw>
                </a:effectLst>
              </a:rPr>
              <a:t>, according as the LORD thy God hath blessed thee:</a:t>
            </a:r>
            <a:endParaRPr lang="en-US" sz="4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2628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23:16</a:t>
            </a:r>
            <a:endParaRPr lang="en-US" sz="7200" dirty="0"/>
          </a:p>
        </p:txBody>
      </p:sp>
      <p:sp>
        <p:nvSpPr>
          <p:cNvPr id="3" name="Content Placeholder 2"/>
          <p:cNvSpPr>
            <a:spLocks noGrp="1"/>
          </p:cNvSpPr>
          <p:nvPr>
            <p:ph idx="1"/>
          </p:nvPr>
        </p:nvSpPr>
        <p:spPr>
          <a:xfrm>
            <a:off x="0" y="1600200"/>
            <a:ext cx="8991600" cy="5257800"/>
          </a:xfrm>
        </p:spPr>
        <p:txBody>
          <a:bodyPr>
            <a:noAutofit/>
          </a:bodyPr>
          <a:lstStyle/>
          <a:p>
            <a:pPr marL="36576" indent="0">
              <a:buNone/>
            </a:pPr>
            <a:r>
              <a:rPr lang="en-US" sz="4700" b="1" dirty="0">
                <a:effectLst>
                  <a:outerShdw blurRad="38100" dist="38100" dir="2700000" algn="tl">
                    <a:srgbClr val="000000">
                      <a:alpha val="43137"/>
                    </a:srgbClr>
                  </a:outerShdw>
                </a:effectLst>
              </a:rPr>
              <a:t>And the feast of harvest, the </a:t>
            </a:r>
            <a:r>
              <a:rPr lang="en-US" sz="4700" b="1" dirty="0" err="1">
                <a:effectLst>
                  <a:outerShdw blurRad="38100" dist="38100" dir="2700000" algn="tl">
                    <a:srgbClr val="000000">
                      <a:alpha val="43137"/>
                    </a:srgbClr>
                  </a:outerShdw>
                </a:effectLst>
              </a:rPr>
              <a:t>firstfruits</a:t>
            </a:r>
            <a:r>
              <a:rPr lang="en-US" sz="4700" b="1" dirty="0">
                <a:effectLst>
                  <a:outerShdw blurRad="38100" dist="38100" dir="2700000" algn="tl">
                    <a:srgbClr val="000000">
                      <a:alpha val="43137"/>
                    </a:srgbClr>
                  </a:outerShdw>
                </a:effectLst>
              </a:rPr>
              <a:t> of thy </a:t>
            </a:r>
            <a:r>
              <a:rPr lang="en-US" sz="4700" b="1" dirty="0" err="1">
                <a:effectLst>
                  <a:outerShdw blurRad="38100" dist="38100" dir="2700000" algn="tl">
                    <a:srgbClr val="000000">
                      <a:alpha val="43137"/>
                    </a:srgbClr>
                  </a:outerShdw>
                </a:effectLst>
              </a:rPr>
              <a:t>labours</a:t>
            </a:r>
            <a:r>
              <a:rPr lang="en-US" sz="4700" b="1" dirty="0">
                <a:effectLst>
                  <a:outerShdw blurRad="38100" dist="38100" dir="2700000" algn="tl">
                    <a:srgbClr val="000000">
                      <a:alpha val="43137"/>
                    </a:srgbClr>
                  </a:outerShdw>
                </a:effectLst>
              </a:rPr>
              <a:t>, which thou hast sown in the field: and the feast of ingathering, </a:t>
            </a:r>
            <a:r>
              <a:rPr lang="en-US" sz="4700" b="1" i="1" dirty="0">
                <a:effectLst>
                  <a:outerShdw blurRad="38100" dist="38100" dir="2700000" algn="tl">
                    <a:srgbClr val="000000">
                      <a:alpha val="43137"/>
                    </a:srgbClr>
                  </a:outerShdw>
                </a:effectLst>
              </a:rPr>
              <a:t>which is</a:t>
            </a:r>
            <a:r>
              <a:rPr lang="en-US" sz="4700" b="1" dirty="0">
                <a:effectLst>
                  <a:outerShdw blurRad="38100" dist="38100" dir="2700000" algn="tl">
                    <a:srgbClr val="000000">
                      <a:alpha val="43137"/>
                    </a:srgbClr>
                  </a:outerShdw>
                </a:effectLst>
              </a:rPr>
              <a:t> in the end of the year, when thou hast gathered in thy </a:t>
            </a:r>
            <a:r>
              <a:rPr lang="en-US" sz="4700" b="1" dirty="0" err="1">
                <a:effectLst>
                  <a:outerShdw blurRad="38100" dist="38100" dir="2700000" algn="tl">
                    <a:srgbClr val="000000">
                      <a:alpha val="43137"/>
                    </a:srgbClr>
                  </a:outerShdw>
                </a:effectLst>
              </a:rPr>
              <a:t>labours</a:t>
            </a:r>
            <a:r>
              <a:rPr lang="en-US" sz="4700" b="1" dirty="0">
                <a:effectLst>
                  <a:outerShdw blurRad="38100" dist="38100" dir="2700000" algn="tl">
                    <a:srgbClr val="000000">
                      <a:alpha val="43137"/>
                    </a:srgbClr>
                  </a:outerShdw>
                </a:effectLst>
              </a:rPr>
              <a:t> out of the field.</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53129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Numbers 28:26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Also in the day of the </a:t>
            </a:r>
            <a:r>
              <a:rPr lang="en-US" sz="4800" b="1" dirty="0" err="1">
                <a:effectLst>
                  <a:outerShdw blurRad="38100" dist="38100" dir="2700000" algn="tl">
                    <a:srgbClr val="000000">
                      <a:alpha val="43137"/>
                    </a:srgbClr>
                  </a:outerShdw>
                </a:effectLst>
              </a:rPr>
              <a:t>firstfruits</a:t>
            </a:r>
            <a:r>
              <a:rPr lang="en-US" sz="4800" b="1" dirty="0">
                <a:effectLst>
                  <a:outerShdw blurRad="38100" dist="38100" dir="2700000" algn="tl">
                    <a:srgbClr val="000000">
                      <a:alpha val="43137"/>
                    </a:srgbClr>
                  </a:outerShdw>
                </a:effectLst>
              </a:rPr>
              <a:t>, when ye bring a new meat offering unto the LORD, after your weeks </a:t>
            </a:r>
            <a:r>
              <a:rPr lang="en-US" sz="4800" b="1" i="1" dirty="0">
                <a:effectLst>
                  <a:outerShdw blurRad="38100" dist="38100" dir="2700000" algn="tl">
                    <a:srgbClr val="000000">
                      <a:alpha val="43137"/>
                    </a:srgbClr>
                  </a:outerShdw>
                </a:effectLst>
              </a:rPr>
              <a:t>be out</a:t>
            </a:r>
            <a:r>
              <a:rPr lang="en-US" sz="4800" b="1" dirty="0">
                <a:effectLst>
                  <a:outerShdw blurRad="38100" dist="38100" dir="2700000" algn="tl">
                    <a:srgbClr val="000000">
                      <a:alpha val="43137"/>
                    </a:srgbClr>
                  </a:outerShdw>
                </a:effectLst>
              </a:rPr>
              <a:t>, ye shall have an holy convocation; ye shall do no servile work:</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7387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7200" dirty="0" smtClean="0"/>
              <a:t>Deuteronomy 18:16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400" b="1" dirty="0">
                <a:effectLst>
                  <a:outerShdw blurRad="38100" dist="38100" dir="2700000" algn="tl">
                    <a:srgbClr val="000000">
                      <a:alpha val="43137"/>
                    </a:srgbClr>
                  </a:outerShdw>
                </a:effectLst>
              </a:rPr>
              <a:t>According to all that thou </a:t>
            </a:r>
            <a:r>
              <a:rPr lang="en-US" sz="4400" b="1" dirty="0" err="1">
                <a:effectLst>
                  <a:outerShdw blurRad="38100" dist="38100" dir="2700000" algn="tl">
                    <a:srgbClr val="000000">
                      <a:alpha val="43137"/>
                    </a:srgbClr>
                  </a:outerShdw>
                </a:effectLst>
              </a:rPr>
              <a:t>desiredst</a:t>
            </a:r>
            <a:r>
              <a:rPr lang="en-US" sz="4400" b="1" dirty="0">
                <a:effectLst>
                  <a:outerShdw blurRad="38100" dist="38100" dir="2700000" algn="tl">
                    <a:srgbClr val="000000">
                      <a:alpha val="43137"/>
                    </a:srgbClr>
                  </a:outerShdw>
                </a:effectLst>
              </a:rPr>
              <a:t> of the LORD thy God in </a:t>
            </a:r>
            <a:r>
              <a:rPr lang="en-US" sz="4400" b="1" dirty="0" err="1">
                <a:effectLst>
                  <a:outerShdw blurRad="38100" dist="38100" dir="2700000" algn="tl">
                    <a:srgbClr val="000000">
                      <a:alpha val="43137"/>
                    </a:srgbClr>
                  </a:outerShdw>
                </a:effectLst>
              </a:rPr>
              <a:t>Horeb</a:t>
            </a:r>
            <a:r>
              <a:rPr lang="en-US" sz="4400" b="1" dirty="0">
                <a:effectLst>
                  <a:outerShdw blurRad="38100" dist="38100" dir="2700000" algn="tl">
                    <a:srgbClr val="000000">
                      <a:alpha val="43137"/>
                    </a:srgbClr>
                  </a:outerShdw>
                </a:effectLst>
              </a:rPr>
              <a:t> in the day of the assembly, saying, Let me not hear again the voice of the LORD my God, neither let me see this great fire any more, that I die not.</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6683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the day of Pentecost was fully come, they were all with one accord in one place.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3539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23:22a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when ye reap the harvest of your land, thou shalt not make clean riddance of the corners of thy field when thou </a:t>
            </a:r>
            <a:r>
              <a:rPr lang="en-US" sz="5400" b="1" dirty="0" err="1">
                <a:effectLst>
                  <a:outerShdw blurRad="38100" dist="38100" dir="2700000" algn="tl">
                    <a:srgbClr val="000000">
                      <a:alpha val="43137"/>
                    </a:srgbClr>
                  </a:outerShdw>
                </a:effectLst>
              </a:rPr>
              <a:t>reapest</a:t>
            </a:r>
            <a:r>
              <a:rPr lang="en-US" sz="5400"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3864661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neither shalt thou gather any gleaning of thy harvest: thou shalt leave them </a:t>
            </a:r>
            <a:r>
              <a:rPr lang="en-US" sz="5400" b="1" i="1" u="sng" dirty="0">
                <a:solidFill>
                  <a:prstClr val="white"/>
                </a:solidFill>
                <a:effectLst>
                  <a:outerShdw blurRad="38100" dist="38100" dir="2700000" algn="tl">
                    <a:srgbClr val="000000">
                      <a:alpha val="43137"/>
                    </a:srgbClr>
                  </a:outerShdw>
                </a:effectLst>
              </a:rPr>
              <a:t>unto the poor</a:t>
            </a:r>
            <a:r>
              <a:rPr lang="en-US" sz="5400" b="1" dirty="0">
                <a:solidFill>
                  <a:prstClr val="white"/>
                </a:solidFill>
                <a:effectLst>
                  <a:outerShdw blurRad="38100" dist="38100" dir="2700000" algn="tl">
                    <a:srgbClr val="000000">
                      <a:alpha val="43137"/>
                    </a:srgbClr>
                  </a:outerShdw>
                </a:effectLst>
              </a:rPr>
              <a:t>, </a:t>
            </a:r>
            <a:r>
              <a:rPr lang="en-US" sz="5400" b="1" i="1" u="sng" dirty="0">
                <a:solidFill>
                  <a:prstClr val="white"/>
                </a:solidFill>
                <a:effectLst>
                  <a:outerShdw blurRad="38100" dist="38100" dir="2700000" algn="tl">
                    <a:srgbClr val="000000">
                      <a:alpha val="43137"/>
                    </a:srgbClr>
                  </a:outerShdw>
                </a:effectLst>
              </a:rPr>
              <a:t>and to the stranger</a:t>
            </a:r>
            <a:r>
              <a:rPr lang="en-US" sz="5400" b="1" dirty="0">
                <a:solidFill>
                  <a:prstClr val="white"/>
                </a:solidFill>
                <a:effectLst>
                  <a:outerShdw blurRad="38100" dist="38100" dir="2700000" algn="tl">
                    <a:srgbClr val="000000">
                      <a:alpha val="43137"/>
                    </a:srgbClr>
                  </a:outerShdw>
                </a:effectLst>
              </a:rPr>
              <a:t>: I </a:t>
            </a:r>
            <a:r>
              <a:rPr lang="en-US" sz="5400" b="1" i="1" dirty="0">
                <a:solidFill>
                  <a:prstClr val="white"/>
                </a:solidFill>
                <a:effectLst>
                  <a:outerShdw blurRad="38100" dist="38100" dir="2700000" algn="tl">
                    <a:srgbClr val="000000">
                      <a:alpha val="43137"/>
                    </a:srgbClr>
                  </a:outerShdw>
                </a:effectLst>
              </a:rPr>
              <a:t>am</a:t>
            </a:r>
            <a:r>
              <a:rPr lang="en-US" sz="5400" b="1" dirty="0">
                <a:solidFill>
                  <a:prstClr val="white"/>
                </a:solidFill>
                <a:effectLst>
                  <a:outerShdw blurRad="38100" dist="38100" dir="2700000" algn="tl">
                    <a:srgbClr val="000000">
                      <a:alpha val="43137"/>
                    </a:srgbClr>
                  </a:outerShdw>
                </a:effectLst>
              </a:rPr>
              <a:t> the LORD your God</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5586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12:38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 </a:t>
            </a:r>
            <a:r>
              <a:rPr lang="en-US" sz="5400" b="1" i="1" u="sng" dirty="0">
                <a:effectLst>
                  <a:outerShdw blurRad="38100" dist="38100" dir="2700000" algn="tl">
                    <a:srgbClr val="000000">
                      <a:alpha val="43137"/>
                    </a:srgbClr>
                  </a:outerShdw>
                </a:effectLst>
              </a:rPr>
              <a:t>mixed multitude</a:t>
            </a:r>
            <a:r>
              <a:rPr lang="en-US" sz="5400" b="1" dirty="0">
                <a:effectLst>
                  <a:outerShdw blurRad="38100" dist="38100" dir="2700000" algn="tl">
                    <a:srgbClr val="000000">
                      <a:alpha val="43137"/>
                    </a:srgbClr>
                  </a:outerShdw>
                </a:effectLst>
              </a:rPr>
              <a:t> went up also with them; and flocks, and herds,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very much cattle.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4760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Wherefore remember, that ye </a:t>
            </a:r>
            <a:r>
              <a:rPr lang="en-US" sz="4900" b="1" i="1" dirty="0">
                <a:effectLst>
                  <a:outerShdw blurRad="38100" dist="38100" dir="2700000" algn="tl">
                    <a:srgbClr val="000000">
                      <a:alpha val="43137"/>
                    </a:srgbClr>
                  </a:outerShdw>
                </a:effectLst>
              </a:rPr>
              <a:t>being</a:t>
            </a:r>
            <a:r>
              <a:rPr lang="en-US" sz="4900" b="1" dirty="0">
                <a:effectLst>
                  <a:outerShdw blurRad="38100" dist="38100" dir="2700000" algn="tl">
                    <a:srgbClr val="000000">
                      <a:alpha val="43137"/>
                    </a:srgbClr>
                  </a:outerShdw>
                </a:effectLst>
              </a:rPr>
              <a:t> in time past Gentiles in the flesh, who are called Uncircumcision by that which is called the Circumcision in the flesh made by hands;</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9427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Even unto the morrow after the seventh </a:t>
            </a:r>
            <a:r>
              <a:rPr lang="en-US" sz="5400" b="1" dirty="0" err="1">
                <a:effectLst>
                  <a:outerShdw blurRad="38100" dist="38100" dir="2700000" algn="tl">
                    <a:srgbClr val="000000">
                      <a:alpha val="43137"/>
                    </a:srgbClr>
                  </a:outerShdw>
                </a:effectLst>
              </a:rPr>
              <a:t>sabbath</a:t>
            </a:r>
            <a:r>
              <a:rPr lang="en-US" sz="5400" b="1" dirty="0">
                <a:effectLst>
                  <a:outerShdw blurRad="38100" dist="38100" dir="2700000" algn="tl">
                    <a:srgbClr val="000000">
                      <a:alpha val="43137"/>
                    </a:srgbClr>
                  </a:outerShdw>
                </a:effectLst>
              </a:rPr>
              <a:t> shall ye number fifty days; and ye shall offer a new meat offering unto the LORD.</a:t>
            </a:r>
          </a:p>
        </p:txBody>
      </p:sp>
    </p:spTree>
    <p:extLst>
      <p:ext uri="{BB962C8B-B14F-4D97-AF65-F5344CB8AC3E}">
        <p14:creationId xmlns:p14="http://schemas.microsoft.com/office/powerpoint/2010/main" val="39034246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That at that time ye were without Christ, being aliens from the commonwealth of Israel, and strangers from the covenants of promise, having no hope, and without God in the world:</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595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now in Christ Jesus ye who sometimes were far off are made nigh by the blood of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7505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he is our peace, who hath made both one, and hath broken down the middle wall of partition </a:t>
            </a:r>
            <a:r>
              <a:rPr lang="en-US" sz="5400" b="1" i="1" dirty="0">
                <a:effectLst>
                  <a:outerShdw blurRad="38100" dist="38100" dir="2700000" algn="tl">
                    <a:srgbClr val="000000">
                      <a:alpha val="43137"/>
                    </a:srgbClr>
                  </a:outerShdw>
                </a:effectLst>
              </a:rPr>
              <a:t>between us</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681380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000" b="1" dirty="0">
                <a:effectLst>
                  <a:outerShdw blurRad="38100" dist="38100" dir="2700000" algn="tl">
                    <a:srgbClr val="000000">
                      <a:alpha val="43137"/>
                    </a:srgbClr>
                  </a:outerShdw>
                </a:effectLst>
              </a:rPr>
              <a:t>Having abolished in his flesh the enmity, </a:t>
            </a:r>
            <a:r>
              <a:rPr lang="en-US" sz="5000" b="1" i="1" dirty="0">
                <a:effectLst>
                  <a:outerShdw blurRad="38100" dist="38100" dir="2700000" algn="tl">
                    <a:srgbClr val="000000">
                      <a:alpha val="43137"/>
                    </a:srgbClr>
                  </a:outerShdw>
                </a:effectLst>
              </a:rPr>
              <a:t>even</a:t>
            </a:r>
            <a:r>
              <a:rPr lang="en-US" sz="5000" b="1" dirty="0">
                <a:effectLst>
                  <a:outerShdw blurRad="38100" dist="38100" dir="2700000" algn="tl">
                    <a:srgbClr val="000000">
                      <a:alpha val="43137"/>
                    </a:srgbClr>
                  </a:outerShdw>
                </a:effectLst>
              </a:rPr>
              <a:t> the law of commandments </a:t>
            </a:r>
            <a:r>
              <a:rPr lang="en-US" sz="5000" b="1" i="1" dirty="0">
                <a:effectLst>
                  <a:outerShdw blurRad="38100" dist="38100" dir="2700000" algn="tl">
                    <a:srgbClr val="000000">
                      <a:alpha val="43137"/>
                    </a:srgbClr>
                  </a:outerShdw>
                </a:effectLst>
              </a:rPr>
              <a:t>contained</a:t>
            </a:r>
            <a:r>
              <a:rPr lang="en-US" sz="5000" b="1" dirty="0">
                <a:effectLst>
                  <a:outerShdw blurRad="38100" dist="38100" dir="2700000" algn="tl">
                    <a:srgbClr val="000000">
                      <a:alpha val="43137"/>
                    </a:srgbClr>
                  </a:outerShdw>
                </a:effectLst>
              </a:rPr>
              <a:t> in ordinances; for to make in himself of twain one new man, </a:t>
            </a:r>
            <a:r>
              <a:rPr lang="en-US" sz="5000" b="1" i="1" dirty="0">
                <a:effectLst>
                  <a:outerShdw blurRad="38100" dist="38100" dir="2700000" algn="tl">
                    <a:srgbClr val="000000">
                      <a:alpha val="43137"/>
                    </a:srgbClr>
                  </a:outerShdw>
                </a:effectLst>
              </a:rPr>
              <a:t>so</a:t>
            </a:r>
            <a:r>
              <a:rPr lang="en-US" sz="5000" b="1" dirty="0">
                <a:effectLst>
                  <a:outerShdw blurRad="38100" dist="38100" dir="2700000" algn="tl">
                    <a:srgbClr val="000000">
                      <a:alpha val="43137"/>
                    </a:srgbClr>
                  </a:outerShdw>
                </a:effectLst>
              </a:rPr>
              <a:t> making peace;</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1576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that he might reconcile both unto God in one body by the cross, having slain the enmity thereby: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24701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came and preached peace to you which were afar off, and to them that were nigh.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43015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through him we both have access by one Spirit unto the Father.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86092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the day of Pentecost was fully come, they were all with one accord in one place.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78606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suddenly there came a sound from heaven as of a rushing mighty wind, and it filled all the house where they were sitting.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7819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there appeared unto them cloven tongues like as of fire, and it sat upon each of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8174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000" b="1" dirty="0">
                <a:effectLst>
                  <a:outerShdw blurRad="38100" dist="38100" dir="2700000" algn="tl">
                    <a:srgbClr val="000000">
                      <a:alpha val="43137"/>
                    </a:srgbClr>
                  </a:outerShdw>
                </a:effectLst>
              </a:rPr>
              <a:t>Ye shall bring out of your habitations two wave loaves of two tenth deals: they shall be of fine flour; they shall be </a:t>
            </a:r>
            <a:r>
              <a:rPr lang="en-US" sz="5000" b="1" dirty="0" err="1">
                <a:effectLst>
                  <a:outerShdw blurRad="38100" dist="38100" dir="2700000" algn="tl">
                    <a:srgbClr val="000000">
                      <a:alpha val="43137"/>
                    </a:srgbClr>
                  </a:outerShdw>
                </a:effectLst>
              </a:rPr>
              <a:t>baken</a:t>
            </a:r>
            <a:r>
              <a:rPr lang="en-US" sz="5000" b="1" dirty="0">
                <a:effectLst>
                  <a:outerShdw blurRad="38100" dist="38100" dir="2700000" algn="tl">
                    <a:srgbClr val="000000">
                      <a:alpha val="43137"/>
                    </a:srgbClr>
                  </a:outerShdw>
                </a:effectLst>
              </a:rPr>
              <a:t> with leaven; </a:t>
            </a:r>
            <a:r>
              <a:rPr lang="en-US" sz="5000" b="1" i="1" dirty="0">
                <a:effectLst>
                  <a:outerShdw blurRad="38100" dist="38100" dir="2700000" algn="tl">
                    <a:srgbClr val="000000">
                      <a:alpha val="43137"/>
                    </a:srgbClr>
                  </a:outerShdw>
                </a:effectLst>
              </a:rPr>
              <a:t>they are</a:t>
            </a:r>
            <a:r>
              <a:rPr lang="en-US" sz="5000" b="1" dirty="0">
                <a:effectLst>
                  <a:outerShdw blurRad="38100" dist="38100" dir="2700000" algn="tl">
                    <a:srgbClr val="000000">
                      <a:alpha val="43137"/>
                    </a:srgbClr>
                  </a:outerShdw>
                </a:effectLst>
              </a:rPr>
              <a:t> the </a:t>
            </a:r>
            <a:r>
              <a:rPr lang="en-US" sz="5000" b="1" dirty="0" err="1">
                <a:effectLst>
                  <a:outerShdw blurRad="38100" dist="38100" dir="2700000" algn="tl">
                    <a:srgbClr val="000000">
                      <a:alpha val="43137"/>
                    </a:srgbClr>
                  </a:outerShdw>
                </a:effectLst>
              </a:rPr>
              <a:t>firstfruits</a:t>
            </a:r>
            <a:r>
              <a:rPr lang="en-US" sz="5000" b="1" dirty="0">
                <a:effectLst>
                  <a:outerShdw blurRad="38100" dist="38100" dir="2700000" algn="tl">
                    <a:srgbClr val="000000">
                      <a:alpha val="43137"/>
                    </a:srgbClr>
                  </a:outerShdw>
                </a:effectLst>
              </a:rPr>
              <a:t> unto the LORD.</a:t>
            </a:r>
          </a:p>
        </p:txBody>
      </p:sp>
    </p:spTree>
    <p:extLst>
      <p:ext uri="{BB962C8B-B14F-4D97-AF65-F5344CB8AC3E}">
        <p14:creationId xmlns:p14="http://schemas.microsoft.com/office/powerpoint/2010/main" val="8634647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they were all filled with the Holy Ghost, and began to speak with other tongues, as the Spirit gave them utterance.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10301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there were dwelling at Jerusalem Jews, devout men, out of every nation under heaven.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78768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Now when this was noised abroad, the multitude came together, and were confounded, because that every man heard them speak in his own language.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64771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they were all amazed and </a:t>
            </a:r>
            <a:r>
              <a:rPr lang="en-US" sz="5400" b="1" dirty="0" err="1">
                <a:effectLst>
                  <a:outerShdw blurRad="38100" dist="38100" dir="2700000" algn="tl">
                    <a:srgbClr val="000000">
                      <a:alpha val="43137"/>
                    </a:srgbClr>
                  </a:outerShdw>
                </a:effectLst>
              </a:rPr>
              <a:t>marvelled</a:t>
            </a:r>
            <a:r>
              <a:rPr lang="en-US" sz="5400" b="1" dirty="0">
                <a:effectLst>
                  <a:outerShdw blurRad="38100" dist="38100" dir="2700000" algn="tl">
                    <a:srgbClr val="000000">
                      <a:alpha val="43137"/>
                    </a:srgbClr>
                  </a:outerShdw>
                </a:effectLst>
              </a:rPr>
              <a:t>, saying one to another, Behold, are not all these which speak </a:t>
            </a:r>
            <a:r>
              <a:rPr lang="en-US" sz="5400" b="1" dirty="0" err="1">
                <a:effectLst>
                  <a:outerShdw blurRad="38100" dist="38100" dir="2700000" algn="tl">
                    <a:srgbClr val="000000">
                      <a:alpha val="43137"/>
                    </a:srgbClr>
                  </a:outerShdw>
                </a:effectLst>
              </a:rPr>
              <a:t>Galilaeans</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44090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how hear we every man in our own tongue, wherein we were born?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0082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Parthians, and Medes, and Elamites, and the dwellers in Mesopotamia, and in Judaea, and Cappadocia, in Pontus, and Asia,</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28362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2:10</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Phrygia, and Pamphylia, in Egypt, and in the parts of Libya about Cyrene, and strangers of Rome, Jews and proselytes,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79157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err="1">
                <a:effectLst>
                  <a:outerShdw blurRad="38100" dist="38100" dir="2700000" algn="tl">
                    <a:srgbClr val="000000">
                      <a:alpha val="43137"/>
                    </a:srgbClr>
                  </a:outerShdw>
                </a:effectLst>
              </a:rPr>
              <a:t>Cretes</a:t>
            </a:r>
            <a:r>
              <a:rPr lang="en-US" sz="5400" b="1" dirty="0">
                <a:effectLst>
                  <a:outerShdw blurRad="38100" dist="38100" dir="2700000" algn="tl">
                    <a:srgbClr val="000000">
                      <a:alpha val="43137"/>
                    </a:srgbClr>
                  </a:outerShdw>
                </a:effectLst>
              </a:rPr>
              <a:t> and Arabians, we do hear them speak in our tongues the wonderful works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8638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they were all amazed, and were in doubt, saying one to another, What </a:t>
            </a:r>
            <a:r>
              <a:rPr lang="en-US" sz="5400" b="1" dirty="0" err="1">
                <a:effectLst>
                  <a:outerShdw blurRad="38100" dist="38100" dir="2700000" algn="tl">
                    <a:srgbClr val="000000">
                      <a:alpha val="43137"/>
                    </a:srgbClr>
                  </a:outerShdw>
                </a:effectLst>
              </a:rPr>
              <a:t>meaneth</a:t>
            </a:r>
            <a:r>
              <a:rPr lang="en-US" sz="5400" b="1" dirty="0">
                <a:effectLst>
                  <a:outerShdw blurRad="38100" dist="38100" dir="2700000" algn="tl">
                    <a:srgbClr val="000000">
                      <a:alpha val="43137"/>
                    </a:srgbClr>
                  </a:outerShdw>
                </a:effectLst>
              </a:rPr>
              <a:t> this?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32600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Others mocking said, These men are full of new wine.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649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23:18a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ye shall offer with the bread seven lambs without blemish of the first year, and one young bullock, and two rams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0129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16:7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Nevertheless I tell you the truth; It is expedient for you that I go away: for if I go not away, the Comforter will not come unto you; but if I depart, I will send him unto you.</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89857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ye shall receive power, after that the Holy Ghost is come upon you: and ye shall be witnesses unto me both in Jerusalem, and in all Judaea, and in Samaria, and unto the uttermost part of the earth.</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19175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28:18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Jesus came and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unto them, saying, All power is given unto me in heaven and in earth.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64031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28:19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Go ye therefore, and teach all nations, baptizing them in the name of the Father, and of the Son, and of the Holy Ghost: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70560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28:20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Teaching them to observe all things whatsoever I have commanded you: and, lo, I am with you </a:t>
            </a:r>
            <a:r>
              <a:rPr lang="en-US" sz="5400" b="1" dirty="0" err="1">
                <a:effectLst>
                  <a:outerShdw blurRad="38100" dist="38100" dir="2700000" algn="tl">
                    <a:srgbClr val="000000">
                      <a:alpha val="43137"/>
                    </a:srgbClr>
                  </a:outerShdw>
                </a:effectLst>
              </a:rPr>
              <a:t>alway</a:t>
            </a:r>
            <a:r>
              <a:rPr lang="en-US" sz="5400" b="1" dirty="0">
                <a:effectLst>
                  <a:outerShdw blurRad="38100" dist="38100" dir="2700000" algn="tl">
                    <a:srgbClr val="000000">
                      <a:alpha val="43137"/>
                    </a:srgbClr>
                  </a:outerShdw>
                </a:effectLst>
              </a:rPr>
              <a:t>,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unto the end of the world. Amen.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17172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LORD said unto Moses, Go, get thee down; for thy people, which thou </a:t>
            </a:r>
            <a:r>
              <a:rPr lang="en-US" sz="5400" b="1" dirty="0" err="1">
                <a:effectLst>
                  <a:outerShdw blurRad="38100" dist="38100" dir="2700000" algn="tl">
                    <a:srgbClr val="000000">
                      <a:alpha val="43137"/>
                    </a:srgbClr>
                  </a:outerShdw>
                </a:effectLst>
              </a:rPr>
              <a:t>broughtest</a:t>
            </a:r>
            <a:r>
              <a:rPr lang="en-US" sz="5400" b="1" dirty="0">
                <a:effectLst>
                  <a:outerShdw blurRad="38100" dist="38100" dir="2700000" algn="tl">
                    <a:srgbClr val="000000">
                      <a:alpha val="43137"/>
                    </a:srgbClr>
                  </a:outerShdw>
                </a:effectLst>
              </a:rPr>
              <a:t> out of the land of Egypt, have corrupted </a:t>
            </a:r>
            <a:r>
              <a:rPr lang="en-US" sz="5400" b="1" i="1" dirty="0">
                <a:effectLst>
                  <a:outerShdw blurRad="38100" dist="38100" dir="2700000" algn="tl">
                    <a:srgbClr val="000000">
                      <a:alpha val="43137"/>
                    </a:srgbClr>
                  </a:outerShdw>
                </a:effectLst>
              </a:rPr>
              <a:t>themselves</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205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32:8a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They have turned aside quickly out of the way which I commanded them: they have made them a molten calf, and have worshipped it, and have sacrificed thereunto, and said</a:t>
            </a:r>
            <a:r>
              <a:rPr lang="en-US" sz="4900" b="1" dirty="0" smtClean="0">
                <a:effectLst>
                  <a:outerShdw blurRad="38100" dist="38100" dir="2700000" algn="tl">
                    <a:srgbClr val="000000">
                      <a:alpha val="43137"/>
                    </a:srgbClr>
                  </a:outerShdw>
                </a:effectLst>
              </a:rPr>
              <a: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97097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32:8b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These </a:t>
            </a:r>
            <a:r>
              <a:rPr lang="en-US" sz="5400" b="1" i="1" dirty="0">
                <a:solidFill>
                  <a:prstClr val="white"/>
                </a:solidFill>
                <a:effectLst>
                  <a:outerShdw blurRad="38100" dist="38100" dir="2700000" algn="tl">
                    <a:srgbClr val="000000">
                      <a:alpha val="43137"/>
                    </a:srgbClr>
                  </a:outerShdw>
                </a:effectLst>
              </a:rPr>
              <a:t>be</a:t>
            </a:r>
            <a:r>
              <a:rPr lang="en-US" sz="5400" b="1" dirty="0">
                <a:solidFill>
                  <a:prstClr val="white"/>
                </a:solidFill>
                <a:effectLst>
                  <a:outerShdw blurRad="38100" dist="38100" dir="2700000" algn="tl">
                    <a:srgbClr val="000000">
                      <a:alpha val="43137"/>
                    </a:srgbClr>
                  </a:outerShdw>
                </a:effectLst>
              </a:rPr>
              <a:t> thy gods, O Israel, which have brought thee up out of the land of Egypt</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98053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32:19</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600" b="1" dirty="0">
                <a:effectLst>
                  <a:outerShdw blurRad="38100" dist="38100" dir="2700000" algn="tl">
                    <a:srgbClr val="000000">
                      <a:alpha val="43137"/>
                    </a:srgbClr>
                  </a:outerShdw>
                </a:effectLst>
              </a:rPr>
              <a:t>And it came to pass, as soon as he came nigh unto the camp, that he saw the calf, and the dancing: and Moses' anger waxed hot, and he cast the tables out of his hands, and brake them beneath the mount.</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11944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32:20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100" b="1" dirty="0">
                <a:effectLst>
                  <a:outerShdw blurRad="38100" dist="38100" dir="2700000" algn="tl">
                    <a:srgbClr val="000000">
                      <a:alpha val="43137"/>
                    </a:srgbClr>
                  </a:outerShdw>
                </a:effectLst>
              </a:rPr>
              <a:t>And he took the calf which they had made, and burnt </a:t>
            </a:r>
            <a:r>
              <a:rPr lang="en-US" sz="5100" b="1" i="1" dirty="0">
                <a:effectLst>
                  <a:outerShdw blurRad="38100" dist="38100" dir="2700000" algn="tl">
                    <a:srgbClr val="000000">
                      <a:alpha val="43137"/>
                    </a:srgbClr>
                  </a:outerShdw>
                </a:effectLst>
              </a:rPr>
              <a:t>it</a:t>
            </a:r>
            <a:r>
              <a:rPr lang="en-US" sz="5100" b="1" dirty="0">
                <a:effectLst>
                  <a:outerShdw blurRad="38100" dist="38100" dir="2700000" algn="tl">
                    <a:srgbClr val="000000">
                      <a:alpha val="43137"/>
                    </a:srgbClr>
                  </a:outerShdw>
                </a:effectLst>
              </a:rPr>
              <a:t> in the fire, and ground </a:t>
            </a:r>
            <a:r>
              <a:rPr lang="en-US" sz="5100" b="1" i="1" dirty="0">
                <a:effectLst>
                  <a:outerShdw blurRad="38100" dist="38100" dir="2700000" algn="tl">
                    <a:srgbClr val="000000">
                      <a:alpha val="43137"/>
                    </a:srgbClr>
                  </a:outerShdw>
                </a:effectLst>
              </a:rPr>
              <a:t>it</a:t>
            </a:r>
            <a:r>
              <a:rPr lang="en-US" sz="5100" b="1" dirty="0">
                <a:effectLst>
                  <a:outerShdw blurRad="38100" dist="38100" dir="2700000" algn="tl">
                    <a:srgbClr val="000000">
                      <a:alpha val="43137"/>
                    </a:srgbClr>
                  </a:outerShdw>
                </a:effectLst>
              </a:rPr>
              <a:t> to powder, and </a:t>
            </a:r>
            <a:r>
              <a:rPr lang="en-US" sz="5100" b="1" dirty="0" err="1">
                <a:effectLst>
                  <a:outerShdw blurRad="38100" dist="38100" dir="2700000" algn="tl">
                    <a:srgbClr val="000000">
                      <a:alpha val="43137"/>
                    </a:srgbClr>
                  </a:outerShdw>
                </a:effectLst>
              </a:rPr>
              <a:t>strawed</a:t>
            </a:r>
            <a:r>
              <a:rPr lang="en-US" sz="5100" b="1" dirty="0">
                <a:effectLst>
                  <a:outerShdw blurRad="38100" dist="38100" dir="2700000" algn="tl">
                    <a:srgbClr val="000000">
                      <a:alpha val="43137"/>
                    </a:srgbClr>
                  </a:outerShdw>
                </a:effectLst>
              </a:rPr>
              <a:t> </a:t>
            </a:r>
            <a:r>
              <a:rPr lang="en-US" sz="5100" b="1" i="1" dirty="0">
                <a:effectLst>
                  <a:outerShdw blurRad="38100" dist="38100" dir="2700000" algn="tl">
                    <a:srgbClr val="000000">
                      <a:alpha val="43137"/>
                    </a:srgbClr>
                  </a:outerShdw>
                </a:effectLst>
              </a:rPr>
              <a:t>it</a:t>
            </a:r>
            <a:r>
              <a:rPr lang="en-US" sz="5100" b="1" dirty="0">
                <a:effectLst>
                  <a:outerShdw blurRad="38100" dist="38100" dir="2700000" algn="tl">
                    <a:srgbClr val="000000">
                      <a:alpha val="43137"/>
                    </a:srgbClr>
                  </a:outerShdw>
                </a:effectLst>
              </a:rPr>
              <a:t> upon the water, and made the children of Israel drink </a:t>
            </a:r>
            <a:r>
              <a:rPr lang="en-US" sz="5100" b="1" i="1" dirty="0">
                <a:effectLst>
                  <a:outerShdw blurRad="38100" dist="38100" dir="2700000" algn="tl">
                    <a:srgbClr val="000000">
                      <a:alpha val="43137"/>
                    </a:srgbClr>
                  </a:outerShdw>
                </a:effectLst>
              </a:rPr>
              <a:t>of it</a:t>
            </a:r>
            <a:r>
              <a:rPr lang="en-US" sz="5100" b="1" dirty="0">
                <a:effectLst>
                  <a:outerShdw blurRad="38100" dist="38100" dir="2700000" algn="tl">
                    <a:srgbClr val="000000">
                      <a:alpha val="43137"/>
                    </a:srgbClr>
                  </a:outerShdw>
                </a:effectLst>
              </a:rPr>
              <a: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6922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23:18b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lvl="0" indent="0">
              <a:buClr>
                <a:srgbClr val="6EA0B0"/>
              </a:buClr>
              <a:buNone/>
            </a:pPr>
            <a:r>
              <a:rPr lang="en-US" sz="5000" b="1" dirty="0">
                <a:solidFill>
                  <a:prstClr val="white"/>
                </a:solidFill>
                <a:effectLst>
                  <a:outerShdw blurRad="38100" dist="38100" dir="2700000" algn="tl">
                    <a:srgbClr val="000000">
                      <a:alpha val="43137"/>
                    </a:srgbClr>
                  </a:outerShdw>
                </a:effectLst>
              </a:rPr>
              <a:t>they shall be </a:t>
            </a:r>
            <a:r>
              <a:rPr lang="en-US" sz="5000" b="1" i="1" dirty="0">
                <a:solidFill>
                  <a:prstClr val="white"/>
                </a:solidFill>
                <a:effectLst>
                  <a:outerShdw blurRad="38100" dist="38100" dir="2700000" algn="tl">
                    <a:srgbClr val="000000">
                      <a:alpha val="43137"/>
                    </a:srgbClr>
                  </a:outerShdw>
                </a:effectLst>
              </a:rPr>
              <a:t>for</a:t>
            </a:r>
            <a:r>
              <a:rPr lang="en-US" sz="5000" b="1" dirty="0">
                <a:solidFill>
                  <a:prstClr val="white"/>
                </a:solidFill>
                <a:effectLst>
                  <a:outerShdw blurRad="38100" dist="38100" dir="2700000" algn="tl">
                    <a:srgbClr val="000000">
                      <a:alpha val="43137"/>
                    </a:srgbClr>
                  </a:outerShdw>
                </a:effectLst>
              </a:rPr>
              <a:t> a burnt offering unto the LORD, with their meat offering, and their drink offerings, </a:t>
            </a:r>
            <a:r>
              <a:rPr lang="en-US" sz="5000" b="1" i="1" dirty="0">
                <a:solidFill>
                  <a:prstClr val="white"/>
                </a:solidFill>
                <a:effectLst>
                  <a:outerShdw blurRad="38100" dist="38100" dir="2700000" algn="tl">
                    <a:srgbClr val="000000">
                      <a:alpha val="43137"/>
                    </a:srgbClr>
                  </a:outerShdw>
                </a:effectLst>
              </a:rPr>
              <a:t>even</a:t>
            </a:r>
            <a:r>
              <a:rPr lang="en-US" sz="5000" b="1" dirty="0">
                <a:solidFill>
                  <a:prstClr val="white"/>
                </a:solidFill>
                <a:effectLst>
                  <a:outerShdw blurRad="38100" dist="38100" dir="2700000" algn="tl">
                    <a:srgbClr val="000000">
                      <a:alpha val="43137"/>
                    </a:srgbClr>
                  </a:outerShdw>
                </a:effectLst>
              </a:rPr>
              <a:t> an offering made by fire, of sweet </a:t>
            </a:r>
            <a:r>
              <a:rPr lang="en-US" sz="5000" b="1" dirty="0" err="1">
                <a:solidFill>
                  <a:prstClr val="white"/>
                </a:solidFill>
                <a:effectLst>
                  <a:outerShdw blurRad="38100" dist="38100" dir="2700000" algn="tl">
                    <a:srgbClr val="000000">
                      <a:alpha val="43137"/>
                    </a:srgbClr>
                  </a:outerShdw>
                </a:effectLst>
              </a:rPr>
              <a:t>savour</a:t>
            </a:r>
            <a:r>
              <a:rPr lang="en-US" sz="5000" b="1" dirty="0">
                <a:solidFill>
                  <a:prstClr val="white"/>
                </a:solidFill>
                <a:effectLst>
                  <a:outerShdw blurRad="38100" dist="38100" dir="2700000" algn="tl">
                    <a:srgbClr val="000000">
                      <a:alpha val="43137"/>
                    </a:srgbClr>
                  </a:outerShdw>
                </a:effectLst>
              </a:rPr>
              <a:t> unto the LORD</a:t>
            </a:r>
            <a:r>
              <a:rPr lang="en-US" sz="5000" b="1" dirty="0" smtClean="0">
                <a:solidFill>
                  <a:prstClr val="white"/>
                </a:solidFill>
                <a:effectLst>
                  <a:outerShdw blurRad="38100" dist="38100" dir="2700000" algn="tl">
                    <a:srgbClr val="000000">
                      <a:alpha val="43137"/>
                    </a:srgbClr>
                  </a:outerShdw>
                </a:effectLst>
              </a:rPr>
              <a:t>.</a:t>
            </a:r>
            <a:endParaRPr lang="en-US" sz="50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51194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32:27</a:t>
            </a:r>
            <a:endParaRPr lang="en-US" sz="7200" dirty="0"/>
          </a:p>
        </p:txBody>
      </p:sp>
      <p:sp>
        <p:nvSpPr>
          <p:cNvPr id="3" name="Content Placeholder 2"/>
          <p:cNvSpPr>
            <a:spLocks noGrp="1"/>
          </p:cNvSpPr>
          <p:nvPr>
            <p:ph idx="1"/>
          </p:nvPr>
        </p:nvSpPr>
        <p:spPr>
          <a:xfrm>
            <a:off x="0" y="1371600"/>
            <a:ext cx="9067800" cy="5257800"/>
          </a:xfrm>
        </p:spPr>
        <p:txBody>
          <a:bodyPr>
            <a:noAutofit/>
          </a:bodyPr>
          <a:lstStyle/>
          <a:p>
            <a:pPr marL="36576" indent="0">
              <a:buNone/>
            </a:pPr>
            <a:r>
              <a:rPr lang="en-US" sz="4400" b="1" dirty="0">
                <a:effectLst>
                  <a:outerShdw blurRad="38100" dist="38100" dir="2700000" algn="tl">
                    <a:srgbClr val="000000">
                      <a:alpha val="43137"/>
                    </a:srgbClr>
                  </a:outerShdw>
                </a:effectLst>
              </a:rPr>
              <a:t>And he said unto them, Thus </a:t>
            </a:r>
            <a:r>
              <a:rPr lang="en-US" sz="4400" b="1" dirty="0" err="1">
                <a:effectLst>
                  <a:outerShdw blurRad="38100" dist="38100" dir="2700000" algn="tl">
                    <a:srgbClr val="000000">
                      <a:alpha val="43137"/>
                    </a:srgbClr>
                  </a:outerShdw>
                </a:effectLst>
              </a:rPr>
              <a:t>saith</a:t>
            </a:r>
            <a:r>
              <a:rPr lang="en-US" sz="4400" b="1" dirty="0">
                <a:effectLst>
                  <a:outerShdw blurRad="38100" dist="38100" dir="2700000" algn="tl">
                    <a:srgbClr val="000000">
                      <a:alpha val="43137"/>
                    </a:srgbClr>
                  </a:outerShdw>
                </a:effectLst>
              </a:rPr>
              <a:t> the LORD God of Israel, Put every man his sword by his side, </a:t>
            </a:r>
            <a:r>
              <a:rPr lang="en-US" sz="4400" b="1" i="1" dirty="0">
                <a:effectLst>
                  <a:outerShdw blurRad="38100" dist="38100" dir="2700000" algn="tl">
                    <a:srgbClr val="000000">
                      <a:alpha val="43137"/>
                    </a:srgbClr>
                  </a:outerShdw>
                </a:effectLst>
              </a:rPr>
              <a:t>and</a:t>
            </a:r>
            <a:r>
              <a:rPr lang="en-US" sz="4400" b="1" dirty="0">
                <a:effectLst>
                  <a:outerShdw blurRad="38100" dist="38100" dir="2700000" algn="tl">
                    <a:srgbClr val="000000">
                      <a:alpha val="43137"/>
                    </a:srgbClr>
                  </a:outerShdw>
                </a:effectLst>
              </a:rPr>
              <a:t> go in and out from gate to gate throughout the camp, and slay every man his brother, and every man his companion, and every man his </a:t>
            </a:r>
            <a:r>
              <a:rPr lang="en-US" sz="4400" b="1" dirty="0" err="1">
                <a:effectLst>
                  <a:outerShdw blurRad="38100" dist="38100" dir="2700000" algn="tl">
                    <a:srgbClr val="000000">
                      <a:alpha val="43137"/>
                    </a:srgbClr>
                  </a:outerShdw>
                </a:effectLst>
              </a:rPr>
              <a:t>neighbour</a:t>
            </a:r>
            <a:r>
              <a:rPr lang="en-US" sz="4400" b="1" dirty="0">
                <a:effectLst>
                  <a:outerShdw blurRad="38100" dist="38100" dir="2700000" algn="tl">
                    <a:srgbClr val="000000">
                      <a:alpha val="43137"/>
                    </a:srgbClr>
                  </a:outerShdw>
                </a:effectLst>
              </a:rPr>
              <a:t>.</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480752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children of Levi did according to the word of Moses: and there fell of the people that day about three thousand 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71231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32:29</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For Moses had said, Consecrate yourselves to day to the LORD, even every man upon his son, and upon his brother; that he may bestow upon you a blessing this day.</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397684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2:37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Now when they heard </a:t>
            </a:r>
            <a:r>
              <a:rPr lang="en-US" sz="5200" b="1" i="1" dirty="0">
                <a:effectLst>
                  <a:outerShdw blurRad="38100" dist="38100" dir="2700000" algn="tl">
                    <a:srgbClr val="000000">
                      <a:alpha val="43137"/>
                    </a:srgbClr>
                  </a:outerShdw>
                </a:effectLst>
              </a:rPr>
              <a:t>this</a:t>
            </a:r>
            <a:r>
              <a:rPr lang="en-US" sz="5200" b="1" dirty="0">
                <a:effectLst>
                  <a:outerShdw blurRad="38100" dist="38100" dir="2700000" algn="tl">
                    <a:srgbClr val="000000">
                      <a:alpha val="43137"/>
                    </a:srgbClr>
                  </a:outerShdw>
                </a:effectLst>
              </a:rPr>
              <a:t>, they were pricked in their heart, and said unto Peter and to the rest of the apostles, Men </a:t>
            </a:r>
            <a:r>
              <a:rPr lang="en-US" sz="5200" b="1" i="1" dirty="0">
                <a:effectLst>
                  <a:outerShdw blurRad="38100" dist="38100" dir="2700000" algn="tl">
                    <a:srgbClr val="000000">
                      <a:alpha val="43137"/>
                    </a:srgbClr>
                  </a:outerShdw>
                </a:effectLst>
              </a:rPr>
              <a:t>and</a:t>
            </a:r>
            <a:r>
              <a:rPr lang="en-US" sz="5200" b="1" dirty="0">
                <a:effectLst>
                  <a:outerShdw blurRad="38100" dist="38100" dir="2700000" algn="tl">
                    <a:srgbClr val="000000">
                      <a:alpha val="43137"/>
                    </a:srgbClr>
                  </a:outerShdw>
                </a:effectLst>
              </a:rPr>
              <a:t> brethren, what shall we do?</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17800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2:38</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Then Peter said unto them, Repent, and be baptized every one of you in the name of Jesus Christ for the remission of sins, and ye shall receive the gift of the Holy Ghost.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30589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2:39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the promise is unto you, and to your children, and to all that are afar off,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as many as the Lord our God shall call.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29585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2:40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with many other words did he testify and exhort, saying, Save yourselves from this untoward generation.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734942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2:41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they that gladly received his word were baptized: and the same day there were added </a:t>
            </a:r>
            <a:r>
              <a:rPr lang="en-US" sz="5400" b="1" i="1" dirty="0">
                <a:effectLst>
                  <a:outerShdw blurRad="38100" dist="38100" dir="2700000" algn="tl">
                    <a:srgbClr val="000000">
                      <a:alpha val="43137"/>
                    </a:srgbClr>
                  </a:outerShdw>
                </a:effectLst>
              </a:rPr>
              <a:t>unto them</a:t>
            </a:r>
            <a:r>
              <a:rPr lang="en-US" sz="5400" b="1" dirty="0">
                <a:effectLst>
                  <a:outerShdw blurRad="38100" dist="38100" dir="2700000" algn="tl">
                    <a:srgbClr val="000000">
                      <a:alpha val="43137"/>
                    </a:srgbClr>
                  </a:outerShdw>
                </a:effectLst>
              </a:rPr>
              <a:t> about three thousand souls.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435394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8:20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harvest is past, the summer is ended, and we are not saved.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6401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9576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ye shall sacrifice one kid of the goats for a sin offering, and two lambs of the first year for a sacrifice of peace offerings.</a:t>
            </a:r>
          </a:p>
        </p:txBody>
      </p:sp>
    </p:spTree>
    <p:extLst>
      <p:ext uri="{BB962C8B-B14F-4D97-AF65-F5344CB8AC3E}">
        <p14:creationId xmlns:p14="http://schemas.microsoft.com/office/powerpoint/2010/main" val="3616654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And the priest shall wave them with the bread of the </a:t>
            </a:r>
            <a:r>
              <a:rPr lang="en-US" sz="5000" b="1" dirty="0" err="1">
                <a:effectLst>
                  <a:outerShdw blurRad="38100" dist="38100" dir="2700000" algn="tl">
                    <a:srgbClr val="000000">
                      <a:alpha val="43137"/>
                    </a:srgbClr>
                  </a:outerShdw>
                </a:effectLst>
              </a:rPr>
              <a:t>firstfruits</a:t>
            </a:r>
            <a:r>
              <a:rPr lang="en-US" sz="5000" b="1" dirty="0">
                <a:effectLst>
                  <a:outerShdw blurRad="38100" dist="38100" dir="2700000" algn="tl">
                    <a:srgbClr val="000000">
                      <a:alpha val="43137"/>
                    </a:srgbClr>
                  </a:outerShdw>
                </a:effectLst>
              </a:rPr>
              <a:t> </a:t>
            </a:r>
            <a:r>
              <a:rPr lang="en-US" sz="5000" b="1" i="1" dirty="0">
                <a:effectLst>
                  <a:outerShdw blurRad="38100" dist="38100" dir="2700000" algn="tl">
                    <a:srgbClr val="000000">
                      <a:alpha val="43137"/>
                    </a:srgbClr>
                  </a:outerShdw>
                </a:effectLst>
              </a:rPr>
              <a:t>for</a:t>
            </a:r>
            <a:r>
              <a:rPr lang="en-US" sz="5000" b="1" dirty="0">
                <a:effectLst>
                  <a:outerShdw blurRad="38100" dist="38100" dir="2700000" algn="tl">
                    <a:srgbClr val="000000">
                      <a:alpha val="43137"/>
                    </a:srgbClr>
                  </a:outerShdw>
                </a:effectLst>
              </a:rPr>
              <a:t> a wave offering before the LORD, with the two lambs: they shall be holy to the LORD for the priest.</a:t>
            </a:r>
          </a:p>
        </p:txBody>
      </p:sp>
    </p:spTree>
    <p:extLst>
      <p:ext uri="{BB962C8B-B14F-4D97-AF65-F5344CB8AC3E}">
        <p14:creationId xmlns:p14="http://schemas.microsoft.com/office/powerpoint/2010/main" val="1353643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700" b="1" dirty="0">
                <a:effectLst>
                  <a:outerShdw blurRad="38100" dist="38100" dir="2700000" algn="tl">
                    <a:srgbClr val="000000">
                      <a:alpha val="43137"/>
                    </a:srgbClr>
                  </a:outerShdw>
                </a:effectLst>
              </a:rPr>
              <a:t>And ye shall proclaim on the selfsame day, </a:t>
            </a:r>
            <a:r>
              <a:rPr lang="en-US" sz="4700" b="1" i="1" dirty="0">
                <a:effectLst>
                  <a:outerShdw blurRad="38100" dist="38100" dir="2700000" algn="tl">
                    <a:srgbClr val="000000">
                      <a:alpha val="43137"/>
                    </a:srgbClr>
                  </a:outerShdw>
                </a:effectLst>
              </a:rPr>
              <a:t>that</a:t>
            </a:r>
            <a:r>
              <a:rPr lang="en-US" sz="4700" b="1" dirty="0">
                <a:effectLst>
                  <a:outerShdw blurRad="38100" dist="38100" dir="2700000" algn="tl">
                    <a:srgbClr val="000000">
                      <a:alpha val="43137"/>
                    </a:srgbClr>
                  </a:outerShdw>
                </a:effectLst>
              </a:rPr>
              <a:t> it may be an holy convocation unto you: ye shall do no servile work </a:t>
            </a:r>
            <a:r>
              <a:rPr lang="en-US" sz="4700" b="1" i="1" dirty="0">
                <a:effectLst>
                  <a:outerShdw blurRad="38100" dist="38100" dir="2700000" algn="tl">
                    <a:srgbClr val="000000">
                      <a:alpha val="43137"/>
                    </a:srgbClr>
                  </a:outerShdw>
                </a:effectLst>
              </a:rPr>
              <a:t>therein: it shall be</a:t>
            </a:r>
            <a:r>
              <a:rPr lang="en-US" sz="4700" b="1" dirty="0">
                <a:effectLst>
                  <a:outerShdw blurRad="38100" dist="38100" dir="2700000" algn="tl">
                    <a:srgbClr val="000000">
                      <a:alpha val="43137"/>
                    </a:srgbClr>
                  </a:outerShdw>
                </a:effectLst>
              </a:rPr>
              <a:t> a statute for ever in all your dwellings throughout your generations.</a:t>
            </a:r>
          </a:p>
        </p:txBody>
      </p:sp>
    </p:spTree>
    <p:extLst>
      <p:ext uri="{BB962C8B-B14F-4D97-AF65-F5344CB8AC3E}">
        <p14:creationId xmlns:p14="http://schemas.microsoft.com/office/powerpoint/2010/main" val="2795671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402</TotalTime>
  <Words>1925</Words>
  <Application>Microsoft Office PowerPoint</Application>
  <PresentationFormat>On-screen Show (4:3)</PresentationFormat>
  <Paragraphs>134</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Default Theme</vt:lpstr>
      <vt:lpstr>The Feast of Shavu’ot (Pentecost)</vt:lpstr>
      <vt:lpstr>Leviticus 23:15</vt:lpstr>
      <vt:lpstr>Leviticus 23:16</vt:lpstr>
      <vt:lpstr>Leviticus 23:17</vt:lpstr>
      <vt:lpstr>Leviticus 23:18a</vt:lpstr>
      <vt:lpstr>Leviticus 23:18b</vt:lpstr>
      <vt:lpstr>Leviticus 23:19</vt:lpstr>
      <vt:lpstr>Leviticus 23:20</vt:lpstr>
      <vt:lpstr>Leviticus 23:21</vt:lpstr>
      <vt:lpstr>Leviticus 23:22a</vt:lpstr>
      <vt:lpstr>Leviticus 23:22b</vt:lpstr>
      <vt:lpstr>PowerPoint Presentation</vt:lpstr>
      <vt:lpstr>“Shavu’ot”</vt:lpstr>
      <vt:lpstr>PowerPoint Presentation</vt:lpstr>
      <vt:lpstr>PowerPoint Presentation</vt:lpstr>
      <vt:lpstr>PowerPoint Presentation</vt:lpstr>
      <vt:lpstr>PowerPoint Presentation</vt:lpstr>
      <vt:lpstr>PowerPoint Presentation</vt:lpstr>
      <vt:lpstr>PowerPoint Presentation</vt:lpstr>
      <vt:lpstr>Exodus 34:22</vt:lpstr>
      <vt:lpstr>Deuteronomy 16:10</vt:lpstr>
      <vt:lpstr>Exodus 23:16</vt:lpstr>
      <vt:lpstr>Numbers 28:26</vt:lpstr>
      <vt:lpstr>Deuteronomy 18:16</vt:lpstr>
      <vt:lpstr>Acts 2:1</vt:lpstr>
      <vt:lpstr>Leviticus 23:22a</vt:lpstr>
      <vt:lpstr>Leviticus 23:22b</vt:lpstr>
      <vt:lpstr>Exodus 12:38</vt:lpstr>
      <vt:lpstr>Ephesians 2:11</vt:lpstr>
      <vt:lpstr>Ephesians 2:12</vt:lpstr>
      <vt:lpstr>Ephesians 2:13</vt:lpstr>
      <vt:lpstr>Ephesians 2:14</vt:lpstr>
      <vt:lpstr>Ephesians 2:15</vt:lpstr>
      <vt:lpstr>Ephesians 2:16</vt:lpstr>
      <vt:lpstr>Ephesians 2:17</vt:lpstr>
      <vt:lpstr>Ephesians 2:18</vt:lpstr>
      <vt:lpstr>Acts 2:1</vt:lpstr>
      <vt:lpstr>Acts 2:2</vt:lpstr>
      <vt:lpstr>Acts 2:3</vt:lpstr>
      <vt:lpstr>Acts 2:4</vt:lpstr>
      <vt:lpstr>Acts 2:5</vt:lpstr>
      <vt:lpstr>Acts 2:6</vt:lpstr>
      <vt:lpstr>Acts 2:7</vt:lpstr>
      <vt:lpstr>Acts 2:8</vt:lpstr>
      <vt:lpstr>Acts 2:9</vt:lpstr>
      <vt:lpstr>Acts 2:10</vt:lpstr>
      <vt:lpstr>Acts 2:11</vt:lpstr>
      <vt:lpstr>Acts 2:12</vt:lpstr>
      <vt:lpstr>Acts 2:13</vt:lpstr>
      <vt:lpstr>John 16:7</vt:lpstr>
      <vt:lpstr>Acts 1:8</vt:lpstr>
      <vt:lpstr>Matthew 28:18</vt:lpstr>
      <vt:lpstr>Matthew 28:19</vt:lpstr>
      <vt:lpstr>Matthew 28:20</vt:lpstr>
      <vt:lpstr>Exodus 32:7</vt:lpstr>
      <vt:lpstr>Exodus 32:8a</vt:lpstr>
      <vt:lpstr>Exodus 32:8b</vt:lpstr>
      <vt:lpstr>Exodus 32:19</vt:lpstr>
      <vt:lpstr>Exodus 32:20</vt:lpstr>
      <vt:lpstr>Exodus 32:27</vt:lpstr>
      <vt:lpstr>Exodus 32:28</vt:lpstr>
      <vt:lpstr>Exodus 32:29</vt:lpstr>
      <vt:lpstr>Acts 2:37</vt:lpstr>
      <vt:lpstr>Acts 2:38</vt:lpstr>
      <vt:lpstr>Acts 2:39</vt:lpstr>
      <vt:lpstr>Acts 2:40</vt:lpstr>
      <vt:lpstr>Acts 2:41</vt:lpstr>
      <vt:lpstr>Jeremiah 8:20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Feast of Shavu’ot (Pentecost)</dc:title>
  <dc:creator>Charlie</dc:creator>
  <cp:lastModifiedBy>Charlie</cp:lastModifiedBy>
  <cp:revision>14</cp:revision>
  <dcterms:created xsi:type="dcterms:W3CDTF">2015-09-23T01:17:18Z</dcterms:created>
  <dcterms:modified xsi:type="dcterms:W3CDTF">2015-09-23T23:25:14Z</dcterms:modified>
</cp:coreProperties>
</file>