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57" r:id="rId18"/>
    <p:sldId id="273" r:id="rId19"/>
    <p:sldId id="274" r:id="rId20"/>
    <p:sldId id="276" r:id="rId21"/>
    <p:sldId id="277" r:id="rId22"/>
    <p:sldId id="278" r:id="rId23"/>
    <p:sldId id="279" r:id="rId24"/>
    <p:sldId id="280" r:id="rId25"/>
    <p:sldId id="275" r:id="rId26"/>
    <p:sldId id="281" r:id="rId27"/>
    <p:sldId id="282" r:id="rId28"/>
    <p:sldId id="283" r:id="rId29"/>
    <p:sldId id="284" r:id="rId30"/>
    <p:sldId id="285" r:id="rId31"/>
    <p:sldId id="286" r:id="rId32"/>
    <p:sldId id="299" r:id="rId33"/>
    <p:sldId id="300" r:id="rId34"/>
    <p:sldId id="301" r:id="rId35"/>
    <p:sldId id="302" r:id="rId36"/>
    <p:sldId id="303" r:id="rId37"/>
    <p:sldId id="304" r:id="rId38"/>
    <p:sldId id="305" r:id="rId39"/>
    <p:sldId id="306" r:id="rId40"/>
    <p:sldId id="307"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308" r:id="rId54"/>
    <p:sldId id="309" r:id="rId55"/>
    <p:sldId id="310" r:id="rId56"/>
    <p:sldId id="311" r:id="rId57"/>
    <p:sldId id="312" r:id="rId58"/>
    <p:sldId id="313" r:id="rId59"/>
    <p:sldId id="314" r:id="rId60"/>
    <p:sldId id="315" r:id="rId61"/>
    <p:sldId id="316" r:id="rId62"/>
    <p:sldId id="318"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5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9/9/2015</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9/9/2015</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9/9/2015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9/9/2015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9/9/2015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9/9/2015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9/9/2015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9/9/2015</a:t>
            </a:fld>
            <a:endParaRPr lang="en-US"/>
          </a:p>
        </p:txBody>
      </p:sp>
      <p:sp>
        <p:nvSpPr>
          <p:cNvPr id="8" name="Slide Number Placeholder 7"/>
          <p:cNvSpPr>
            <a:spLocks noGrp="1"/>
          </p:cNvSpPr>
          <p:nvPr>
            <p:ph type="sldNum" sz="quarter" idx="11"/>
          </p:nvPr>
        </p:nvSpPr>
        <p:spPr/>
        <p:txBody>
          <a:bodyPr/>
          <a:lstStyle/>
          <a:p>
            <a:fld id="{2AA957AF-53C0-420B-9C2D-77DB1416566C}" type="slidenum">
              <a:rPr kumimoji="0" lang="en-US" smtClean="0"/>
              <a:pPr eaLnBrk="1" latinLnBrk="0" hangingPunct="1"/>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9/9/2015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9/9/2015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6448" y="6422064"/>
            <a:ext cx="762000" cy="365125"/>
          </a:xfrm>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eaLnBrk="1" latinLnBrk="0" hangingPunct="1"/>
            <a:fld id="{E637BB6B-EE1B-48FB-8575-0D55C373DE88}" type="datetimeFigureOut">
              <a:rPr lang="en-US" smtClean="0"/>
              <a:pPr eaLnBrk="1" latinLnBrk="0" hangingPunct="1"/>
              <a:t>9/9/2015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eaLnBrk="1" latinLnBrk="0" hangingPunct="1"/>
            <a:fld id="{E637BB6B-EE1B-48FB-8575-0D55C373DE88}" type="datetimeFigureOut">
              <a:rPr lang="en-US" smtClean="0"/>
              <a:pPr eaLnBrk="1" latinLnBrk="0" hangingPunct="1"/>
              <a:t>9/9/2015</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337560"/>
            <a:ext cx="8991600" cy="2301240"/>
          </a:xfrm>
        </p:spPr>
        <p:txBody>
          <a:bodyPr>
            <a:normAutofit/>
          </a:bodyPr>
          <a:lstStyle/>
          <a:p>
            <a:r>
              <a:rPr lang="en-US" sz="7200" dirty="0" smtClean="0"/>
              <a:t>The feast of First-Fruits</a:t>
            </a:r>
            <a:endParaRPr lang="en-US" sz="7200" dirty="0"/>
          </a:p>
        </p:txBody>
      </p:sp>
      <p:sp>
        <p:nvSpPr>
          <p:cNvPr id="3" name="Subtitle 2"/>
          <p:cNvSpPr>
            <a:spLocks noGrp="1"/>
          </p:cNvSpPr>
          <p:nvPr>
            <p:ph type="subTitle" idx="1"/>
          </p:nvPr>
        </p:nvSpPr>
        <p:spPr>
          <a:xfrm>
            <a:off x="76200" y="1544812"/>
            <a:ext cx="8991600" cy="1752600"/>
          </a:xfrm>
        </p:spPr>
        <p:txBody>
          <a:bodyPr>
            <a:noAutofit/>
          </a:bodyPr>
          <a:lstStyle/>
          <a:p>
            <a:r>
              <a:rPr lang="en-US" sz="5600" b="1" dirty="0" smtClean="0">
                <a:effectLst>
                  <a:outerShdw blurRad="38100" dist="38100" dir="2700000" algn="tl">
                    <a:srgbClr val="000000">
                      <a:alpha val="43137"/>
                    </a:srgbClr>
                  </a:outerShdw>
                </a:effectLst>
              </a:rPr>
              <a:t>Leviticus 23:9-14</a:t>
            </a:r>
          </a:p>
          <a:p>
            <a:r>
              <a:rPr lang="en-US" sz="5600" b="1" dirty="0" smtClean="0">
                <a:effectLst>
                  <a:outerShdw blurRad="38100" dist="38100" dir="2700000" algn="tl">
                    <a:srgbClr val="000000">
                      <a:alpha val="43137"/>
                    </a:srgbClr>
                  </a:outerShdw>
                </a:effectLst>
              </a:rPr>
              <a:t>September 9, 2015</a:t>
            </a:r>
          </a:p>
          <a:p>
            <a:r>
              <a:rPr lang="en-US" sz="5600" b="1" dirty="0" smtClean="0">
                <a:effectLst>
                  <a:outerShdw blurRad="38100" dist="38100" dir="2700000" algn="tl">
                    <a:srgbClr val="000000">
                      <a:alpha val="43137"/>
                    </a:srgbClr>
                  </a:outerShdw>
                </a:effectLst>
              </a:rPr>
              <a:t>Calvary Chapel of El Paso</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874493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Leviticus 23:11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he shall wave the sheaf before the LORD, to be accepted for you: on the morrow after the </a:t>
            </a:r>
            <a:r>
              <a:rPr lang="en-US" sz="5400" b="1" dirty="0" err="1">
                <a:effectLst>
                  <a:outerShdw blurRad="38100" dist="38100" dir="2700000" algn="tl">
                    <a:srgbClr val="000000">
                      <a:alpha val="43137"/>
                    </a:srgbClr>
                  </a:outerShdw>
                </a:effectLst>
              </a:rPr>
              <a:t>sabbath</a:t>
            </a:r>
            <a:r>
              <a:rPr lang="en-US" sz="5400" b="1" dirty="0">
                <a:effectLst>
                  <a:outerShdw blurRad="38100" dist="38100" dir="2700000" algn="tl">
                    <a:srgbClr val="000000">
                      <a:alpha val="43137"/>
                    </a:srgbClr>
                  </a:outerShdw>
                </a:effectLst>
              </a:rPr>
              <a:t> the priest shall wave it.</a:t>
            </a:r>
          </a:p>
        </p:txBody>
      </p:sp>
    </p:spTree>
    <p:extLst>
      <p:ext uri="{BB962C8B-B14F-4D97-AF65-F5344CB8AC3E}">
        <p14:creationId xmlns:p14="http://schemas.microsoft.com/office/powerpoint/2010/main" val="3851499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Leviticus 23:12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ye shall offer that day when ye wave the sheaf an he lamb without blemish of the first year for a burnt offering unto the LORD.</a:t>
            </a:r>
          </a:p>
        </p:txBody>
      </p:sp>
    </p:spTree>
    <p:extLst>
      <p:ext uri="{BB962C8B-B14F-4D97-AF65-F5344CB8AC3E}">
        <p14:creationId xmlns:p14="http://schemas.microsoft.com/office/powerpoint/2010/main" val="3725475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Leviticus 23:13</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4400" b="1" dirty="0">
                <a:effectLst>
                  <a:outerShdw blurRad="38100" dist="38100" dir="2700000" algn="tl">
                    <a:srgbClr val="000000">
                      <a:alpha val="43137"/>
                    </a:srgbClr>
                  </a:outerShdw>
                </a:effectLst>
              </a:rPr>
              <a:t>And the meat offering thereof </a:t>
            </a:r>
            <a:r>
              <a:rPr lang="en-US" sz="4400" b="1" i="1" dirty="0">
                <a:effectLst>
                  <a:outerShdw blurRad="38100" dist="38100" dir="2700000" algn="tl">
                    <a:srgbClr val="000000">
                      <a:alpha val="43137"/>
                    </a:srgbClr>
                  </a:outerShdw>
                </a:effectLst>
              </a:rPr>
              <a:t>shall be</a:t>
            </a:r>
            <a:r>
              <a:rPr lang="en-US" sz="4400" b="1" dirty="0">
                <a:effectLst>
                  <a:outerShdw blurRad="38100" dist="38100" dir="2700000" algn="tl">
                    <a:srgbClr val="000000">
                      <a:alpha val="43137"/>
                    </a:srgbClr>
                  </a:outerShdw>
                </a:effectLst>
              </a:rPr>
              <a:t> two tenth deals of fine flour mingled with oil, an offering made by fire unto the LORD </a:t>
            </a:r>
            <a:r>
              <a:rPr lang="en-US" sz="4400" b="1" i="1" dirty="0">
                <a:effectLst>
                  <a:outerShdw blurRad="38100" dist="38100" dir="2700000" algn="tl">
                    <a:srgbClr val="000000">
                      <a:alpha val="43137"/>
                    </a:srgbClr>
                  </a:outerShdw>
                </a:effectLst>
              </a:rPr>
              <a:t>for</a:t>
            </a:r>
            <a:r>
              <a:rPr lang="en-US" sz="4400" b="1" dirty="0">
                <a:effectLst>
                  <a:outerShdw blurRad="38100" dist="38100" dir="2700000" algn="tl">
                    <a:srgbClr val="000000">
                      <a:alpha val="43137"/>
                    </a:srgbClr>
                  </a:outerShdw>
                </a:effectLst>
              </a:rPr>
              <a:t> a sweet </a:t>
            </a:r>
            <a:r>
              <a:rPr lang="en-US" sz="4400" b="1" dirty="0" err="1">
                <a:effectLst>
                  <a:outerShdw blurRad="38100" dist="38100" dir="2700000" algn="tl">
                    <a:srgbClr val="000000">
                      <a:alpha val="43137"/>
                    </a:srgbClr>
                  </a:outerShdw>
                </a:effectLst>
              </a:rPr>
              <a:t>savour</a:t>
            </a:r>
            <a:r>
              <a:rPr lang="en-US" sz="4400" b="1" dirty="0">
                <a:effectLst>
                  <a:outerShdw blurRad="38100" dist="38100" dir="2700000" algn="tl">
                    <a:srgbClr val="000000">
                      <a:alpha val="43137"/>
                    </a:srgbClr>
                  </a:outerShdw>
                </a:effectLst>
              </a:rPr>
              <a:t>: and the drink offering thereof </a:t>
            </a:r>
            <a:r>
              <a:rPr lang="en-US" sz="4400" b="1" i="1" dirty="0">
                <a:effectLst>
                  <a:outerShdw blurRad="38100" dist="38100" dir="2700000" algn="tl">
                    <a:srgbClr val="000000">
                      <a:alpha val="43137"/>
                    </a:srgbClr>
                  </a:outerShdw>
                </a:effectLst>
              </a:rPr>
              <a:t>shall be</a:t>
            </a:r>
            <a:r>
              <a:rPr lang="en-US" sz="4400" b="1" dirty="0">
                <a:effectLst>
                  <a:outerShdw blurRad="38100" dist="38100" dir="2700000" algn="tl">
                    <a:srgbClr val="000000">
                      <a:alpha val="43137"/>
                    </a:srgbClr>
                  </a:outerShdw>
                </a:effectLst>
              </a:rPr>
              <a:t> of wine, the fourth </a:t>
            </a:r>
            <a:r>
              <a:rPr lang="en-US" sz="4400" b="1" i="1" dirty="0">
                <a:effectLst>
                  <a:outerShdw blurRad="38100" dist="38100" dir="2700000" algn="tl">
                    <a:srgbClr val="000000">
                      <a:alpha val="43137"/>
                    </a:srgbClr>
                  </a:outerShdw>
                </a:effectLst>
              </a:rPr>
              <a:t>part</a:t>
            </a:r>
            <a:r>
              <a:rPr lang="en-US" sz="4400" b="1" dirty="0">
                <a:effectLst>
                  <a:outerShdw blurRad="38100" dist="38100" dir="2700000" algn="tl">
                    <a:srgbClr val="000000">
                      <a:alpha val="43137"/>
                    </a:srgbClr>
                  </a:outerShdw>
                </a:effectLst>
              </a:rPr>
              <a:t> of an </a:t>
            </a:r>
            <a:r>
              <a:rPr lang="en-US" sz="4400" b="1" dirty="0" err="1">
                <a:effectLst>
                  <a:outerShdw blurRad="38100" dist="38100" dir="2700000" algn="tl">
                    <a:srgbClr val="000000">
                      <a:alpha val="43137"/>
                    </a:srgbClr>
                  </a:outerShdw>
                </a:effectLst>
              </a:rPr>
              <a:t>hin</a:t>
            </a:r>
            <a:r>
              <a:rPr lang="en-US" sz="4400" b="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491715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Leviticus 23:14</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4400" b="1" dirty="0">
                <a:effectLst>
                  <a:outerShdw blurRad="38100" dist="38100" dir="2700000" algn="tl">
                    <a:srgbClr val="000000">
                      <a:alpha val="43137"/>
                    </a:srgbClr>
                  </a:outerShdw>
                </a:effectLst>
              </a:rPr>
              <a:t>And ye shall eat neither bread, nor parched corn, nor green ears, until the selfsame day that ye have brought an offering unto your God: </a:t>
            </a:r>
            <a:r>
              <a:rPr lang="en-US" sz="4400" b="1" i="1" dirty="0">
                <a:effectLst>
                  <a:outerShdw blurRad="38100" dist="38100" dir="2700000" algn="tl">
                    <a:srgbClr val="000000">
                      <a:alpha val="43137"/>
                    </a:srgbClr>
                  </a:outerShdw>
                </a:effectLst>
              </a:rPr>
              <a:t>it shall be</a:t>
            </a:r>
            <a:r>
              <a:rPr lang="en-US" sz="4400" b="1" dirty="0">
                <a:effectLst>
                  <a:outerShdw blurRad="38100" dist="38100" dir="2700000" algn="tl">
                    <a:srgbClr val="000000">
                      <a:alpha val="43137"/>
                    </a:srgbClr>
                  </a:outerShdw>
                </a:effectLst>
              </a:rPr>
              <a:t> a statute for ever throughout your generations in all your dwellings.</a:t>
            </a:r>
          </a:p>
        </p:txBody>
      </p:sp>
    </p:spTree>
    <p:extLst>
      <p:ext uri="{BB962C8B-B14F-4D97-AF65-F5344CB8AC3E}">
        <p14:creationId xmlns:p14="http://schemas.microsoft.com/office/powerpoint/2010/main" val="35549982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65630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8839200" cy="4525963"/>
          </a:xfrm>
        </p:spPr>
        <p:txBody>
          <a:bodyPr/>
          <a:lstStyle/>
          <a:p>
            <a:pPr marL="36576" indent="0" algn="ctr">
              <a:buNone/>
            </a:pPr>
            <a:r>
              <a:rPr lang="en-US" sz="7200" b="1" dirty="0" smtClean="0">
                <a:effectLst>
                  <a:outerShdw blurRad="38100" dist="38100" dir="2700000" algn="tl">
                    <a:srgbClr val="000000">
                      <a:alpha val="43137"/>
                    </a:srgbClr>
                  </a:outerShdw>
                </a:effectLst>
              </a:rPr>
              <a:t>Passover—Pesach</a:t>
            </a:r>
          </a:p>
          <a:p>
            <a:pPr marL="36576" indent="0">
              <a:buNone/>
            </a:pPr>
            <a:endParaRPr lang="en-US" dirty="0"/>
          </a:p>
        </p:txBody>
      </p:sp>
    </p:spTree>
    <p:extLst>
      <p:ext uri="{BB962C8B-B14F-4D97-AF65-F5344CB8AC3E}">
        <p14:creationId xmlns:p14="http://schemas.microsoft.com/office/powerpoint/2010/main" val="23381284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295400"/>
            <a:ext cx="8839200" cy="4525963"/>
          </a:xfrm>
        </p:spPr>
        <p:txBody>
          <a:bodyPr>
            <a:normAutofit/>
          </a:bodyPr>
          <a:lstStyle/>
          <a:p>
            <a:pPr marL="36576" indent="0" algn="ctr">
              <a:buNone/>
            </a:pPr>
            <a:r>
              <a:rPr lang="en-US" sz="7200" b="1" dirty="0" smtClean="0">
                <a:effectLst>
                  <a:outerShdw blurRad="38100" dist="38100" dir="2700000" algn="tl">
                    <a:srgbClr val="000000">
                      <a:alpha val="43137"/>
                    </a:srgbClr>
                  </a:outerShdw>
                </a:effectLst>
              </a:rPr>
              <a:t>Feast of Unleavened Bread—</a:t>
            </a:r>
            <a:r>
              <a:rPr lang="en-US" sz="7200" b="1" dirty="0" err="1" smtClean="0">
                <a:effectLst>
                  <a:outerShdw blurRad="38100" dist="38100" dir="2700000" algn="tl">
                    <a:srgbClr val="000000">
                      <a:alpha val="43137"/>
                    </a:srgbClr>
                  </a:outerShdw>
                </a:effectLst>
              </a:rPr>
              <a:t>Chag</a:t>
            </a:r>
            <a:r>
              <a:rPr lang="en-US" sz="7200" b="1" dirty="0" smtClean="0">
                <a:effectLst>
                  <a:outerShdw blurRad="38100" dist="38100" dir="2700000" algn="tl">
                    <a:srgbClr val="000000">
                      <a:alpha val="43137"/>
                    </a:srgbClr>
                  </a:outerShdw>
                </a:effectLst>
              </a:rPr>
              <a:t> </a:t>
            </a:r>
            <a:r>
              <a:rPr lang="en-US" sz="7200" b="1" dirty="0" err="1" smtClean="0">
                <a:effectLst>
                  <a:outerShdw blurRad="38100" dist="38100" dir="2700000" algn="tl">
                    <a:srgbClr val="000000">
                      <a:alpha val="43137"/>
                    </a:srgbClr>
                  </a:outerShdw>
                </a:effectLst>
              </a:rPr>
              <a:t>HaMatzot</a:t>
            </a:r>
            <a:endParaRPr lang="en-US" sz="7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99968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17580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8839200" cy="4525963"/>
          </a:xfrm>
        </p:spPr>
        <p:txBody>
          <a:bodyPr>
            <a:normAutofit/>
          </a:bodyPr>
          <a:lstStyle/>
          <a:p>
            <a:pPr marL="36576" indent="0" algn="ctr">
              <a:buNone/>
            </a:pPr>
            <a:r>
              <a:rPr lang="en-US" sz="7200" b="1" dirty="0" smtClean="0">
                <a:effectLst>
                  <a:outerShdw blurRad="38100" dist="38100" dir="2700000" algn="tl">
                    <a:srgbClr val="000000">
                      <a:alpha val="43137"/>
                    </a:srgbClr>
                  </a:outerShdw>
                </a:effectLst>
              </a:rPr>
              <a:t>Feast of </a:t>
            </a:r>
            <a:r>
              <a:rPr lang="en-US" sz="7200" b="1" dirty="0" err="1" smtClean="0">
                <a:effectLst>
                  <a:outerShdw blurRad="38100" dist="38100" dir="2700000" algn="tl">
                    <a:srgbClr val="000000">
                      <a:alpha val="43137"/>
                    </a:srgbClr>
                  </a:outerShdw>
                </a:effectLst>
              </a:rPr>
              <a:t>Firstfruits</a:t>
            </a:r>
            <a:r>
              <a:rPr lang="en-US" sz="7200" b="1" dirty="0" smtClean="0">
                <a:effectLst>
                  <a:outerShdw blurRad="38100" dist="38100" dir="2700000" algn="tl">
                    <a:srgbClr val="000000">
                      <a:alpha val="43137"/>
                    </a:srgbClr>
                  </a:outerShdw>
                </a:effectLst>
              </a:rPr>
              <a:t>—</a:t>
            </a:r>
            <a:r>
              <a:rPr lang="en-US" sz="7200" b="1" dirty="0" err="1" smtClean="0">
                <a:effectLst>
                  <a:outerShdw blurRad="38100" dist="38100" dir="2700000" algn="tl">
                    <a:srgbClr val="000000">
                      <a:alpha val="43137"/>
                    </a:srgbClr>
                  </a:outerShdw>
                </a:effectLst>
              </a:rPr>
              <a:t>Chag</a:t>
            </a:r>
            <a:r>
              <a:rPr lang="en-US" sz="7200" b="1" dirty="0" smtClean="0">
                <a:effectLst>
                  <a:outerShdw blurRad="38100" dist="38100" dir="2700000" algn="tl">
                    <a:srgbClr val="000000">
                      <a:alpha val="43137"/>
                    </a:srgbClr>
                  </a:outerShdw>
                </a:effectLst>
              </a:rPr>
              <a:t> </a:t>
            </a:r>
            <a:r>
              <a:rPr lang="en-US" sz="7200" b="1" dirty="0" err="1" smtClean="0">
                <a:effectLst>
                  <a:outerShdw blurRad="38100" dist="38100" dir="2700000" algn="tl">
                    <a:srgbClr val="000000">
                      <a:alpha val="43137"/>
                    </a:srgbClr>
                  </a:outerShdw>
                </a:effectLst>
              </a:rPr>
              <a:t>HaBikkurim</a:t>
            </a:r>
            <a:endParaRPr lang="en-US" sz="7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9499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8839200" cy="5181600"/>
          </a:xfrm>
        </p:spPr>
        <p:txBody>
          <a:bodyPr>
            <a:normAutofit/>
          </a:bodyPr>
          <a:lstStyle/>
          <a:p>
            <a:pPr marL="36576" indent="0" algn="ctr">
              <a:buNone/>
            </a:pPr>
            <a:r>
              <a:rPr lang="en-US" sz="7200" b="1" dirty="0" smtClean="0">
                <a:effectLst>
                  <a:outerShdw blurRad="38100" dist="38100" dir="2700000" algn="tl">
                    <a:srgbClr val="000000">
                      <a:alpha val="43137"/>
                    </a:srgbClr>
                  </a:outerShdw>
                </a:effectLst>
              </a:rPr>
              <a:t>“</a:t>
            </a:r>
            <a:r>
              <a:rPr lang="en-US" sz="7200" b="1" dirty="0" err="1" smtClean="0">
                <a:effectLst>
                  <a:outerShdw blurRad="38100" dist="38100" dir="2700000" algn="tl">
                    <a:srgbClr val="000000">
                      <a:alpha val="43137"/>
                    </a:srgbClr>
                  </a:outerShdw>
                </a:effectLst>
              </a:rPr>
              <a:t>Reishit</a:t>
            </a:r>
            <a:r>
              <a:rPr lang="en-US" sz="7200" b="1" dirty="0" smtClean="0">
                <a:effectLst>
                  <a:outerShdw blurRad="38100" dist="38100" dir="2700000" algn="tl">
                    <a:srgbClr val="000000">
                      <a:alpha val="43137"/>
                    </a:srgbClr>
                  </a:outerShdw>
                </a:effectLst>
              </a:rPr>
              <a:t> </a:t>
            </a:r>
            <a:r>
              <a:rPr lang="en-US" sz="7200" b="1" dirty="0" err="1" smtClean="0">
                <a:effectLst>
                  <a:outerShdw blurRad="38100" dist="38100" dir="2700000" algn="tl">
                    <a:srgbClr val="000000">
                      <a:alpha val="43137"/>
                    </a:srgbClr>
                  </a:outerShdw>
                </a:effectLst>
              </a:rPr>
              <a:t>Katzir</a:t>
            </a:r>
            <a:r>
              <a:rPr lang="en-US" sz="7200" b="1" dirty="0" smtClean="0">
                <a:effectLst>
                  <a:outerShdw blurRad="38100" dist="38100" dir="2700000" algn="tl">
                    <a:srgbClr val="000000">
                      <a:alpha val="43137"/>
                    </a:srgbClr>
                  </a:outerShdw>
                </a:effectLst>
              </a:rPr>
              <a:t>”—Beginning or First of the Harvest</a:t>
            </a:r>
            <a:endParaRPr lang="en-US" sz="7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309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Leviticus 23:4</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These </a:t>
            </a:r>
            <a:r>
              <a:rPr lang="en-US" sz="5400" b="1" i="1" dirty="0">
                <a:effectLst>
                  <a:outerShdw blurRad="38100" dist="38100" dir="2700000" algn="tl">
                    <a:srgbClr val="000000">
                      <a:alpha val="43137"/>
                    </a:srgbClr>
                  </a:outerShdw>
                </a:effectLst>
              </a:rPr>
              <a:t>are</a:t>
            </a:r>
            <a:r>
              <a:rPr lang="en-US" sz="5400" b="1" dirty="0">
                <a:effectLst>
                  <a:outerShdw blurRad="38100" dist="38100" dir="2700000" algn="tl">
                    <a:srgbClr val="000000">
                      <a:alpha val="43137"/>
                    </a:srgbClr>
                  </a:outerShdw>
                </a:effectLst>
              </a:rPr>
              <a:t> the feasts of the LORD, </a:t>
            </a:r>
            <a:r>
              <a:rPr lang="en-US" sz="5400" b="1" i="1" dirty="0">
                <a:effectLst>
                  <a:outerShdw blurRad="38100" dist="38100" dir="2700000" algn="tl">
                    <a:srgbClr val="000000">
                      <a:alpha val="43137"/>
                    </a:srgbClr>
                  </a:outerShdw>
                </a:effectLst>
              </a:rPr>
              <a:t>even</a:t>
            </a:r>
            <a:r>
              <a:rPr lang="en-US" sz="5400" b="1" dirty="0">
                <a:effectLst>
                  <a:outerShdw blurRad="38100" dist="38100" dir="2700000" algn="tl">
                    <a:srgbClr val="000000">
                      <a:alpha val="43137"/>
                    </a:srgbClr>
                  </a:outerShdw>
                </a:effectLst>
              </a:rPr>
              <a:t> holy convocations, which ye shall proclaim in their seasons.</a:t>
            </a:r>
          </a:p>
        </p:txBody>
      </p:sp>
    </p:spTree>
    <p:extLst>
      <p:ext uri="{BB962C8B-B14F-4D97-AF65-F5344CB8AC3E}">
        <p14:creationId xmlns:p14="http://schemas.microsoft.com/office/powerpoint/2010/main" val="2039504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Leviticus 23:9</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the LORD </a:t>
            </a:r>
            <a:r>
              <a:rPr lang="en-US" sz="5400" b="1" dirty="0" err="1">
                <a:effectLst>
                  <a:outerShdw blurRad="38100" dist="38100" dir="2700000" algn="tl">
                    <a:srgbClr val="000000">
                      <a:alpha val="43137"/>
                    </a:srgbClr>
                  </a:outerShdw>
                </a:effectLst>
              </a:rPr>
              <a:t>spake</a:t>
            </a:r>
            <a:r>
              <a:rPr lang="en-US" sz="5400" b="1" dirty="0">
                <a:effectLst>
                  <a:outerShdw blurRad="38100" dist="38100" dir="2700000" algn="tl">
                    <a:srgbClr val="000000">
                      <a:alpha val="43137"/>
                    </a:srgbClr>
                  </a:outerShdw>
                </a:effectLst>
              </a:rPr>
              <a:t> unto Moses, saying,</a:t>
            </a:r>
          </a:p>
        </p:txBody>
      </p:sp>
    </p:spTree>
    <p:extLst>
      <p:ext uri="{BB962C8B-B14F-4D97-AF65-F5344CB8AC3E}">
        <p14:creationId xmlns:p14="http://schemas.microsoft.com/office/powerpoint/2010/main" val="30192803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Leviticus 23:10a</a:t>
            </a:r>
            <a:endParaRPr lang="en-US" sz="7200" dirty="0"/>
          </a:p>
        </p:txBody>
      </p:sp>
      <p:sp>
        <p:nvSpPr>
          <p:cNvPr id="3" name="Content Placeholder 2"/>
          <p:cNvSpPr>
            <a:spLocks noGrp="1"/>
          </p:cNvSpPr>
          <p:nvPr>
            <p:ph idx="1"/>
          </p:nvPr>
        </p:nvSpPr>
        <p:spPr>
          <a:xfrm>
            <a:off x="0" y="1600200"/>
            <a:ext cx="8839200" cy="5410200"/>
          </a:xfrm>
        </p:spPr>
        <p:txBody>
          <a:bodyPr>
            <a:noAutofit/>
          </a:bodyPr>
          <a:lstStyle/>
          <a:p>
            <a:pPr marL="36576" indent="0">
              <a:buNone/>
            </a:pPr>
            <a:r>
              <a:rPr lang="en-US" sz="5400" b="1" dirty="0">
                <a:effectLst>
                  <a:outerShdw blurRad="38100" dist="38100" dir="2700000" algn="tl">
                    <a:srgbClr val="000000">
                      <a:alpha val="43137"/>
                    </a:srgbClr>
                  </a:outerShdw>
                </a:effectLst>
              </a:rPr>
              <a:t>Speak unto the children of Israel, and say unto them, When ye be come into the land which I give unto you, and shall reap the harvest thereof, </a:t>
            </a:r>
          </a:p>
        </p:txBody>
      </p:sp>
    </p:spTree>
    <p:extLst>
      <p:ext uri="{BB962C8B-B14F-4D97-AF65-F5344CB8AC3E}">
        <p14:creationId xmlns:p14="http://schemas.microsoft.com/office/powerpoint/2010/main" val="36389129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Leviticus 23:10b</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lvl="0" indent="0">
              <a:buClr>
                <a:srgbClr val="6EA0B0"/>
              </a:buClr>
              <a:buNone/>
            </a:pPr>
            <a:r>
              <a:rPr lang="en-US" sz="5400" b="1" dirty="0">
                <a:solidFill>
                  <a:prstClr val="white"/>
                </a:solidFill>
                <a:effectLst>
                  <a:outerShdw blurRad="38100" dist="38100" dir="2700000" algn="tl">
                    <a:srgbClr val="000000">
                      <a:alpha val="43137"/>
                    </a:srgbClr>
                  </a:outerShdw>
                </a:effectLst>
              </a:rPr>
              <a:t>then ye shall bring a sheaf of the </a:t>
            </a:r>
            <a:r>
              <a:rPr lang="en-US" sz="5400" b="1" dirty="0" err="1">
                <a:solidFill>
                  <a:prstClr val="white"/>
                </a:solidFill>
                <a:effectLst>
                  <a:outerShdw blurRad="38100" dist="38100" dir="2700000" algn="tl">
                    <a:srgbClr val="000000">
                      <a:alpha val="43137"/>
                    </a:srgbClr>
                  </a:outerShdw>
                </a:effectLst>
              </a:rPr>
              <a:t>firstfruits</a:t>
            </a:r>
            <a:r>
              <a:rPr lang="en-US" sz="5400" b="1" dirty="0">
                <a:solidFill>
                  <a:prstClr val="white"/>
                </a:solidFill>
                <a:effectLst>
                  <a:outerShdw blurRad="38100" dist="38100" dir="2700000" algn="tl">
                    <a:srgbClr val="000000">
                      <a:alpha val="43137"/>
                    </a:srgbClr>
                  </a:outerShdw>
                </a:effectLst>
              </a:rPr>
              <a:t> of your harvest unto the priest</a:t>
            </a:r>
            <a:r>
              <a:rPr lang="en-US" sz="5400" b="1" dirty="0" smtClean="0">
                <a:solidFill>
                  <a:prstClr val="white"/>
                </a:solidFill>
                <a:effectLst>
                  <a:outerShdw blurRad="38100" dist="38100" dir="2700000" algn="tl">
                    <a:srgbClr val="000000">
                      <a:alpha val="43137"/>
                    </a:srgbClr>
                  </a:outerShdw>
                </a:effectLst>
              </a:rPr>
              <a:t>:</a:t>
            </a:r>
            <a:endParaRPr lang="en-US" sz="5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523529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Leviticus 23:11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he shall wave the sheaf before the LORD, to be accepted for you: on the morrow after the </a:t>
            </a:r>
            <a:r>
              <a:rPr lang="en-US" sz="5400" b="1" dirty="0" err="1">
                <a:effectLst>
                  <a:outerShdw blurRad="38100" dist="38100" dir="2700000" algn="tl">
                    <a:srgbClr val="000000">
                      <a:alpha val="43137"/>
                    </a:srgbClr>
                  </a:outerShdw>
                </a:effectLst>
              </a:rPr>
              <a:t>sabbath</a:t>
            </a:r>
            <a:r>
              <a:rPr lang="en-US" sz="5400" b="1" dirty="0">
                <a:effectLst>
                  <a:outerShdw blurRad="38100" dist="38100" dir="2700000" algn="tl">
                    <a:srgbClr val="000000">
                      <a:alpha val="43137"/>
                    </a:srgbClr>
                  </a:outerShdw>
                </a:effectLst>
              </a:rPr>
              <a:t> the priest shall wave it.</a:t>
            </a:r>
          </a:p>
        </p:txBody>
      </p:sp>
    </p:spTree>
    <p:extLst>
      <p:ext uri="{BB962C8B-B14F-4D97-AF65-F5344CB8AC3E}">
        <p14:creationId xmlns:p14="http://schemas.microsoft.com/office/powerpoint/2010/main" val="9979643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Leviticus 23:12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ye shall offer that day when ye wave the sheaf an he lamb without blemish of the first year for a burnt offering unto the LORD.</a:t>
            </a:r>
          </a:p>
        </p:txBody>
      </p:sp>
    </p:spTree>
    <p:extLst>
      <p:ext uri="{BB962C8B-B14F-4D97-AF65-F5344CB8AC3E}">
        <p14:creationId xmlns:p14="http://schemas.microsoft.com/office/powerpoint/2010/main" val="3680037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Numbers 28:26</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4800" b="1" dirty="0">
                <a:effectLst>
                  <a:outerShdw blurRad="38100" dist="38100" dir="2700000" algn="tl">
                    <a:srgbClr val="000000">
                      <a:alpha val="43137"/>
                    </a:srgbClr>
                  </a:outerShdw>
                </a:effectLst>
              </a:rPr>
              <a:t>Also in the day of the </a:t>
            </a:r>
            <a:r>
              <a:rPr lang="en-US" sz="4800" b="1" dirty="0" err="1">
                <a:effectLst>
                  <a:outerShdw blurRad="38100" dist="38100" dir="2700000" algn="tl">
                    <a:srgbClr val="000000">
                      <a:alpha val="43137"/>
                    </a:srgbClr>
                  </a:outerShdw>
                </a:effectLst>
              </a:rPr>
              <a:t>firstfruits</a:t>
            </a:r>
            <a:r>
              <a:rPr lang="en-US" sz="4800" b="1" dirty="0">
                <a:effectLst>
                  <a:outerShdw blurRad="38100" dist="38100" dir="2700000" algn="tl">
                    <a:srgbClr val="000000">
                      <a:alpha val="43137"/>
                    </a:srgbClr>
                  </a:outerShdw>
                </a:effectLst>
              </a:rPr>
              <a:t>, when ye bring a new meat offering unto the LORD, after your weeks </a:t>
            </a:r>
            <a:r>
              <a:rPr lang="en-US" sz="4800" b="1" i="1" dirty="0">
                <a:effectLst>
                  <a:outerShdw blurRad="38100" dist="38100" dir="2700000" algn="tl">
                    <a:srgbClr val="000000">
                      <a:alpha val="43137"/>
                    </a:srgbClr>
                  </a:outerShdw>
                </a:effectLst>
              </a:rPr>
              <a:t>be out</a:t>
            </a:r>
            <a:r>
              <a:rPr lang="en-US" sz="4800" b="1" dirty="0">
                <a:effectLst>
                  <a:outerShdw blurRad="38100" dist="38100" dir="2700000" algn="tl">
                    <a:srgbClr val="000000">
                      <a:alpha val="43137"/>
                    </a:srgbClr>
                  </a:outerShdw>
                </a:effectLst>
              </a:rPr>
              <a:t>, ye shall have an holy convocation; ye shall do no servile work:</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87420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Numbers 28:27</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But ye shall offer the burnt offering for a sweet </a:t>
            </a:r>
            <a:r>
              <a:rPr lang="en-US" sz="5400" b="1" dirty="0" err="1">
                <a:effectLst>
                  <a:outerShdw blurRad="38100" dist="38100" dir="2700000" algn="tl">
                    <a:srgbClr val="000000">
                      <a:alpha val="43137"/>
                    </a:srgbClr>
                  </a:outerShdw>
                </a:effectLst>
              </a:rPr>
              <a:t>savour</a:t>
            </a:r>
            <a:r>
              <a:rPr lang="en-US" sz="5400" b="1" dirty="0">
                <a:effectLst>
                  <a:outerShdw blurRad="38100" dist="38100" dir="2700000" algn="tl">
                    <a:srgbClr val="000000">
                      <a:alpha val="43137"/>
                    </a:srgbClr>
                  </a:outerShdw>
                </a:effectLst>
              </a:rPr>
              <a:t> unto the LORD; two young bullocks, one ram, seven lambs of the first year;</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8498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Numbers 28:28</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their meat offering of flour mingled with oil, three tenth deals unto one bullock, two tenth deals unto one ram,</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553711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Numbers 28:29</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 several tenth deal unto one lamb, throughout the seven lambs;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848053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Numbers 28:30</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i="1" dirty="0">
                <a:effectLst>
                  <a:outerShdw blurRad="38100" dist="38100" dir="2700000" algn="tl">
                    <a:srgbClr val="000000">
                      <a:alpha val="43137"/>
                    </a:srgbClr>
                  </a:outerShdw>
                </a:effectLst>
              </a:rPr>
              <a:t>And</a:t>
            </a:r>
            <a:r>
              <a:rPr lang="en-US" sz="5400" b="1" dirty="0">
                <a:effectLst>
                  <a:outerShdw blurRad="38100" dist="38100" dir="2700000" algn="tl">
                    <a:srgbClr val="000000">
                      <a:alpha val="43137"/>
                    </a:srgbClr>
                  </a:outerShdw>
                </a:effectLst>
              </a:rPr>
              <a:t> one kid of the goats, to make an atonement for you.</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8913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Leviticus 23:5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In the fourteenth </a:t>
            </a:r>
            <a:r>
              <a:rPr lang="en-US" sz="5400" b="1" i="1" dirty="0">
                <a:effectLst>
                  <a:outerShdw blurRad="38100" dist="38100" dir="2700000" algn="tl">
                    <a:srgbClr val="000000">
                      <a:alpha val="43137"/>
                    </a:srgbClr>
                  </a:outerShdw>
                </a:effectLst>
              </a:rPr>
              <a:t>day</a:t>
            </a:r>
            <a:r>
              <a:rPr lang="en-US" sz="5400" b="1" dirty="0">
                <a:effectLst>
                  <a:outerShdw blurRad="38100" dist="38100" dir="2700000" algn="tl">
                    <a:srgbClr val="000000">
                      <a:alpha val="43137"/>
                    </a:srgbClr>
                  </a:outerShdw>
                </a:effectLst>
              </a:rPr>
              <a:t> of the first month at even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the LORD'S </a:t>
            </a:r>
            <a:r>
              <a:rPr lang="en-US" sz="5400" b="1" dirty="0" err="1">
                <a:effectLst>
                  <a:outerShdw blurRad="38100" dist="38100" dir="2700000" algn="tl">
                    <a:srgbClr val="000000">
                      <a:alpha val="43137"/>
                    </a:srgbClr>
                  </a:outerShdw>
                </a:effectLst>
              </a:rPr>
              <a:t>passover</a:t>
            </a:r>
            <a:r>
              <a:rPr lang="en-US" sz="5400" b="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0603648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Numbers 28:31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Ye shall offer </a:t>
            </a:r>
            <a:r>
              <a:rPr lang="en-US" sz="5400" b="1" i="1" dirty="0">
                <a:effectLst>
                  <a:outerShdw blurRad="38100" dist="38100" dir="2700000" algn="tl">
                    <a:srgbClr val="000000">
                      <a:alpha val="43137"/>
                    </a:srgbClr>
                  </a:outerShdw>
                </a:effectLst>
              </a:rPr>
              <a:t>them</a:t>
            </a:r>
            <a:r>
              <a:rPr lang="en-US" sz="5400" b="1" dirty="0">
                <a:effectLst>
                  <a:outerShdw blurRad="38100" dist="38100" dir="2700000" algn="tl">
                    <a:srgbClr val="000000">
                      <a:alpha val="43137"/>
                    </a:srgbClr>
                  </a:outerShdw>
                </a:effectLst>
              </a:rPr>
              <a:t> beside the continual burnt offering, and his meat offering, (they shall be unto you without blemish) and their drink offerings.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03482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8839200" cy="4525963"/>
          </a:xfrm>
        </p:spPr>
        <p:txBody>
          <a:bodyPr>
            <a:normAutofit/>
          </a:bodyPr>
          <a:lstStyle/>
          <a:p>
            <a:pPr marL="36576" indent="0" algn="ctr">
              <a:buNone/>
            </a:pPr>
            <a:r>
              <a:rPr lang="en-US" sz="7200" b="1" dirty="0">
                <a:effectLst>
                  <a:outerShdw blurRad="38100" dist="38100" dir="2700000" algn="tl">
                    <a:srgbClr val="000000">
                      <a:alpha val="43137"/>
                    </a:srgbClr>
                  </a:outerShdw>
                </a:effectLst>
              </a:rPr>
              <a:t>Messianic Implications</a:t>
            </a:r>
            <a:endParaRPr lang="en-US" sz="7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241381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8839200" cy="4525963"/>
          </a:xfrm>
        </p:spPr>
        <p:txBody>
          <a:bodyPr>
            <a:normAutofit/>
          </a:bodyPr>
          <a:lstStyle/>
          <a:p>
            <a:pPr marL="36576" indent="0" algn="ctr">
              <a:buNone/>
            </a:pPr>
            <a:r>
              <a:rPr lang="en-US" sz="7200" b="1" dirty="0">
                <a:effectLst>
                  <a:outerShdw blurRad="38100" dist="38100" dir="2700000" algn="tl">
                    <a:srgbClr val="000000">
                      <a:alpha val="43137"/>
                    </a:srgbClr>
                  </a:outerShdw>
                </a:effectLst>
              </a:rPr>
              <a:t>Chronology of the Death, Burial, and Resurrection of Jesus</a:t>
            </a:r>
            <a:endParaRPr lang="en-US" sz="7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196129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8839200" cy="4525963"/>
          </a:xfrm>
        </p:spPr>
        <p:txBody>
          <a:bodyPr>
            <a:normAutofit/>
          </a:bodyPr>
          <a:lstStyle/>
          <a:p>
            <a:pPr marL="36576" indent="0" algn="ctr">
              <a:buNone/>
            </a:pPr>
            <a:r>
              <a:rPr lang="en-US" sz="6000" b="1" dirty="0" smtClean="0">
                <a:effectLst>
                  <a:outerShdw blurRad="38100" dist="38100" dir="2700000" algn="tl">
                    <a:srgbClr val="000000">
                      <a:alpha val="43137"/>
                    </a:srgbClr>
                  </a:outerShdw>
                </a:effectLst>
              </a:rPr>
              <a:t>14 Nisan, Evening—</a:t>
            </a:r>
          </a:p>
          <a:p>
            <a:pPr marL="36576" indent="0" algn="ctr">
              <a:buNone/>
            </a:pPr>
            <a:r>
              <a:rPr lang="en-US" sz="6000" b="1" dirty="0" smtClean="0">
                <a:effectLst>
                  <a:outerShdw blurRad="38100" dist="38100" dir="2700000" algn="tl">
                    <a:srgbClr val="000000">
                      <a:alpha val="43137"/>
                    </a:srgbClr>
                  </a:outerShdw>
                </a:effectLst>
              </a:rPr>
              <a:t>Jesus’ Passover Seder</a:t>
            </a:r>
            <a:endParaRPr lang="en-US"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822957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8839200" cy="4525963"/>
          </a:xfrm>
        </p:spPr>
        <p:txBody>
          <a:bodyPr>
            <a:normAutofit/>
          </a:bodyPr>
          <a:lstStyle/>
          <a:p>
            <a:pPr marL="36576" indent="0" algn="ctr">
              <a:buNone/>
            </a:pPr>
            <a:r>
              <a:rPr lang="en-US" sz="7200" b="1" dirty="0" smtClean="0">
                <a:effectLst>
                  <a:outerShdw blurRad="38100" dist="38100" dir="2700000" algn="tl">
                    <a:srgbClr val="000000">
                      <a:alpha val="43137"/>
                    </a:srgbClr>
                  </a:outerShdw>
                </a:effectLst>
              </a:rPr>
              <a:t>14 Nisan, Daytime—</a:t>
            </a:r>
          </a:p>
          <a:p>
            <a:pPr marL="36576" indent="0" algn="ctr">
              <a:buNone/>
            </a:pPr>
            <a:r>
              <a:rPr lang="en-US" sz="7200" b="1" dirty="0" smtClean="0">
                <a:effectLst>
                  <a:outerShdw blurRad="38100" dist="38100" dir="2700000" algn="tl">
                    <a:srgbClr val="000000">
                      <a:alpha val="43137"/>
                    </a:srgbClr>
                  </a:outerShdw>
                </a:effectLst>
              </a:rPr>
              <a:t>Preparation Day</a:t>
            </a:r>
            <a:endParaRPr lang="en-US" sz="7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378784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8839200" cy="4525963"/>
          </a:xfrm>
        </p:spPr>
        <p:txBody>
          <a:bodyPr>
            <a:noAutofit/>
          </a:bodyPr>
          <a:lstStyle/>
          <a:p>
            <a:pPr marL="36576" indent="0" algn="ctr">
              <a:buNone/>
            </a:pPr>
            <a:r>
              <a:rPr lang="en-US" sz="7200" b="1" dirty="0" smtClean="0">
                <a:effectLst>
                  <a:outerShdw blurRad="38100" dist="38100" dir="2700000" algn="tl">
                    <a:srgbClr val="000000">
                      <a:alpha val="43137"/>
                    </a:srgbClr>
                  </a:outerShdw>
                </a:effectLst>
              </a:rPr>
              <a:t>15 Nisan, Evening—</a:t>
            </a:r>
          </a:p>
          <a:p>
            <a:pPr marL="36576" indent="0" algn="ctr">
              <a:buNone/>
            </a:pPr>
            <a:r>
              <a:rPr lang="en-US" sz="7200" b="1" dirty="0" smtClean="0">
                <a:effectLst>
                  <a:outerShdw blurRad="38100" dist="38100" dir="2700000" algn="tl">
                    <a:srgbClr val="000000">
                      <a:alpha val="43137"/>
                    </a:srgbClr>
                  </a:outerShdw>
                </a:effectLst>
              </a:rPr>
              <a:t>High Sabbath Begins</a:t>
            </a:r>
            <a:endParaRPr lang="en-US" sz="7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70656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8839200" cy="4525963"/>
          </a:xfrm>
        </p:spPr>
        <p:txBody>
          <a:bodyPr>
            <a:normAutofit/>
          </a:bodyPr>
          <a:lstStyle/>
          <a:p>
            <a:pPr marL="36576" indent="0" algn="ctr">
              <a:buNone/>
            </a:pPr>
            <a:r>
              <a:rPr lang="en-US" sz="7200" b="1" dirty="0" smtClean="0">
                <a:effectLst>
                  <a:outerShdw blurRad="38100" dist="38100" dir="2700000" algn="tl">
                    <a:srgbClr val="000000">
                      <a:alpha val="43137"/>
                    </a:srgbClr>
                  </a:outerShdw>
                </a:effectLst>
              </a:rPr>
              <a:t>15 Nisan, Daytime—</a:t>
            </a:r>
          </a:p>
          <a:p>
            <a:pPr marL="36576" indent="0" algn="ctr">
              <a:buNone/>
            </a:pPr>
            <a:r>
              <a:rPr lang="en-US" sz="7200" b="1" dirty="0" smtClean="0">
                <a:effectLst>
                  <a:outerShdw blurRad="38100" dist="38100" dir="2700000" algn="tl">
                    <a:srgbClr val="000000">
                      <a:alpha val="43137"/>
                    </a:srgbClr>
                  </a:outerShdw>
                </a:effectLst>
              </a:rPr>
              <a:t>High Sabbath</a:t>
            </a:r>
            <a:endParaRPr lang="en-US" sz="7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67684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8839200" cy="4525963"/>
          </a:xfrm>
        </p:spPr>
        <p:txBody>
          <a:bodyPr>
            <a:noAutofit/>
          </a:bodyPr>
          <a:lstStyle/>
          <a:p>
            <a:pPr marL="36576" indent="0" algn="ctr">
              <a:buNone/>
            </a:pPr>
            <a:r>
              <a:rPr lang="en-US" sz="7200" b="1" dirty="0" smtClean="0">
                <a:effectLst>
                  <a:outerShdw blurRad="38100" dist="38100" dir="2700000" algn="tl">
                    <a:srgbClr val="000000">
                      <a:alpha val="43137"/>
                    </a:srgbClr>
                  </a:outerShdw>
                </a:effectLst>
              </a:rPr>
              <a:t>16 Nisan, Evening—</a:t>
            </a:r>
          </a:p>
          <a:p>
            <a:pPr marL="36576" indent="0" algn="ctr">
              <a:buNone/>
            </a:pPr>
            <a:r>
              <a:rPr lang="en-US" sz="7200" b="1" dirty="0" smtClean="0">
                <a:effectLst>
                  <a:outerShdw blurRad="38100" dist="38100" dir="2700000" algn="tl">
                    <a:srgbClr val="000000">
                      <a:alpha val="43137"/>
                    </a:srgbClr>
                  </a:outerShdw>
                </a:effectLst>
              </a:rPr>
              <a:t>Weekly Sabbath Begins</a:t>
            </a:r>
            <a:endParaRPr lang="en-US" sz="7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69953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8839200" cy="4525963"/>
          </a:xfrm>
        </p:spPr>
        <p:txBody>
          <a:bodyPr>
            <a:noAutofit/>
          </a:bodyPr>
          <a:lstStyle/>
          <a:p>
            <a:pPr marL="36576" indent="0" algn="ctr">
              <a:buNone/>
            </a:pPr>
            <a:r>
              <a:rPr lang="en-US" sz="7200" b="1" dirty="0" smtClean="0">
                <a:effectLst>
                  <a:outerShdw blurRad="38100" dist="38100" dir="2700000" algn="tl">
                    <a:srgbClr val="000000">
                      <a:alpha val="43137"/>
                    </a:srgbClr>
                  </a:outerShdw>
                </a:effectLst>
              </a:rPr>
              <a:t>16 Nisan, Daytime—</a:t>
            </a:r>
          </a:p>
          <a:p>
            <a:pPr marL="36576" indent="0" algn="ctr">
              <a:buNone/>
            </a:pPr>
            <a:r>
              <a:rPr lang="en-US" sz="7200" b="1" dirty="0" smtClean="0">
                <a:effectLst>
                  <a:outerShdw blurRad="38100" dist="38100" dir="2700000" algn="tl">
                    <a:srgbClr val="000000">
                      <a:alpha val="43137"/>
                    </a:srgbClr>
                  </a:outerShdw>
                </a:effectLst>
              </a:rPr>
              <a:t>Weekly Sabbath, Waving of the Omer</a:t>
            </a:r>
            <a:endParaRPr lang="en-US" sz="7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743744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8839200" cy="4525963"/>
          </a:xfrm>
        </p:spPr>
        <p:txBody>
          <a:bodyPr>
            <a:noAutofit/>
          </a:bodyPr>
          <a:lstStyle/>
          <a:p>
            <a:pPr marL="36576" indent="0" algn="ctr">
              <a:buNone/>
            </a:pPr>
            <a:r>
              <a:rPr lang="en-US" sz="7200" b="1" dirty="0" smtClean="0">
                <a:effectLst>
                  <a:outerShdw blurRad="38100" dist="38100" dir="2700000" algn="tl">
                    <a:srgbClr val="000000">
                      <a:alpha val="43137"/>
                    </a:srgbClr>
                  </a:outerShdw>
                </a:effectLst>
              </a:rPr>
              <a:t>17 Nisan, Evening—</a:t>
            </a:r>
          </a:p>
          <a:p>
            <a:pPr marL="36576" indent="0" algn="ctr">
              <a:buNone/>
            </a:pPr>
            <a:r>
              <a:rPr lang="en-US" sz="7200" b="1" dirty="0" smtClean="0">
                <a:effectLst>
                  <a:outerShdw blurRad="38100" dist="38100" dir="2700000" algn="tl">
                    <a:srgbClr val="000000">
                      <a:alpha val="43137"/>
                    </a:srgbClr>
                  </a:outerShdw>
                </a:effectLst>
              </a:rPr>
              <a:t>Jesus Raised from the Dead</a:t>
            </a:r>
            <a:endParaRPr lang="en-US" sz="7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78254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Leviticus 23:6</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on the fifteenth day of the same month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the feast of unleavened bread unto the LORD: seven days ye must eat unleavened bread.</a:t>
            </a:r>
          </a:p>
        </p:txBody>
      </p:sp>
    </p:spTree>
    <p:extLst>
      <p:ext uri="{BB962C8B-B14F-4D97-AF65-F5344CB8AC3E}">
        <p14:creationId xmlns:p14="http://schemas.microsoft.com/office/powerpoint/2010/main" val="41672894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 y="1600200"/>
            <a:ext cx="8991600" cy="4525963"/>
          </a:xfrm>
        </p:spPr>
        <p:txBody>
          <a:bodyPr>
            <a:noAutofit/>
          </a:bodyPr>
          <a:lstStyle/>
          <a:p>
            <a:pPr marL="36576" indent="0" algn="ctr">
              <a:buNone/>
            </a:pPr>
            <a:r>
              <a:rPr lang="en-US" sz="6600" b="1" dirty="0" smtClean="0">
                <a:effectLst>
                  <a:outerShdw blurRad="38100" dist="38100" dir="2700000" algn="tl">
                    <a:srgbClr val="000000">
                      <a:alpha val="43137"/>
                    </a:srgbClr>
                  </a:outerShdw>
                </a:effectLst>
              </a:rPr>
              <a:t>17 Nisan, Daytime—</a:t>
            </a:r>
          </a:p>
          <a:p>
            <a:pPr marL="36576" indent="0" algn="ctr">
              <a:buNone/>
            </a:pPr>
            <a:r>
              <a:rPr lang="en-US" sz="6600" b="1" dirty="0" smtClean="0">
                <a:effectLst>
                  <a:outerShdw blurRad="38100" dist="38100" dir="2700000" algn="tl">
                    <a:srgbClr val="000000">
                      <a:alpha val="43137"/>
                    </a:srgbClr>
                  </a:outerShdw>
                </a:effectLst>
              </a:rPr>
              <a:t>Women Bring Spices; Disciples Encounter Risen Messiah!</a:t>
            </a:r>
            <a:endParaRPr lang="en-US" sz="6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829477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oAutofit/>
          </a:bodyPr>
          <a:lstStyle/>
          <a:p>
            <a:r>
              <a:rPr lang="en-US" sz="7200" dirty="0" smtClean="0"/>
              <a:t>1 Corinthians 15:20</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But now is Christ risen from the dead, </a:t>
            </a:r>
            <a:r>
              <a:rPr lang="en-US" sz="5400" b="1" i="1" dirty="0">
                <a:effectLst>
                  <a:outerShdw blurRad="38100" dist="38100" dir="2700000" algn="tl">
                    <a:srgbClr val="000000">
                      <a:alpha val="43137"/>
                    </a:srgbClr>
                  </a:outerShdw>
                </a:effectLst>
              </a:rPr>
              <a:t>and</a:t>
            </a:r>
            <a:r>
              <a:rPr lang="en-US" sz="5400" b="1" dirty="0">
                <a:effectLst>
                  <a:outerShdw blurRad="38100" dist="38100" dir="2700000" algn="tl">
                    <a:srgbClr val="000000">
                      <a:alpha val="43137"/>
                    </a:srgbClr>
                  </a:outerShdw>
                </a:effectLst>
              </a:rPr>
              <a:t> become the </a:t>
            </a:r>
            <a:r>
              <a:rPr lang="en-US" sz="5400" b="1" dirty="0" err="1">
                <a:effectLst>
                  <a:outerShdw blurRad="38100" dist="38100" dir="2700000" algn="tl">
                    <a:srgbClr val="000000">
                      <a:alpha val="43137"/>
                    </a:srgbClr>
                  </a:outerShdw>
                </a:effectLst>
              </a:rPr>
              <a:t>firstfruits</a:t>
            </a:r>
            <a:r>
              <a:rPr lang="en-US" sz="5400" b="1" dirty="0">
                <a:effectLst>
                  <a:outerShdw blurRad="38100" dist="38100" dir="2700000" algn="tl">
                    <a:srgbClr val="000000">
                      <a:alpha val="43137"/>
                    </a:srgbClr>
                  </a:outerShdw>
                </a:effectLst>
              </a:rPr>
              <a:t> of them that slept.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369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oAutofit/>
          </a:bodyPr>
          <a:lstStyle/>
          <a:p>
            <a:r>
              <a:rPr lang="en-US" sz="7200" dirty="0" smtClean="0"/>
              <a:t>1 Corinthians 15:21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For since by man </a:t>
            </a:r>
            <a:r>
              <a:rPr lang="en-US" sz="5400" b="1" i="1" dirty="0">
                <a:effectLst>
                  <a:outerShdw blurRad="38100" dist="38100" dir="2700000" algn="tl">
                    <a:srgbClr val="000000">
                      <a:alpha val="43137"/>
                    </a:srgbClr>
                  </a:outerShdw>
                </a:effectLst>
              </a:rPr>
              <a:t>came</a:t>
            </a:r>
            <a:r>
              <a:rPr lang="en-US" sz="5400" b="1" dirty="0">
                <a:effectLst>
                  <a:outerShdw blurRad="38100" dist="38100" dir="2700000" algn="tl">
                    <a:srgbClr val="000000">
                      <a:alpha val="43137"/>
                    </a:srgbClr>
                  </a:outerShdw>
                </a:effectLst>
              </a:rPr>
              <a:t> death, by man </a:t>
            </a:r>
            <a:r>
              <a:rPr lang="en-US" sz="5400" b="1" i="1" dirty="0">
                <a:effectLst>
                  <a:outerShdw blurRad="38100" dist="38100" dir="2700000" algn="tl">
                    <a:srgbClr val="000000">
                      <a:alpha val="43137"/>
                    </a:srgbClr>
                  </a:outerShdw>
                </a:effectLst>
              </a:rPr>
              <a:t>came</a:t>
            </a:r>
            <a:r>
              <a:rPr lang="en-US" sz="5400" b="1" dirty="0">
                <a:effectLst>
                  <a:outerShdw blurRad="38100" dist="38100" dir="2700000" algn="tl">
                    <a:srgbClr val="000000">
                      <a:alpha val="43137"/>
                    </a:srgbClr>
                  </a:outerShdw>
                </a:effectLst>
              </a:rPr>
              <a:t> also the resurrection of the dead.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87564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oAutofit/>
          </a:bodyPr>
          <a:lstStyle/>
          <a:p>
            <a:r>
              <a:rPr lang="en-US" sz="7200" dirty="0" smtClean="0"/>
              <a:t>1 Corinthians 15:22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For as in Adam all die, even so in Christ shall all be made alive.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254634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oAutofit/>
          </a:bodyPr>
          <a:lstStyle/>
          <a:p>
            <a:r>
              <a:rPr lang="en-US" sz="7200" dirty="0" smtClean="0"/>
              <a:t>1 Corinthians 15:23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But every man in his own order: Christ the </a:t>
            </a:r>
            <a:r>
              <a:rPr lang="en-US" sz="5400" b="1" dirty="0" err="1">
                <a:effectLst>
                  <a:outerShdw blurRad="38100" dist="38100" dir="2700000" algn="tl">
                    <a:srgbClr val="000000">
                      <a:alpha val="43137"/>
                    </a:srgbClr>
                  </a:outerShdw>
                </a:effectLst>
              </a:rPr>
              <a:t>firstfruits</a:t>
            </a:r>
            <a:r>
              <a:rPr lang="en-US" sz="5400" b="1" dirty="0">
                <a:effectLst>
                  <a:outerShdw blurRad="38100" dist="38100" dir="2700000" algn="tl">
                    <a:srgbClr val="000000">
                      <a:alpha val="43137"/>
                    </a:srgbClr>
                  </a:outerShdw>
                </a:effectLst>
              </a:rPr>
              <a:t>; afterward they that are Christ's at his coming.</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780456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1143000"/>
          </a:xfrm>
        </p:spPr>
        <p:txBody>
          <a:bodyPr>
            <a:noAutofit/>
          </a:bodyPr>
          <a:lstStyle/>
          <a:p>
            <a:r>
              <a:rPr lang="en-US" sz="7200" dirty="0" smtClean="0"/>
              <a:t>1 Corinthians 15:51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Behold, I shew you a mystery; We shall not all sleep, but we shall all be changed,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77902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oAutofit/>
          </a:bodyPr>
          <a:lstStyle/>
          <a:p>
            <a:r>
              <a:rPr lang="en-US" sz="7200" dirty="0" smtClean="0"/>
              <a:t>1 Corinthians 15:52</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100" b="1" dirty="0">
                <a:effectLst>
                  <a:outerShdw blurRad="38100" dist="38100" dir="2700000" algn="tl">
                    <a:srgbClr val="000000">
                      <a:alpha val="43137"/>
                    </a:srgbClr>
                  </a:outerShdw>
                </a:effectLst>
              </a:rPr>
              <a:t>In a moment, in the twinkling of an eye, at the last trump: for the trumpet shall sound, and the dead shall be raised incorruptible, and we shall be changed.</a:t>
            </a:r>
            <a:endParaRPr lang="en-US" sz="51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84582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oAutofit/>
          </a:bodyPr>
          <a:lstStyle/>
          <a:p>
            <a:r>
              <a:rPr lang="en-US" sz="7200" dirty="0" smtClean="0"/>
              <a:t>1 Corinthians 15:53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For this corruptible must put on incorruption, and this mortal </a:t>
            </a:r>
            <a:r>
              <a:rPr lang="en-US" sz="5400" b="1" i="1" dirty="0">
                <a:effectLst>
                  <a:outerShdw blurRad="38100" dist="38100" dir="2700000" algn="tl">
                    <a:srgbClr val="000000">
                      <a:alpha val="43137"/>
                    </a:srgbClr>
                  </a:outerShdw>
                </a:effectLst>
              </a:rPr>
              <a:t>must</a:t>
            </a:r>
            <a:r>
              <a:rPr lang="en-US" sz="5400" b="1" dirty="0">
                <a:effectLst>
                  <a:outerShdw blurRad="38100" dist="38100" dir="2700000" algn="tl">
                    <a:srgbClr val="000000">
                      <a:alpha val="43137"/>
                    </a:srgbClr>
                  </a:outerShdw>
                </a:effectLst>
              </a:rPr>
              <a:t> put on immortality.</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587044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Autofit/>
          </a:bodyPr>
          <a:lstStyle/>
          <a:p>
            <a:r>
              <a:rPr lang="en-US" sz="7200" dirty="0" smtClean="0"/>
              <a:t>1 Corinthians 15:54</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4800" b="1" dirty="0">
                <a:effectLst>
                  <a:outerShdw blurRad="38100" dist="38100" dir="2700000" algn="tl">
                    <a:srgbClr val="000000">
                      <a:alpha val="43137"/>
                    </a:srgbClr>
                  </a:outerShdw>
                </a:effectLst>
              </a:rPr>
              <a:t>So when this corruptible shall have put on incorruption, and this mortal shall have put on immortality, then shall be brought to pass the saying that is written, Death is swallowed up in victory.</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569370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oAutofit/>
          </a:bodyPr>
          <a:lstStyle/>
          <a:p>
            <a:r>
              <a:rPr lang="en-US" sz="7200" dirty="0" smtClean="0"/>
              <a:t>1 Corinthians 15:55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O death, where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thy sting? O grave, where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thy victory?</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2561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Leviticus 23:7</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In the first day ye shall have an holy convocation: ye shall do no servile work therein.</a:t>
            </a:r>
          </a:p>
        </p:txBody>
      </p:sp>
    </p:spTree>
    <p:extLst>
      <p:ext uri="{BB962C8B-B14F-4D97-AF65-F5344CB8AC3E}">
        <p14:creationId xmlns:p14="http://schemas.microsoft.com/office/powerpoint/2010/main" val="27539951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Autofit/>
          </a:bodyPr>
          <a:lstStyle/>
          <a:p>
            <a:r>
              <a:rPr lang="en-US" sz="7200" dirty="0" smtClean="0"/>
              <a:t>1 Corinthians 15:56</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The sting of death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sin; and the strength of sin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the law.</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573509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oAutofit/>
          </a:bodyPr>
          <a:lstStyle/>
          <a:p>
            <a:r>
              <a:rPr lang="en-US" sz="7200" dirty="0" smtClean="0"/>
              <a:t>1 Corinthians 15:57</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But thanks </a:t>
            </a:r>
            <a:r>
              <a:rPr lang="en-US" sz="5400" b="1" i="1" dirty="0">
                <a:effectLst>
                  <a:outerShdw blurRad="38100" dist="38100" dir="2700000" algn="tl">
                    <a:srgbClr val="000000">
                      <a:alpha val="43137"/>
                    </a:srgbClr>
                  </a:outerShdw>
                </a:effectLst>
              </a:rPr>
              <a:t>be</a:t>
            </a:r>
            <a:r>
              <a:rPr lang="en-US" sz="5400" b="1" dirty="0">
                <a:effectLst>
                  <a:outerShdw blurRad="38100" dist="38100" dir="2700000" algn="tl">
                    <a:srgbClr val="000000">
                      <a:alpha val="43137"/>
                    </a:srgbClr>
                  </a:outerShdw>
                </a:effectLst>
              </a:rPr>
              <a:t> to God, which giveth us the victory through our Lord Jesus Christ.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20535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12:23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Jesus answered them, saying, The hour is come, that the Son of man should be glorified.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203598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12:24</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Verily, verily, I say unto you, Except a corn of wheat fall into the ground and die, it </a:t>
            </a:r>
            <a:r>
              <a:rPr lang="en-US" sz="5400" b="1" dirty="0" err="1">
                <a:effectLst>
                  <a:outerShdw blurRad="38100" dist="38100" dir="2700000" algn="tl">
                    <a:srgbClr val="000000">
                      <a:alpha val="43137"/>
                    </a:srgbClr>
                  </a:outerShdw>
                </a:effectLst>
              </a:rPr>
              <a:t>abideth</a:t>
            </a:r>
            <a:r>
              <a:rPr lang="en-US" sz="5400" b="1" dirty="0">
                <a:effectLst>
                  <a:outerShdw blurRad="38100" dist="38100" dir="2700000" algn="tl">
                    <a:srgbClr val="000000">
                      <a:alpha val="43137"/>
                    </a:srgbClr>
                  </a:outerShdw>
                </a:effectLst>
              </a:rPr>
              <a:t> alone: but if it die, it </a:t>
            </a:r>
            <a:r>
              <a:rPr lang="en-US" sz="5400" b="1" dirty="0" err="1">
                <a:effectLst>
                  <a:outerShdw blurRad="38100" dist="38100" dir="2700000" algn="tl">
                    <a:srgbClr val="000000">
                      <a:alpha val="43137"/>
                    </a:srgbClr>
                  </a:outerShdw>
                </a:effectLst>
              </a:rPr>
              <a:t>bringeth</a:t>
            </a:r>
            <a:r>
              <a:rPr lang="en-US" sz="5400" b="1" dirty="0">
                <a:effectLst>
                  <a:outerShdw blurRad="38100" dist="38100" dir="2700000" algn="tl">
                    <a:srgbClr val="000000">
                      <a:alpha val="43137"/>
                    </a:srgbClr>
                  </a:outerShdw>
                </a:effectLst>
              </a:rPr>
              <a:t> forth much fruit.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729264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Isaiah 52:13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Behold, my servant shall deal prudently, he shall be exalted and extolled, and be very high.</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52235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Isaiah 52:14</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As many were </a:t>
            </a:r>
            <a:r>
              <a:rPr lang="en-US" sz="5400" b="1" dirty="0" err="1">
                <a:effectLst>
                  <a:outerShdw blurRad="38100" dist="38100" dir="2700000" algn="tl">
                    <a:srgbClr val="000000">
                      <a:alpha val="43137"/>
                    </a:srgbClr>
                  </a:outerShdw>
                </a:effectLst>
              </a:rPr>
              <a:t>astonied</a:t>
            </a:r>
            <a:r>
              <a:rPr lang="en-US" sz="5400" b="1" dirty="0">
                <a:effectLst>
                  <a:outerShdw blurRad="38100" dist="38100" dir="2700000" algn="tl">
                    <a:srgbClr val="000000">
                      <a:alpha val="43137"/>
                    </a:srgbClr>
                  </a:outerShdw>
                </a:effectLst>
              </a:rPr>
              <a:t> at thee; his visage was so marred more than any man, and his form more than the sons of men: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00652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Isaiah 52:15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4800" b="1" dirty="0">
                <a:effectLst>
                  <a:outerShdw blurRad="38100" dist="38100" dir="2700000" algn="tl">
                    <a:srgbClr val="000000">
                      <a:alpha val="43137"/>
                    </a:srgbClr>
                  </a:outerShdw>
                </a:effectLst>
              </a:rPr>
              <a:t>So shall he sprinkle many nations; the kings shall shut their mouths at him: for </a:t>
            </a:r>
            <a:r>
              <a:rPr lang="en-US" sz="4800" b="1" i="1" dirty="0">
                <a:effectLst>
                  <a:outerShdw blurRad="38100" dist="38100" dir="2700000" algn="tl">
                    <a:srgbClr val="000000">
                      <a:alpha val="43137"/>
                    </a:srgbClr>
                  </a:outerShdw>
                </a:effectLst>
              </a:rPr>
              <a:t>that</a:t>
            </a:r>
            <a:r>
              <a:rPr lang="en-US" sz="4800" b="1" dirty="0">
                <a:effectLst>
                  <a:outerShdw blurRad="38100" dist="38100" dir="2700000" algn="tl">
                    <a:srgbClr val="000000">
                      <a:alpha val="43137"/>
                    </a:srgbClr>
                  </a:outerShdw>
                </a:effectLst>
              </a:rPr>
              <a:t> which had not been told them shall they see; and </a:t>
            </a:r>
            <a:r>
              <a:rPr lang="en-US" sz="4800" b="1" i="1" dirty="0">
                <a:effectLst>
                  <a:outerShdw blurRad="38100" dist="38100" dir="2700000" algn="tl">
                    <a:srgbClr val="000000">
                      <a:alpha val="43137"/>
                    </a:srgbClr>
                  </a:outerShdw>
                </a:effectLst>
              </a:rPr>
              <a:t>that</a:t>
            </a:r>
            <a:r>
              <a:rPr lang="en-US" sz="4800" b="1" dirty="0">
                <a:effectLst>
                  <a:outerShdw blurRad="38100" dist="38100" dir="2700000" algn="tl">
                    <a:srgbClr val="000000">
                      <a:alpha val="43137"/>
                    </a:srgbClr>
                  </a:outerShdw>
                </a:effectLst>
              </a:rPr>
              <a:t> which they had not heard shall they consider.</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482131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Isaiah 53:4</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Surely he hath borne our griefs, and carried our sorrows: yet we did esteem him stricken, smitten of God, and afflicted.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68662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Isaiah 53:5</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000" b="1" dirty="0">
                <a:effectLst>
                  <a:outerShdw blurRad="38100" dist="38100" dir="2700000" algn="tl">
                    <a:srgbClr val="000000">
                      <a:alpha val="43137"/>
                    </a:srgbClr>
                  </a:outerShdw>
                </a:effectLst>
              </a:rPr>
              <a:t>But he </a:t>
            </a:r>
            <a:r>
              <a:rPr lang="en-US" sz="5000" b="1" i="1" dirty="0">
                <a:effectLst>
                  <a:outerShdw blurRad="38100" dist="38100" dir="2700000" algn="tl">
                    <a:srgbClr val="000000">
                      <a:alpha val="43137"/>
                    </a:srgbClr>
                  </a:outerShdw>
                </a:effectLst>
              </a:rPr>
              <a:t>was</a:t>
            </a:r>
            <a:r>
              <a:rPr lang="en-US" sz="5000" b="1" dirty="0">
                <a:effectLst>
                  <a:outerShdw blurRad="38100" dist="38100" dir="2700000" algn="tl">
                    <a:srgbClr val="000000">
                      <a:alpha val="43137"/>
                    </a:srgbClr>
                  </a:outerShdw>
                </a:effectLst>
              </a:rPr>
              <a:t> wounded for our transgressions, </a:t>
            </a:r>
            <a:r>
              <a:rPr lang="en-US" sz="5000" b="1" i="1" dirty="0">
                <a:effectLst>
                  <a:outerShdw blurRad="38100" dist="38100" dir="2700000" algn="tl">
                    <a:srgbClr val="000000">
                      <a:alpha val="43137"/>
                    </a:srgbClr>
                  </a:outerShdw>
                </a:effectLst>
              </a:rPr>
              <a:t>he was</a:t>
            </a:r>
            <a:r>
              <a:rPr lang="en-US" sz="5000" b="1" dirty="0">
                <a:effectLst>
                  <a:outerShdw blurRad="38100" dist="38100" dir="2700000" algn="tl">
                    <a:srgbClr val="000000">
                      <a:alpha val="43137"/>
                    </a:srgbClr>
                  </a:outerShdw>
                </a:effectLst>
              </a:rPr>
              <a:t> bruised for our iniquities: the chastisement of our peace </a:t>
            </a:r>
            <a:r>
              <a:rPr lang="en-US" sz="5000" b="1" i="1" dirty="0">
                <a:effectLst>
                  <a:outerShdw blurRad="38100" dist="38100" dir="2700000" algn="tl">
                    <a:srgbClr val="000000">
                      <a:alpha val="43137"/>
                    </a:srgbClr>
                  </a:outerShdw>
                </a:effectLst>
              </a:rPr>
              <a:t>was</a:t>
            </a:r>
            <a:r>
              <a:rPr lang="en-US" sz="5000" b="1" dirty="0">
                <a:effectLst>
                  <a:outerShdw blurRad="38100" dist="38100" dir="2700000" algn="tl">
                    <a:srgbClr val="000000">
                      <a:alpha val="43137"/>
                    </a:srgbClr>
                  </a:outerShdw>
                </a:effectLst>
              </a:rPr>
              <a:t> upon him; and with his stripes we are healed.</a:t>
            </a:r>
            <a:endParaRPr lang="en-US" sz="5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34112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1 Peter 1:3</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4700" b="1" dirty="0">
                <a:effectLst>
                  <a:outerShdw blurRad="38100" dist="38100" dir="2700000" algn="tl">
                    <a:srgbClr val="000000">
                      <a:alpha val="43137"/>
                    </a:srgbClr>
                  </a:outerShdw>
                </a:effectLst>
              </a:rPr>
              <a:t>Blessed </a:t>
            </a:r>
            <a:r>
              <a:rPr lang="en-US" sz="4700" b="1" i="1" dirty="0">
                <a:effectLst>
                  <a:outerShdw blurRad="38100" dist="38100" dir="2700000" algn="tl">
                    <a:srgbClr val="000000">
                      <a:alpha val="43137"/>
                    </a:srgbClr>
                  </a:outerShdw>
                </a:effectLst>
              </a:rPr>
              <a:t>be</a:t>
            </a:r>
            <a:r>
              <a:rPr lang="en-US" sz="4700" b="1" dirty="0">
                <a:effectLst>
                  <a:outerShdw blurRad="38100" dist="38100" dir="2700000" algn="tl">
                    <a:srgbClr val="000000">
                      <a:alpha val="43137"/>
                    </a:srgbClr>
                  </a:outerShdw>
                </a:effectLst>
              </a:rPr>
              <a:t> the God and Father of our Lord Jesus Christ, which according to his abundant mercy hath begotten us again unto a lively hope by the resurrection of Jesus Christ from the dead,</a:t>
            </a:r>
            <a:endParaRPr lang="en-US" sz="47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26616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Leviticus 23:8</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But ye shall offer an offering made by fire unto the LORD seven days: in the seventh day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an holy convocation: ye shall do no servile work </a:t>
            </a:r>
            <a:r>
              <a:rPr lang="en-US" sz="5400" b="1" i="1" dirty="0">
                <a:effectLst>
                  <a:outerShdw blurRad="38100" dist="38100" dir="2700000" algn="tl">
                    <a:srgbClr val="000000">
                      <a:alpha val="43137"/>
                    </a:srgbClr>
                  </a:outerShdw>
                </a:effectLst>
              </a:rPr>
              <a:t>therein</a:t>
            </a:r>
            <a:r>
              <a:rPr lang="en-US" sz="5400" b="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0959385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1 Peter 1:4</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To an inheritance incorruptible, and undefiled, and that </a:t>
            </a:r>
            <a:r>
              <a:rPr lang="en-US" sz="5400" b="1" dirty="0" err="1">
                <a:effectLst>
                  <a:outerShdw blurRad="38100" dist="38100" dir="2700000" algn="tl">
                    <a:srgbClr val="000000">
                      <a:alpha val="43137"/>
                    </a:srgbClr>
                  </a:outerShdw>
                </a:effectLst>
              </a:rPr>
              <a:t>fadeth</a:t>
            </a:r>
            <a:r>
              <a:rPr lang="en-US" sz="5400" b="1" dirty="0">
                <a:effectLst>
                  <a:outerShdw blurRad="38100" dist="38100" dir="2700000" algn="tl">
                    <a:srgbClr val="000000">
                      <a:alpha val="43137"/>
                    </a:srgbClr>
                  </a:outerShdw>
                </a:effectLst>
              </a:rPr>
              <a:t> not away, reserved in heaven for you,</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865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1 Peter 1:5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Who are kept by the power of God through faith unto salvation ready to be revealed in the last time.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093501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549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Leviticus 23:9</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the LORD </a:t>
            </a:r>
            <a:r>
              <a:rPr lang="en-US" sz="5400" b="1" dirty="0" err="1">
                <a:effectLst>
                  <a:outerShdw blurRad="38100" dist="38100" dir="2700000" algn="tl">
                    <a:srgbClr val="000000">
                      <a:alpha val="43137"/>
                    </a:srgbClr>
                  </a:outerShdw>
                </a:effectLst>
              </a:rPr>
              <a:t>spake</a:t>
            </a:r>
            <a:r>
              <a:rPr lang="en-US" sz="5400" b="1" dirty="0">
                <a:effectLst>
                  <a:outerShdw blurRad="38100" dist="38100" dir="2700000" algn="tl">
                    <a:srgbClr val="000000">
                      <a:alpha val="43137"/>
                    </a:srgbClr>
                  </a:outerShdw>
                </a:effectLst>
              </a:rPr>
              <a:t> unto Moses, saying,</a:t>
            </a:r>
          </a:p>
        </p:txBody>
      </p:sp>
    </p:spTree>
    <p:extLst>
      <p:ext uri="{BB962C8B-B14F-4D97-AF65-F5344CB8AC3E}">
        <p14:creationId xmlns:p14="http://schemas.microsoft.com/office/powerpoint/2010/main" val="130101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Leviticus 23:10a</a:t>
            </a:r>
            <a:endParaRPr lang="en-US" sz="7200" dirty="0"/>
          </a:p>
        </p:txBody>
      </p:sp>
      <p:sp>
        <p:nvSpPr>
          <p:cNvPr id="3" name="Content Placeholder 2"/>
          <p:cNvSpPr>
            <a:spLocks noGrp="1"/>
          </p:cNvSpPr>
          <p:nvPr>
            <p:ph idx="1"/>
          </p:nvPr>
        </p:nvSpPr>
        <p:spPr>
          <a:xfrm>
            <a:off x="0" y="1600200"/>
            <a:ext cx="8839200" cy="5410200"/>
          </a:xfrm>
        </p:spPr>
        <p:txBody>
          <a:bodyPr>
            <a:noAutofit/>
          </a:bodyPr>
          <a:lstStyle/>
          <a:p>
            <a:pPr marL="36576" indent="0">
              <a:buNone/>
            </a:pPr>
            <a:r>
              <a:rPr lang="en-US" sz="5400" b="1" dirty="0">
                <a:effectLst>
                  <a:outerShdw blurRad="38100" dist="38100" dir="2700000" algn="tl">
                    <a:srgbClr val="000000">
                      <a:alpha val="43137"/>
                    </a:srgbClr>
                  </a:outerShdw>
                </a:effectLst>
              </a:rPr>
              <a:t>Speak unto the children of Israel, and say unto them, When ye be come into the land which I give unto you, and shall reap the harvest thereof, </a:t>
            </a:r>
          </a:p>
        </p:txBody>
      </p:sp>
    </p:spTree>
    <p:extLst>
      <p:ext uri="{BB962C8B-B14F-4D97-AF65-F5344CB8AC3E}">
        <p14:creationId xmlns:p14="http://schemas.microsoft.com/office/powerpoint/2010/main" val="3240005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Leviticus 23:10b</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lvl="0" indent="0">
              <a:buClr>
                <a:srgbClr val="6EA0B0"/>
              </a:buClr>
              <a:buNone/>
            </a:pPr>
            <a:r>
              <a:rPr lang="en-US" sz="5400" b="1" dirty="0">
                <a:solidFill>
                  <a:prstClr val="white"/>
                </a:solidFill>
                <a:effectLst>
                  <a:outerShdw blurRad="38100" dist="38100" dir="2700000" algn="tl">
                    <a:srgbClr val="000000">
                      <a:alpha val="43137"/>
                    </a:srgbClr>
                  </a:outerShdw>
                </a:effectLst>
              </a:rPr>
              <a:t>then ye shall bring a sheaf of the </a:t>
            </a:r>
            <a:r>
              <a:rPr lang="en-US" sz="5400" b="1" dirty="0" err="1">
                <a:solidFill>
                  <a:prstClr val="white"/>
                </a:solidFill>
                <a:effectLst>
                  <a:outerShdw blurRad="38100" dist="38100" dir="2700000" algn="tl">
                    <a:srgbClr val="000000">
                      <a:alpha val="43137"/>
                    </a:srgbClr>
                  </a:outerShdw>
                </a:effectLst>
              </a:rPr>
              <a:t>firstfruits</a:t>
            </a:r>
            <a:r>
              <a:rPr lang="en-US" sz="5400" b="1" dirty="0">
                <a:solidFill>
                  <a:prstClr val="white"/>
                </a:solidFill>
                <a:effectLst>
                  <a:outerShdw blurRad="38100" dist="38100" dir="2700000" algn="tl">
                    <a:srgbClr val="000000">
                      <a:alpha val="43137"/>
                    </a:srgbClr>
                  </a:outerShdw>
                </a:effectLst>
              </a:rPr>
              <a:t> of your harvest unto the priest</a:t>
            </a:r>
            <a:r>
              <a:rPr lang="en-US" sz="5400" b="1" dirty="0" smtClean="0">
                <a:solidFill>
                  <a:prstClr val="white"/>
                </a:solidFill>
                <a:effectLst>
                  <a:outerShdw blurRad="38100" dist="38100" dir="2700000" algn="tl">
                    <a:srgbClr val="000000">
                      <a:alpha val="43137"/>
                    </a:srgbClr>
                  </a:outerShdw>
                </a:effectLst>
              </a:rPr>
              <a:t>:</a:t>
            </a:r>
            <a:endParaRPr lang="en-US" sz="5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2650593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317</TotalTime>
  <Words>1314</Words>
  <Application>Microsoft Office PowerPoint</Application>
  <PresentationFormat>On-screen Show (4:3)</PresentationFormat>
  <Paragraphs>114</Paragraphs>
  <Slides>62</Slides>
  <Notes>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Default Theme</vt:lpstr>
      <vt:lpstr>The feast of First-Fruits</vt:lpstr>
      <vt:lpstr>Leviticus 23:4</vt:lpstr>
      <vt:lpstr>Leviticus 23:5</vt:lpstr>
      <vt:lpstr>Leviticus 23:6</vt:lpstr>
      <vt:lpstr>Leviticus 23:7</vt:lpstr>
      <vt:lpstr>Leviticus 23:8</vt:lpstr>
      <vt:lpstr>Leviticus 23:9</vt:lpstr>
      <vt:lpstr>Leviticus 23:10a</vt:lpstr>
      <vt:lpstr>Leviticus 23:10b</vt:lpstr>
      <vt:lpstr>Leviticus 23:11</vt:lpstr>
      <vt:lpstr>Leviticus 23:12</vt:lpstr>
      <vt:lpstr>Leviticus 23:13</vt:lpstr>
      <vt:lpstr>Leviticus 23:14</vt:lpstr>
      <vt:lpstr>PowerPoint Presentation</vt:lpstr>
      <vt:lpstr>PowerPoint Presentation</vt:lpstr>
      <vt:lpstr>PowerPoint Presentation</vt:lpstr>
      <vt:lpstr>PowerPoint Presentation</vt:lpstr>
      <vt:lpstr>PowerPoint Presentation</vt:lpstr>
      <vt:lpstr>PowerPoint Presentation</vt:lpstr>
      <vt:lpstr>Leviticus 23:9</vt:lpstr>
      <vt:lpstr>Leviticus 23:10a</vt:lpstr>
      <vt:lpstr>Leviticus 23:10b</vt:lpstr>
      <vt:lpstr>Leviticus 23:11</vt:lpstr>
      <vt:lpstr>Leviticus 23:12</vt:lpstr>
      <vt:lpstr>Numbers 28:26</vt:lpstr>
      <vt:lpstr>Numbers 28:27</vt:lpstr>
      <vt:lpstr>Numbers 28:28</vt:lpstr>
      <vt:lpstr>Numbers 28:29</vt:lpstr>
      <vt:lpstr>Numbers 28:30</vt:lpstr>
      <vt:lpstr>Numbers 28:31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Corinthians 15:20</vt:lpstr>
      <vt:lpstr>1 Corinthians 15:21</vt:lpstr>
      <vt:lpstr>1 Corinthians 15:22</vt:lpstr>
      <vt:lpstr>1 Corinthians 15:23</vt:lpstr>
      <vt:lpstr>1 Corinthians 15:51</vt:lpstr>
      <vt:lpstr>1 Corinthians 15:52</vt:lpstr>
      <vt:lpstr>1 Corinthians 15:53</vt:lpstr>
      <vt:lpstr>1 Corinthians 15:54</vt:lpstr>
      <vt:lpstr>1 Corinthians 15:55</vt:lpstr>
      <vt:lpstr>1 Corinthians 15:56</vt:lpstr>
      <vt:lpstr>1 Corinthians 15:57</vt:lpstr>
      <vt:lpstr>John 12:23</vt:lpstr>
      <vt:lpstr>John 12:24</vt:lpstr>
      <vt:lpstr>Isaiah 52:13</vt:lpstr>
      <vt:lpstr>Isaiah 52:14</vt:lpstr>
      <vt:lpstr>Isaiah 52:15</vt:lpstr>
      <vt:lpstr>Isaiah 53:4</vt:lpstr>
      <vt:lpstr>Isaiah 53:5</vt:lpstr>
      <vt:lpstr>1 Peter 1:3</vt:lpstr>
      <vt:lpstr>1 Peter 1:4</vt:lpstr>
      <vt:lpstr>1 Peter 1:5</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feast of First-Fruits</dc:title>
  <dc:creator>Charlie</dc:creator>
  <cp:lastModifiedBy>Charlie</cp:lastModifiedBy>
  <cp:revision>12</cp:revision>
  <dcterms:created xsi:type="dcterms:W3CDTF">2015-09-09T16:56:23Z</dcterms:created>
  <dcterms:modified xsi:type="dcterms:W3CDTF">2015-09-09T22:13:52Z</dcterms:modified>
</cp:coreProperties>
</file>