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 id="2147484044" r:id="rId34"/>
    <p:sldMasterId id="2147484056" r:id="rId35"/>
    <p:sldMasterId id="2147484068" r:id="rId36"/>
    <p:sldMasterId id="2147484080" r:id="rId37"/>
    <p:sldMasterId id="2147484092" r:id="rId38"/>
    <p:sldMasterId id="2147484104" r:id="rId39"/>
    <p:sldMasterId id="2147484116" r:id="rId40"/>
    <p:sldMasterId id="2147484128" r:id="rId41"/>
    <p:sldMasterId id="2147484140" r:id="rId42"/>
    <p:sldMasterId id="2147484152" r:id="rId43"/>
    <p:sldMasterId id="2147484164" r:id="rId44"/>
    <p:sldMasterId id="2147484176" r:id="rId45"/>
    <p:sldMasterId id="2147484188" r:id="rId46"/>
    <p:sldMasterId id="2147484200" r:id="rId47"/>
    <p:sldMasterId id="2147484212" r:id="rId48"/>
    <p:sldMasterId id="2147484224" r:id="rId49"/>
  </p:sldMasterIdLst>
  <p:sldIdLst>
    <p:sldId id="256" r:id="rId50"/>
    <p:sldId id="258" r:id="rId51"/>
    <p:sldId id="260" r:id="rId52"/>
    <p:sldId id="262" r:id="rId53"/>
    <p:sldId id="264" r:id="rId54"/>
    <p:sldId id="266" r:id="rId55"/>
    <p:sldId id="267" r:id="rId56"/>
    <p:sldId id="269" r:id="rId57"/>
    <p:sldId id="271" r:id="rId58"/>
    <p:sldId id="273" r:id="rId59"/>
    <p:sldId id="275" r:id="rId60"/>
    <p:sldId id="276" r:id="rId61"/>
    <p:sldId id="274" r:id="rId62"/>
    <p:sldId id="278" r:id="rId63"/>
    <p:sldId id="279" r:id="rId64"/>
    <p:sldId id="280" r:id="rId65"/>
    <p:sldId id="281" r:id="rId66"/>
    <p:sldId id="282" r:id="rId67"/>
    <p:sldId id="283" r:id="rId68"/>
    <p:sldId id="284" r:id="rId69"/>
    <p:sldId id="285" r:id="rId70"/>
    <p:sldId id="286" r:id="rId71"/>
    <p:sldId id="287" r:id="rId72"/>
    <p:sldId id="288" r:id="rId73"/>
    <p:sldId id="289" r:id="rId74"/>
    <p:sldId id="290" r:id="rId75"/>
    <p:sldId id="291" r:id="rId76"/>
    <p:sldId id="292" r:id="rId77"/>
    <p:sldId id="293" r:id="rId78"/>
    <p:sldId id="294" r:id="rId79"/>
    <p:sldId id="295" r:id="rId80"/>
    <p:sldId id="296" r:id="rId81"/>
    <p:sldId id="297" r:id="rId82"/>
    <p:sldId id="298" r:id="rId83"/>
    <p:sldId id="299" r:id="rId84"/>
    <p:sldId id="300" r:id="rId85"/>
    <p:sldId id="301" r:id="rId86"/>
    <p:sldId id="303" r:id="rId87"/>
    <p:sldId id="304" r:id="rId88"/>
    <p:sldId id="305" r:id="rId89"/>
    <p:sldId id="306" r:id="rId90"/>
    <p:sldId id="302" r:id="rId91"/>
    <p:sldId id="307" r:id="rId92"/>
    <p:sldId id="308" r:id="rId93"/>
    <p:sldId id="309" r:id="rId94"/>
    <p:sldId id="310" r:id="rId95"/>
    <p:sldId id="311" r:id="rId96"/>
    <p:sldId id="312" r:id="rId97"/>
    <p:sldId id="277" r:id="rId98"/>
    <p:sldId id="314" r:id="rId99"/>
    <p:sldId id="315" r:id="rId100"/>
    <p:sldId id="316" r:id="rId101"/>
    <p:sldId id="317" r:id="rId102"/>
    <p:sldId id="318" r:id="rId103"/>
    <p:sldId id="319"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slide" Target="slides/slide25.xml"/><Relationship Id="rId79" Type="http://schemas.openxmlformats.org/officeDocument/2006/relationships/slide" Target="slides/slide30.xml"/><Relationship Id="rId87" Type="http://schemas.openxmlformats.org/officeDocument/2006/relationships/slide" Target="slides/slide38.xml"/><Relationship Id="rId102"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slide" Target="slides/slide12.xml"/><Relationship Id="rId82" Type="http://schemas.openxmlformats.org/officeDocument/2006/relationships/slide" Target="slides/slide33.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slide" Target="slides/slide4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FCB87-4E1E-4C64-8380-2B52382DEBC4}"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754637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FCB87-4E1E-4C64-8380-2B52382DEBC4}"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3201884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29193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56922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1870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79776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7270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37294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22472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77615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622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254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FCB87-4E1E-4C64-8380-2B52382DEBC4}"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27572950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34032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6002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93418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49142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5707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0135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633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4175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37848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493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66944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57967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10829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62465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5954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58847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37857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6763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94836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81808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593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37099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62850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86220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56865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93113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90262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83721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6473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73266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5671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0836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807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3447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45857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11070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15951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17170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13310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0492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5237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00168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101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18876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50143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8937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88775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67209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407844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6553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26373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84525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5112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8954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35944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45769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2688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92291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22493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83545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03221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60988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40491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1620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655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66708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08857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30724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81768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1501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343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317797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12969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03555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00104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094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374237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2117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49618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5728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58127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1742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92425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66585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16616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32174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9044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76809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20605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2651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3068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84453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98869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410429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6760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040450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271729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5854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FCB87-4E1E-4C64-8380-2B52382DEBC4}"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1552665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75944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97046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1156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44296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88961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528054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0652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813315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13416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97621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4087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29144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08008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62806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6943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5222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995015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26305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02002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52400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06376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207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083463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365293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73877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05893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436016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93648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08834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288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492049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19739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591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718488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809199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113560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3821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938397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890716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0611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30591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243905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35729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1013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92847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473360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117446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571401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093528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306714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02934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62159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43416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509496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397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0365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56485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03148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31636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076259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81475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61613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47831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3606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54265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230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153419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02600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11941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93204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496905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15113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054113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56417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668816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393770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7880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829221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33136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39932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048968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24222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13072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9830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621327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415503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113780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08734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44655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451738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971588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689886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547370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33658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07914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8933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0679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075915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043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400904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899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03285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58532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937229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72855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33459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768973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624758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81609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03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FCB87-4E1E-4C64-8380-2B52382DEBC4}" type="datetimeFigureOut">
              <a:rPr lang="en-US" smtClean="0"/>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772351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216530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88390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988746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52641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79437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165786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374811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564593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546817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70626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9876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375772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3693603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668472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802032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479975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984110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346335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623574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149867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305863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821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560379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770131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419883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82899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633598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876819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072539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538525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591659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76889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3789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32204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811136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204975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75657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750561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362849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554139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021887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70471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249388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9429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131549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42517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377936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81075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30848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444519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766323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49002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193229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917829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4048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702462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168204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63325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040675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882891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208537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855872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32589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68556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63768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876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086032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619012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819570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672451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321001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528589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8704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451908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536831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459888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6609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580583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153072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96902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740530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842521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319466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72711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21877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886420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634554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646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80141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207804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861760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40746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933961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87198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014044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79221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782278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21728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5935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11607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345396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447474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833200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696301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12385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536337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103247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926832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875999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607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FCB87-4E1E-4C64-8380-2B52382DEBC4}"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547671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267864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603574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070046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51230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635965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970950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056369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906015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56722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469065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2044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273868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347581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317104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96383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910058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921271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3510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819286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312885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934519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4376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974787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457136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790122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553312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14719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31098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646012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069274"/>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107147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699913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2567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458775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85848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768504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988363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687645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077369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280112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531139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11729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698203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02496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68142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82743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617709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130822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584620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167624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481209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96916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847151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101478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530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522465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961514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438997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235052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03206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362431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366567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835341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91855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275334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0360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3153948"/>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297043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831643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8503048"/>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02616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830781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507494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142753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437991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91953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033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1192735"/>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581607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7872222"/>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408082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7980857"/>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234996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282872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562659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8393441"/>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369130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6209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820204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701744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441268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4518251"/>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494079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55048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20163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4316931"/>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654805"/>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19312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0208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466448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2674647"/>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189810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962988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538065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631895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7283567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309069"/>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1742443"/>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154615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183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FCB87-4E1E-4C64-8380-2B52382DEBC4}" type="datetimeFigureOut">
              <a:rPr lang="en-US" smtClean="0"/>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23309570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254665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537463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3387169"/>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802046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605471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782573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8265093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31595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697850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1821993"/>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8433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766158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2166362"/>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2555292"/>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02748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87650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606168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6997468"/>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3417555"/>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631388"/>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3544973"/>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64836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00904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3977395"/>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056716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744795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9564544"/>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8203872"/>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0403551"/>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369060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586278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8821233"/>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9677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2552988"/>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8884237"/>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2337951"/>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2780021"/>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426058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4706980"/>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1307773"/>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9153407"/>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5637930"/>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8220895"/>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4358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627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5544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2164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3296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41662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184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FCB87-4E1E-4C64-8380-2B52382DEBC4}" type="datetimeFigureOut">
              <a:rPr lang="en-US" smtClean="0"/>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36051487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18811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6210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68984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1734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318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2250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7163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9476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2689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264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FCB87-4E1E-4C64-8380-2B52382DEBC4}" type="datetimeFigureOut">
              <a:rPr lang="en-US" smtClean="0"/>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2055408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01073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31069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7358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6183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47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1961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02016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9366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0154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356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FCB87-4E1E-4C64-8380-2B52382DEBC4}"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1212568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95518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806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2385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3027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1477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6937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75066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37549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4426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C30EBD-A5DC-4AD5-8ECE-FE6E91D5CED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C6071E-3E5A-4A71-848C-EDEF49811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596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FCB87-4E1E-4C64-8380-2B52382DEBC4}" type="datetimeFigureOut">
              <a:rPr lang="en-US" smtClean="0"/>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DEFB1-8C6F-47BC-9C12-73DE239E67B8}" type="slidenum">
              <a:rPr lang="en-US" smtClean="0"/>
              <a:t>‹#›</a:t>
            </a:fld>
            <a:endParaRPr lang="en-US"/>
          </a:p>
        </p:txBody>
      </p:sp>
    </p:spTree>
    <p:extLst>
      <p:ext uri="{BB962C8B-B14F-4D97-AF65-F5344CB8AC3E}">
        <p14:creationId xmlns:p14="http://schemas.microsoft.com/office/powerpoint/2010/main" val="35944037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DC03DC-68D5-4616-978B-431BF1CE23F2}"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C7657-CD4D-482F-B278-F5408A796E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28115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D7BA9B-60C6-42D6-8C10-EF87D68F197F}"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6303D8-BBF8-443C-95BA-32BD72ABDF3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65929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7E8864-C6CC-47B5-95ED-7ECA2B6C5214}"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AA522-C76C-452A-96CD-D1BF1255257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2152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AFEB18-A799-44DB-A691-B56BA0BED7DD}" type="datetimeFigureOut">
              <a:rPr lang="en-US">
                <a:solidFill>
                  <a:prstClr val="black">
                    <a:tint val="75000"/>
                  </a:prstClr>
                </a:solidFill>
              </a:rPr>
              <a:pPr>
                <a:defRPr/>
              </a:pPr>
              <a:t>10/24/2012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BC3392C-07A5-45A7-969A-B2FE496FB0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6644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8D25EC-5EFA-492A-8100-3B3AFFFD9BB5}" type="datetimeFigureOut">
              <a:rPr lang="en-US">
                <a:solidFill>
                  <a:prstClr val="black">
                    <a:tint val="75000"/>
                  </a:prstClr>
                </a:solidFill>
              </a:rPr>
              <a:pPr>
                <a:defRPr/>
              </a:pPr>
              <a:t>10/24/2012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0EAB94E-8ECB-4BB9-9E93-88B003ED2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28548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1D54A4-8D41-4FEA-9956-45306BDD261C}" type="datetimeFigureOut">
              <a:rPr lang="en-US">
                <a:solidFill>
                  <a:prstClr val="black">
                    <a:tint val="75000"/>
                  </a:prstClr>
                </a:solidFill>
              </a:rPr>
              <a:pPr>
                <a:defRPr/>
              </a:pPr>
              <a:t>10/24/2012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0EB29D-4C54-45FF-B064-E79B4E577C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916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178249-C351-4E1C-864F-B9E516A5996C}"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7072D-5661-4DAC-8464-328BF991A50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69640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88600-D078-4390-A170-5139C7DB954F}" type="datetimeFigureOut">
              <a:rPr lang="en-US">
                <a:solidFill>
                  <a:prstClr val="black">
                    <a:tint val="75000"/>
                  </a:prstClr>
                </a:solidFill>
              </a:rPr>
              <a:pPr>
                <a:defRPr/>
              </a:pPr>
              <a:t>10/24/2012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1D4396-CDE2-4354-BCD4-E600125A38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9766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131269-C623-48B8-842B-7EDD3296E964}"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D6754E-9DB1-4542-8B84-013E970318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82974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F0A4E-B4D0-48FD-BAA8-3E50A8190180}"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DB032A-3598-47BB-998A-59502169D4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992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FCB87-4E1E-4C64-8380-2B52382DEBC4}" type="datetimeFigureOut">
              <a:rPr lang="en-US" smtClean="0"/>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DEFB1-8C6F-47BC-9C12-73DE239E67B8}" type="slidenum">
              <a:rPr lang="en-US" smtClean="0"/>
              <a:t>‹#›</a:t>
            </a:fld>
            <a:endParaRPr lang="en-US"/>
          </a:p>
        </p:txBody>
      </p:sp>
    </p:spTree>
    <p:extLst>
      <p:ext uri="{BB962C8B-B14F-4D97-AF65-F5344CB8AC3E}">
        <p14:creationId xmlns:p14="http://schemas.microsoft.com/office/powerpoint/2010/main" val="2326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94187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52092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64840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54518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06659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54222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540867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597259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452886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634898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418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379639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60365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166024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462265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04496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340458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49030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30303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76528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933525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282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233776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787321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52656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88227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428399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678522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4599878"/>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574208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090505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230640"/>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13831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087833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388167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804918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4319562"/>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30781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0356449"/>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566891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366959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01813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9426091"/>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574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75584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7868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5766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A65346-D713-432D-BE79-3A3835002037}" type="datetimeFigureOut">
              <a:rPr lang="en-US">
                <a:solidFill>
                  <a:prstClr val="black">
                    <a:tint val="75000"/>
                  </a:prstClr>
                </a:solidFill>
              </a:rPr>
              <a:pPr>
                <a:defRPr/>
              </a:pPr>
              <a:t>10/24/2012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E5DA5F3-6861-4DBA-A14C-AA687AB45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8619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7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9.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10.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2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3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5.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5.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98.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9.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2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3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4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64.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75.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6.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08.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19.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3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15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endParaRPr lang="en-US" sz="4800" i="1" dirty="0" smtClean="0">
              <a:solidFill>
                <a:schemeClr val="bg1"/>
              </a:solidFill>
            </a:endParaRPr>
          </a:p>
          <a:p>
            <a:pPr algn="just"/>
            <a:r>
              <a:rPr lang="en-US" sz="4800" i="1" dirty="0" smtClean="0">
                <a:solidFill>
                  <a:schemeClr val="bg1"/>
                </a:solidFill>
              </a:rPr>
              <a:t>In Chapters 6 through 18, Jesus is displayed as the Judge over all the earth</a:t>
            </a:r>
            <a:endParaRPr lang="en-US" sz="4800" i="1" dirty="0" smtClean="0">
              <a:solidFill>
                <a:schemeClr val="bg1"/>
              </a:solidFill>
            </a:endParaRPr>
          </a:p>
        </p:txBody>
      </p:sp>
    </p:spTree>
    <p:extLst>
      <p:ext uri="{BB962C8B-B14F-4D97-AF65-F5344CB8AC3E}">
        <p14:creationId xmlns:p14="http://schemas.microsoft.com/office/powerpoint/2010/main" val="87350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endParaRPr lang="en-US" sz="4800" i="1" dirty="0" smtClean="0">
              <a:solidFill>
                <a:schemeClr val="bg1"/>
              </a:solidFill>
            </a:endParaRPr>
          </a:p>
          <a:p>
            <a:pPr algn="just"/>
            <a:r>
              <a:rPr lang="en-US" sz="4800" i="1" dirty="0" smtClean="0">
                <a:solidFill>
                  <a:schemeClr val="bg1"/>
                </a:solidFill>
              </a:rPr>
              <a:t>In Chapter 19, Jesus Christ is resplendent as the returning King of kings and Lord of lords</a:t>
            </a:r>
            <a:endParaRPr lang="en-US" sz="4800" i="1" dirty="0" smtClean="0">
              <a:solidFill>
                <a:schemeClr val="bg1"/>
              </a:solidFill>
            </a:endParaRPr>
          </a:p>
        </p:txBody>
      </p:sp>
    </p:spTree>
    <p:extLst>
      <p:ext uri="{BB962C8B-B14F-4D97-AF65-F5344CB8AC3E}">
        <p14:creationId xmlns:p14="http://schemas.microsoft.com/office/powerpoint/2010/main" val="268884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r>
              <a:rPr lang="en-US" sz="4800" i="1" dirty="0" smtClean="0">
                <a:solidFill>
                  <a:schemeClr val="bg1"/>
                </a:solidFill>
              </a:rPr>
              <a:t>From Chapter 20 to the end of the book, Jesus Christ is unveiled as the Bridegroom taking His Bride, the Church, into the Heavenly City!</a:t>
            </a:r>
            <a:endParaRPr lang="en-US" sz="4800" i="1" dirty="0" smtClean="0">
              <a:solidFill>
                <a:schemeClr val="bg1"/>
              </a:solidFill>
            </a:endParaRPr>
          </a:p>
        </p:txBody>
      </p:sp>
    </p:spTree>
    <p:extLst>
      <p:ext uri="{BB962C8B-B14F-4D97-AF65-F5344CB8AC3E}">
        <p14:creationId xmlns:p14="http://schemas.microsoft.com/office/powerpoint/2010/main" val="2775519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42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Value of Studying Revelation</a:t>
            </a:r>
            <a:endParaRPr lang="en-US" dirty="0" smtClean="0">
              <a:solidFill>
                <a:schemeClr val="bg1"/>
              </a:solidFill>
            </a:endParaRPr>
          </a:p>
        </p:txBody>
      </p:sp>
      <p:sp>
        <p:nvSpPr>
          <p:cNvPr id="6147" name="Content Placeholder 2"/>
          <p:cNvSpPr>
            <a:spLocks noGrp="1"/>
          </p:cNvSpPr>
          <p:nvPr>
            <p:ph idx="1"/>
          </p:nvPr>
        </p:nvSpPr>
        <p:spPr/>
        <p:txBody>
          <a:bodyPr/>
          <a:lstStyle/>
          <a:p>
            <a:r>
              <a:rPr lang="en-US" dirty="0" smtClean="0">
                <a:solidFill>
                  <a:schemeClr val="bg1"/>
                </a:solidFill>
              </a:rPr>
              <a:t>1. Revelation promises a special blessing to those who read this book.</a:t>
            </a:r>
          </a:p>
          <a:p>
            <a:r>
              <a:rPr lang="en-US" dirty="0" smtClean="0">
                <a:solidFill>
                  <a:schemeClr val="bg1"/>
                </a:solidFill>
              </a:rPr>
              <a:t>2. Revelation reveals God’s Plan for the future. </a:t>
            </a:r>
          </a:p>
          <a:p>
            <a:r>
              <a:rPr lang="en-US" dirty="0" smtClean="0">
                <a:solidFill>
                  <a:schemeClr val="bg1"/>
                </a:solidFill>
              </a:rPr>
              <a:t>3. Revelation gives clearer detail concerning Bible prophecy than any other book in the Bible.</a:t>
            </a:r>
          </a:p>
          <a:p>
            <a:r>
              <a:rPr lang="en-US" dirty="0" smtClean="0">
                <a:solidFill>
                  <a:schemeClr val="bg1"/>
                </a:solidFill>
              </a:rPr>
              <a:t>4. Revelation completes the circle of Biblical truths.</a:t>
            </a:r>
            <a:endParaRPr lang="en-US" dirty="0" smtClean="0">
              <a:solidFill>
                <a:schemeClr val="bg1"/>
              </a:solidFill>
            </a:endParaRPr>
          </a:p>
        </p:txBody>
      </p:sp>
    </p:spTree>
    <p:extLst>
      <p:ext uri="{BB962C8B-B14F-4D97-AF65-F5344CB8AC3E}">
        <p14:creationId xmlns:p14="http://schemas.microsoft.com/office/powerpoint/2010/main" val="194923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r>
              <a:rPr lang="en-US" sz="4000" dirty="0" smtClean="0">
                <a:solidFill>
                  <a:schemeClr val="bg1"/>
                </a:solidFill>
              </a:rPr>
              <a:t>Genesis reveals man’s beginnings in a beautiful paradise;</a:t>
            </a:r>
          </a:p>
          <a:p>
            <a:r>
              <a:rPr lang="en-US" sz="4000" dirty="0" smtClean="0">
                <a:solidFill>
                  <a:schemeClr val="bg1"/>
                </a:solidFill>
              </a:rPr>
              <a:t>Revelation shows us the wonderful paradise to come.</a:t>
            </a:r>
          </a:p>
          <a:p>
            <a:endParaRPr lang="en-US" dirty="0" smtClean="0">
              <a:solidFill>
                <a:schemeClr val="bg1"/>
              </a:solidFill>
            </a:endParaRPr>
          </a:p>
        </p:txBody>
      </p:sp>
    </p:spTree>
    <p:extLst>
      <p:ext uri="{BB962C8B-B14F-4D97-AF65-F5344CB8AC3E}">
        <p14:creationId xmlns:p14="http://schemas.microsoft.com/office/powerpoint/2010/main" val="212595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r>
              <a:rPr lang="en-US" sz="3600" dirty="0" smtClean="0">
                <a:solidFill>
                  <a:schemeClr val="bg1"/>
                </a:solidFill>
              </a:rPr>
              <a:t>Genesis shows how man lost his opportunity to eat of the tree of life (Genesis 3:22-24);</a:t>
            </a:r>
          </a:p>
          <a:p>
            <a:r>
              <a:rPr lang="en-US" sz="3600" dirty="0" smtClean="0">
                <a:solidFill>
                  <a:schemeClr val="bg1"/>
                </a:solidFill>
              </a:rPr>
              <a:t>Revelation shows us that man will yet eat of that tree (Revelation 22:2).</a:t>
            </a:r>
          </a:p>
          <a:p>
            <a:endParaRPr lang="en-US" dirty="0" smtClean="0">
              <a:solidFill>
                <a:schemeClr val="bg1"/>
              </a:solidFill>
            </a:endParaRPr>
          </a:p>
        </p:txBody>
      </p:sp>
    </p:spTree>
    <p:extLst>
      <p:ext uri="{BB962C8B-B14F-4D97-AF65-F5344CB8AC3E}">
        <p14:creationId xmlns:p14="http://schemas.microsoft.com/office/powerpoint/2010/main" val="2575676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r>
              <a:rPr lang="en-US" sz="4000" dirty="0" smtClean="0">
                <a:solidFill>
                  <a:schemeClr val="bg1"/>
                </a:solidFill>
              </a:rPr>
              <a:t>Genesis tells us of man’s first rebellion against God (Genesis 3-4);</a:t>
            </a:r>
          </a:p>
          <a:p>
            <a:r>
              <a:rPr lang="en-US" sz="4000" dirty="0" smtClean="0">
                <a:solidFill>
                  <a:schemeClr val="bg1"/>
                </a:solidFill>
              </a:rPr>
              <a:t>Revelation promises an end to man’s rebellion against God.</a:t>
            </a:r>
          </a:p>
          <a:p>
            <a:endParaRPr lang="en-US" dirty="0" smtClean="0">
              <a:solidFill>
                <a:schemeClr val="bg1"/>
              </a:solidFill>
            </a:endParaRPr>
          </a:p>
        </p:txBody>
      </p:sp>
    </p:spTree>
    <p:extLst>
      <p:ext uri="{BB962C8B-B14F-4D97-AF65-F5344CB8AC3E}">
        <p14:creationId xmlns:p14="http://schemas.microsoft.com/office/powerpoint/2010/main" val="4946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r>
              <a:rPr lang="en-US" dirty="0" smtClean="0">
                <a:solidFill>
                  <a:schemeClr val="bg1"/>
                </a:solidFill>
              </a:rPr>
              <a:t>Genesis records the first murderer, drunkard, and rebel;</a:t>
            </a:r>
          </a:p>
          <a:p>
            <a:r>
              <a:rPr lang="en-US" dirty="0" smtClean="0">
                <a:solidFill>
                  <a:schemeClr val="bg1"/>
                </a:solidFill>
              </a:rPr>
              <a:t>Revelation makes this promise—“And there shall in no wise enter into it any thing that </a:t>
            </a:r>
            <a:r>
              <a:rPr lang="en-US" dirty="0" err="1" smtClean="0">
                <a:solidFill>
                  <a:schemeClr val="bg1"/>
                </a:solidFill>
              </a:rPr>
              <a:t>defileth</a:t>
            </a:r>
            <a:r>
              <a:rPr lang="en-US" dirty="0" smtClean="0">
                <a:solidFill>
                  <a:schemeClr val="bg1"/>
                </a:solidFill>
              </a:rPr>
              <a:t>, neither whatsoever </a:t>
            </a:r>
            <a:r>
              <a:rPr lang="en-US" dirty="0" err="1" smtClean="0">
                <a:solidFill>
                  <a:schemeClr val="bg1"/>
                </a:solidFill>
              </a:rPr>
              <a:t>worketh</a:t>
            </a:r>
            <a:r>
              <a:rPr lang="en-US" dirty="0" smtClean="0">
                <a:solidFill>
                  <a:schemeClr val="bg1"/>
                </a:solidFill>
              </a:rPr>
              <a:t> abomination, or </a:t>
            </a:r>
            <a:r>
              <a:rPr lang="en-US" dirty="0" err="1" smtClean="0">
                <a:solidFill>
                  <a:schemeClr val="bg1"/>
                </a:solidFill>
              </a:rPr>
              <a:t>maketh</a:t>
            </a:r>
            <a:r>
              <a:rPr lang="en-US" dirty="0" smtClean="0">
                <a:solidFill>
                  <a:schemeClr val="bg1"/>
                </a:solidFill>
              </a:rPr>
              <a:t> a lie: but they which are written in the Lamb's book of life.” Revelation 21:27 (KJV)</a:t>
            </a:r>
          </a:p>
          <a:p>
            <a:endParaRPr lang="en-US" dirty="0" smtClean="0">
              <a:solidFill>
                <a:schemeClr val="bg1"/>
              </a:solidFill>
            </a:endParaRPr>
          </a:p>
        </p:txBody>
      </p:sp>
    </p:spTree>
    <p:extLst>
      <p:ext uri="{BB962C8B-B14F-4D97-AF65-F5344CB8AC3E}">
        <p14:creationId xmlns:p14="http://schemas.microsoft.com/office/powerpoint/2010/main" val="318998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endParaRPr lang="en-US" sz="4000" dirty="0" smtClean="0">
              <a:solidFill>
                <a:schemeClr val="bg1"/>
              </a:solidFill>
            </a:endParaRPr>
          </a:p>
          <a:p>
            <a:r>
              <a:rPr lang="en-US" sz="4000" dirty="0" smtClean="0">
                <a:solidFill>
                  <a:schemeClr val="bg1"/>
                </a:solidFill>
              </a:rPr>
              <a:t>Genesis records the first death;</a:t>
            </a:r>
          </a:p>
          <a:p>
            <a:r>
              <a:rPr lang="en-US" sz="4000" dirty="0" smtClean="0">
                <a:solidFill>
                  <a:schemeClr val="bg1"/>
                </a:solidFill>
              </a:rPr>
              <a:t>Revelation promises that there shall be no more death (21:4)</a:t>
            </a:r>
          </a:p>
          <a:p>
            <a:endParaRPr lang="en-US" dirty="0" smtClean="0">
              <a:solidFill>
                <a:schemeClr val="bg1"/>
              </a:solidFill>
            </a:endParaRPr>
          </a:p>
        </p:txBody>
      </p:sp>
    </p:spTree>
    <p:extLst>
      <p:ext uri="{BB962C8B-B14F-4D97-AF65-F5344CB8AC3E}">
        <p14:creationId xmlns:p14="http://schemas.microsoft.com/office/powerpoint/2010/main" val="409448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742507" y="1676400"/>
            <a:ext cx="72929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sz="6000" i="1" dirty="0">
                <a:solidFill>
                  <a:prstClr val="white"/>
                </a:solidFill>
                <a:latin typeface="Bell MT" pitchFamily="18" charset="0"/>
                <a:cs typeface="Arial" charset="0"/>
              </a:rPr>
              <a:t>Revelation 1:1-3</a:t>
            </a:r>
          </a:p>
          <a:p>
            <a:pPr algn="ctr" fontAlgn="base">
              <a:spcBef>
                <a:spcPct val="0"/>
              </a:spcBef>
              <a:spcAft>
                <a:spcPct val="0"/>
              </a:spcAft>
            </a:pPr>
            <a:r>
              <a:rPr lang="en-US" sz="6000" i="1" dirty="0">
                <a:solidFill>
                  <a:prstClr val="white"/>
                </a:solidFill>
                <a:latin typeface="Bell MT" pitchFamily="18" charset="0"/>
                <a:cs typeface="Arial" charset="0"/>
              </a:rPr>
              <a:t>(Introduction)</a:t>
            </a:r>
          </a:p>
          <a:p>
            <a:pPr algn="ctr" fontAlgn="base">
              <a:spcBef>
                <a:spcPct val="0"/>
              </a:spcBef>
              <a:spcAft>
                <a:spcPct val="0"/>
              </a:spcAft>
            </a:pPr>
            <a:endParaRPr lang="en-US" sz="4000" dirty="0">
              <a:solidFill>
                <a:prstClr val="white"/>
              </a:solidFill>
              <a:latin typeface="Bell MT" pitchFamily="18" charset="0"/>
              <a:cs typeface="Arial" charset="0"/>
            </a:endParaRPr>
          </a:p>
          <a:p>
            <a:pPr algn="ctr" fontAlgn="base">
              <a:spcBef>
                <a:spcPct val="0"/>
              </a:spcBef>
              <a:spcAft>
                <a:spcPct val="0"/>
              </a:spcAft>
            </a:pPr>
            <a:r>
              <a:rPr lang="en-US" sz="4000" i="1" dirty="0">
                <a:solidFill>
                  <a:prstClr val="white"/>
                </a:solidFill>
                <a:latin typeface="Bell MT" pitchFamily="18" charset="0"/>
                <a:cs typeface="Arial" charset="0"/>
              </a:rPr>
              <a:t>Wednesday, October 24, 2012</a:t>
            </a:r>
          </a:p>
          <a:p>
            <a:pPr algn="ctr" fontAlgn="base">
              <a:spcBef>
                <a:spcPct val="0"/>
              </a:spcBef>
              <a:spcAft>
                <a:spcPct val="0"/>
              </a:spcAft>
            </a:pPr>
            <a:r>
              <a:rPr lang="en-US" sz="4000" i="1" dirty="0">
                <a:solidFill>
                  <a:prstClr val="white"/>
                </a:solidFill>
                <a:latin typeface="Bell MT" pitchFamily="18" charset="0"/>
                <a:cs typeface="Arial" charset="0"/>
              </a:rPr>
              <a:t>Pastor Charlie Flores</a:t>
            </a:r>
          </a:p>
        </p:txBody>
      </p:sp>
    </p:spTree>
    <p:extLst>
      <p:ext uri="{BB962C8B-B14F-4D97-AF65-F5344CB8AC3E}">
        <p14:creationId xmlns:p14="http://schemas.microsoft.com/office/powerpoint/2010/main" val="92455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endParaRPr lang="en-US" sz="4000" dirty="0" smtClean="0">
              <a:solidFill>
                <a:schemeClr val="bg1"/>
              </a:solidFill>
            </a:endParaRPr>
          </a:p>
          <a:p>
            <a:r>
              <a:rPr lang="en-US" sz="4000" dirty="0" smtClean="0">
                <a:solidFill>
                  <a:schemeClr val="bg1"/>
                </a:solidFill>
              </a:rPr>
              <a:t>Genesis shows the beginning of the curse;</a:t>
            </a:r>
          </a:p>
          <a:p>
            <a:r>
              <a:rPr lang="en-US" sz="4000" dirty="0" smtClean="0">
                <a:solidFill>
                  <a:schemeClr val="bg1"/>
                </a:solidFill>
              </a:rPr>
              <a:t>Revelation shows us that the curse is lifted!</a:t>
            </a:r>
          </a:p>
          <a:p>
            <a:endParaRPr lang="en-US" dirty="0" smtClean="0">
              <a:solidFill>
                <a:schemeClr val="bg1"/>
              </a:solidFill>
            </a:endParaRPr>
          </a:p>
        </p:txBody>
      </p:sp>
    </p:spTree>
    <p:extLst>
      <p:ext uri="{BB962C8B-B14F-4D97-AF65-F5344CB8AC3E}">
        <p14:creationId xmlns:p14="http://schemas.microsoft.com/office/powerpoint/2010/main" val="4293062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solidFill>
                  <a:schemeClr val="bg1"/>
                </a:solidFill>
              </a:rPr>
              <a:t>The Circle of Biblical Truths</a:t>
            </a:r>
            <a:endParaRPr lang="en-US" dirty="0" smtClean="0">
              <a:solidFill>
                <a:schemeClr val="bg1"/>
              </a:solidFill>
            </a:endParaRPr>
          </a:p>
        </p:txBody>
      </p:sp>
      <p:sp>
        <p:nvSpPr>
          <p:cNvPr id="6147" name="Content Placeholder 2"/>
          <p:cNvSpPr>
            <a:spLocks noGrp="1"/>
          </p:cNvSpPr>
          <p:nvPr>
            <p:ph idx="1"/>
          </p:nvPr>
        </p:nvSpPr>
        <p:spPr/>
        <p:txBody>
          <a:bodyPr/>
          <a:lstStyle/>
          <a:p>
            <a:endParaRPr lang="en-US" sz="4000" dirty="0" smtClean="0">
              <a:solidFill>
                <a:schemeClr val="bg1"/>
              </a:solidFill>
            </a:endParaRPr>
          </a:p>
          <a:p>
            <a:r>
              <a:rPr lang="en-US" sz="4000" dirty="0" smtClean="0">
                <a:solidFill>
                  <a:schemeClr val="bg1"/>
                </a:solidFill>
              </a:rPr>
              <a:t>Genesis introduces the devil for the first time as the tempter of men;</a:t>
            </a:r>
          </a:p>
          <a:p>
            <a:r>
              <a:rPr lang="en-US" sz="4000" dirty="0" smtClean="0">
                <a:solidFill>
                  <a:schemeClr val="bg1"/>
                </a:solidFill>
              </a:rPr>
              <a:t>Revelation shows us the final doom of Satan!</a:t>
            </a:r>
          </a:p>
          <a:p>
            <a:endParaRPr lang="en-US" sz="4000" dirty="0" smtClean="0">
              <a:solidFill>
                <a:schemeClr val="bg1"/>
              </a:solidFill>
            </a:endParaRPr>
          </a:p>
        </p:txBody>
      </p:sp>
    </p:spTree>
    <p:extLst>
      <p:ext uri="{BB962C8B-B14F-4D97-AF65-F5344CB8AC3E}">
        <p14:creationId xmlns:p14="http://schemas.microsoft.com/office/powerpoint/2010/main" val="2732119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538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990600" y="914400"/>
            <a:ext cx="7467600" cy="3785652"/>
          </a:xfrm>
          <a:prstGeom prst="rect">
            <a:avLst/>
          </a:prstGeom>
          <a:noFill/>
        </p:spPr>
        <p:txBody>
          <a:bodyPr>
            <a:spAutoFit/>
          </a:bodyPr>
          <a:lstStyle/>
          <a:p>
            <a:pPr algn="ctr">
              <a:defRPr/>
            </a:pPr>
            <a:r>
              <a:rPr lang="en-US" sz="4800" dirty="0">
                <a:solidFill>
                  <a:prstClr val="white">
                    <a:lumMod val="95000"/>
                  </a:prstClr>
                </a:solidFill>
                <a:cs typeface="Arial" charset="0"/>
              </a:rPr>
              <a:t>Revelation 1:19 (KJV) </a:t>
            </a:r>
            <a:endParaRPr lang="en-US" sz="4800" dirty="0">
              <a:solidFill>
                <a:prstClr val="white">
                  <a:lumMod val="95000"/>
                </a:prstClr>
              </a:solidFill>
              <a:cs typeface="Arial" charset="0"/>
            </a:endParaRPr>
          </a:p>
          <a:p>
            <a:pPr algn="ctr">
              <a:defRPr/>
            </a:pPr>
            <a:r>
              <a:rPr lang="en-US" sz="4800" dirty="0">
                <a:solidFill>
                  <a:prstClr val="white">
                    <a:lumMod val="95000"/>
                  </a:prstClr>
                </a:solidFill>
                <a:cs typeface="Arial" charset="0"/>
              </a:rPr>
              <a:t>Write </a:t>
            </a:r>
            <a:r>
              <a:rPr lang="en-US" sz="4800" dirty="0">
                <a:solidFill>
                  <a:prstClr val="white">
                    <a:lumMod val="95000"/>
                  </a:prstClr>
                </a:solidFill>
                <a:cs typeface="Arial" charset="0"/>
              </a:rPr>
              <a:t>the things which thou hast seen, and the things which are, and the things which shall be hereafter;</a:t>
            </a:r>
          </a:p>
        </p:txBody>
      </p:sp>
    </p:spTree>
    <p:extLst>
      <p:ext uri="{BB962C8B-B14F-4D97-AF65-F5344CB8AC3E}">
        <p14:creationId xmlns:p14="http://schemas.microsoft.com/office/powerpoint/2010/main" val="200086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15 When ye therefore shall see the abomination of desolation, spoken of by Daniel the prophet, stand in the holy place, (whoso </a:t>
            </a:r>
            <a:r>
              <a:rPr lang="en-US" sz="4400" dirty="0" err="1" smtClean="0">
                <a:solidFill>
                  <a:schemeClr val="bg1"/>
                </a:solidFill>
              </a:rPr>
              <a:t>readeth</a:t>
            </a:r>
            <a:r>
              <a:rPr lang="en-US" sz="4400" dirty="0" smtClean="0">
                <a:solidFill>
                  <a:schemeClr val="bg1"/>
                </a:solidFill>
              </a:rPr>
              <a:t>, let him understand:)</a:t>
            </a:r>
            <a:endParaRPr lang="en-US" sz="4400" dirty="0" smtClean="0">
              <a:solidFill>
                <a:schemeClr val="bg1"/>
              </a:solidFill>
            </a:endParaRPr>
          </a:p>
        </p:txBody>
      </p:sp>
    </p:spTree>
    <p:extLst>
      <p:ext uri="{BB962C8B-B14F-4D97-AF65-F5344CB8AC3E}">
        <p14:creationId xmlns:p14="http://schemas.microsoft.com/office/powerpoint/2010/main" val="3884116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16 Then let them which be in Judaea flee into the mountains: </a:t>
            </a:r>
            <a:endParaRPr lang="en-US" sz="4400" dirty="0" smtClean="0">
              <a:solidFill>
                <a:schemeClr val="bg1"/>
              </a:solidFill>
            </a:endParaRPr>
          </a:p>
        </p:txBody>
      </p:sp>
    </p:spTree>
    <p:extLst>
      <p:ext uri="{BB962C8B-B14F-4D97-AF65-F5344CB8AC3E}">
        <p14:creationId xmlns:p14="http://schemas.microsoft.com/office/powerpoint/2010/main" val="3623435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17 Let him which is on the housetop not come down to take any thing out of his house:</a:t>
            </a:r>
            <a:endParaRPr lang="en-US" sz="4400" dirty="0" smtClean="0">
              <a:solidFill>
                <a:schemeClr val="bg1"/>
              </a:solidFill>
            </a:endParaRPr>
          </a:p>
        </p:txBody>
      </p:sp>
    </p:spTree>
    <p:extLst>
      <p:ext uri="{BB962C8B-B14F-4D97-AF65-F5344CB8AC3E}">
        <p14:creationId xmlns:p14="http://schemas.microsoft.com/office/powerpoint/2010/main" val="3303872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18 Neither let him which is in the field return back to take his clothes.</a:t>
            </a:r>
            <a:endParaRPr lang="en-US" sz="4400" dirty="0" smtClean="0">
              <a:solidFill>
                <a:schemeClr val="bg1"/>
              </a:solidFill>
            </a:endParaRPr>
          </a:p>
        </p:txBody>
      </p:sp>
    </p:spTree>
    <p:extLst>
      <p:ext uri="{BB962C8B-B14F-4D97-AF65-F5344CB8AC3E}">
        <p14:creationId xmlns:p14="http://schemas.microsoft.com/office/powerpoint/2010/main" val="427182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19 And woe unto them that are with child, and to them that give suck in those days!</a:t>
            </a:r>
            <a:endParaRPr lang="en-US" sz="4400" dirty="0" smtClean="0">
              <a:solidFill>
                <a:schemeClr val="bg1"/>
              </a:solidFill>
            </a:endParaRPr>
          </a:p>
        </p:txBody>
      </p:sp>
    </p:spTree>
    <p:extLst>
      <p:ext uri="{BB962C8B-B14F-4D97-AF65-F5344CB8AC3E}">
        <p14:creationId xmlns:p14="http://schemas.microsoft.com/office/powerpoint/2010/main" val="393673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20 But pray ye that your flight be not in the winter, neither on the </a:t>
            </a:r>
            <a:r>
              <a:rPr lang="en-US" sz="4400" dirty="0" err="1" smtClean="0">
                <a:solidFill>
                  <a:schemeClr val="bg1"/>
                </a:solidFill>
              </a:rPr>
              <a:t>sabbath</a:t>
            </a:r>
            <a:r>
              <a:rPr lang="en-US" sz="4400" dirty="0" smtClean="0">
                <a:solidFill>
                  <a:schemeClr val="bg1"/>
                </a:solidFill>
              </a:rPr>
              <a:t> day:</a:t>
            </a:r>
            <a:endParaRPr lang="en-US" sz="4400" dirty="0" smtClean="0">
              <a:solidFill>
                <a:schemeClr val="bg1"/>
              </a:solidFill>
            </a:endParaRPr>
          </a:p>
        </p:txBody>
      </p:sp>
    </p:spTree>
    <p:extLst>
      <p:ext uri="{BB962C8B-B14F-4D97-AF65-F5344CB8AC3E}">
        <p14:creationId xmlns:p14="http://schemas.microsoft.com/office/powerpoint/2010/main" val="160241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Revelation 1:1-3</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000" dirty="0" smtClean="0">
                <a:solidFill>
                  <a:schemeClr val="bg1"/>
                </a:solidFill>
              </a:rPr>
              <a:t>1 The Revelation of Jesus Christ, which God gave unto him, to </a:t>
            </a:r>
            <a:r>
              <a:rPr lang="en-US" sz="4000" dirty="0" err="1" smtClean="0">
                <a:solidFill>
                  <a:schemeClr val="bg1"/>
                </a:solidFill>
              </a:rPr>
              <a:t>shew</a:t>
            </a:r>
            <a:r>
              <a:rPr lang="en-US" sz="4000" dirty="0" smtClean="0">
                <a:solidFill>
                  <a:schemeClr val="bg1"/>
                </a:solidFill>
              </a:rPr>
              <a:t> unto his servants things which must shortly come to pass; and he sent and signified it by his angel unto his servant John: </a:t>
            </a:r>
            <a:endParaRPr lang="en-US" sz="4000" dirty="0" smtClean="0">
              <a:solidFill>
                <a:schemeClr val="bg1"/>
              </a:solidFill>
            </a:endParaRPr>
          </a:p>
        </p:txBody>
      </p:sp>
    </p:spTree>
    <p:extLst>
      <p:ext uri="{BB962C8B-B14F-4D97-AF65-F5344CB8AC3E}">
        <p14:creationId xmlns:p14="http://schemas.microsoft.com/office/powerpoint/2010/main" val="1176034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21 For then shall be great tribulation, such as was not since the beginning of the world to this time, no, nor ever shall be.</a:t>
            </a:r>
            <a:endParaRPr lang="en-US" sz="4400" dirty="0" smtClean="0">
              <a:solidFill>
                <a:schemeClr val="bg1"/>
              </a:solidFill>
            </a:endParaRPr>
          </a:p>
        </p:txBody>
      </p:sp>
    </p:spTree>
    <p:extLst>
      <p:ext uri="{BB962C8B-B14F-4D97-AF65-F5344CB8AC3E}">
        <p14:creationId xmlns:p14="http://schemas.microsoft.com/office/powerpoint/2010/main" val="2868002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Matthew 24:15-22</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22 And except those days should be shortened, there should no flesh be saved: but for the elect's sake those days shall be shortened. </a:t>
            </a:r>
            <a:endParaRPr lang="en-US" sz="4400" dirty="0" smtClean="0">
              <a:solidFill>
                <a:schemeClr val="bg1"/>
              </a:solidFill>
            </a:endParaRPr>
          </a:p>
        </p:txBody>
      </p:sp>
    </p:spTree>
    <p:extLst>
      <p:ext uri="{BB962C8B-B14F-4D97-AF65-F5344CB8AC3E}">
        <p14:creationId xmlns:p14="http://schemas.microsoft.com/office/powerpoint/2010/main" val="939860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Jeremiah 30:4-7</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4 And these are the words that the LORD </a:t>
            </a:r>
            <a:r>
              <a:rPr lang="en-US" sz="4400" dirty="0" err="1" smtClean="0">
                <a:solidFill>
                  <a:schemeClr val="bg1"/>
                </a:solidFill>
              </a:rPr>
              <a:t>spake</a:t>
            </a:r>
            <a:r>
              <a:rPr lang="en-US" sz="4400" dirty="0" smtClean="0">
                <a:solidFill>
                  <a:schemeClr val="bg1"/>
                </a:solidFill>
              </a:rPr>
              <a:t> concerning Israel and concerning Judah.</a:t>
            </a:r>
            <a:endParaRPr lang="en-US" sz="4400" dirty="0" smtClean="0">
              <a:solidFill>
                <a:schemeClr val="bg1"/>
              </a:solidFill>
            </a:endParaRPr>
          </a:p>
        </p:txBody>
      </p:sp>
    </p:spTree>
    <p:extLst>
      <p:ext uri="{BB962C8B-B14F-4D97-AF65-F5344CB8AC3E}">
        <p14:creationId xmlns:p14="http://schemas.microsoft.com/office/powerpoint/2010/main" val="50013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Jeremiah 30:4-7</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5 For thus </a:t>
            </a:r>
            <a:r>
              <a:rPr lang="en-US" sz="4400" dirty="0" err="1" smtClean="0">
                <a:solidFill>
                  <a:schemeClr val="bg1"/>
                </a:solidFill>
              </a:rPr>
              <a:t>saith</a:t>
            </a:r>
            <a:r>
              <a:rPr lang="en-US" sz="4400" dirty="0" smtClean="0">
                <a:solidFill>
                  <a:schemeClr val="bg1"/>
                </a:solidFill>
              </a:rPr>
              <a:t> the LORD; We have heard a voice of trembling, of fear, and not of peace.</a:t>
            </a:r>
            <a:endParaRPr lang="en-US" sz="4400" dirty="0" smtClean="0">
              <a:solidFill>
                <a:schemeClr val="bg1"/>
              </a:solidFill>
            </a:endParaRPr>
          </a:p>
        </p:txBody>
      </p:sp>
    </p:spTree>
    <p:extLst>
      <p:ext uri="{BB962C8B-B14F-4D97-AF65-F5344CB8AC3E}">
        <p14:creationId xmlns:p14="http://schemas.microsoft.com/office/powerpoint/2010/main" val="2529440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Jeremiah 30:4-7</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6 Ask ye now, and see whether a man doth travail with child? wherefore do I see every man with his hands on his loins, as a woman in travail, and all faces are turned into paleness?</a:t>
            </a:r>
            <a:endParaRPr lang="en-US" sz="4400" dirty="0" smtClean="0">
              <a:solidFill>
                <a:schemeClr val="bg1"/>
              </a:solidFill>
            </a:endParaRPr>
          </a:p>
        </p:txBody>
      </p:sp>
    </p:spTree>
    <p:extLst>
      <p:ext uri="{BB962C8B-B14F-4D97-AF65-F5344CB8AC3E}">
        <p14:creationId xmlns:p14="http://schemas.microsoft.com/office/powerpoint/2010/main" val="199062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Jeremiah 30:4-7</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7 Alas! for that day is great, so that none is like it: it is even the time of Jacob's trouble; but he shall be saved out of it.</a:t>
            </a:r>
            <a:endParaRPr lang="en-US" sz="4400" dirty="0" smtClean="0">
              <a:solidFill>
                <a:schemeClr val="bg1"/>
              </a:solidFill>
            </a:endParaRPr>
          </a:p>
        </p:txBody>
      </p:sp>
    </p:spTree>
    <p:extLst>
      <p:ext uri="{BB962C8B-B14F-4D97-AF65-F5344CB8AC3E}">
        <p14:creationId xmlns:p14="http://schemas.microsoft.com/office/powerpoint/2010/main" val="3303929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5400" dirty="0" smtClean="0">
                <a:solidFill>
                  <a:schemeClr val="bg1"/>
                </a:solidFill>
              </a:rPr>
              <a:t>Daniel 9:24</a:t>
            </a:r>
            <a:endParaRPr lang="en-US" sz="54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dirty="0" smtClean="0">
                <a:solidFill>
                  <a:schemeClr val="bg1"/>
                </a:solidFill>
              </a:rPr>
              <a:t>24 Seventy weeks are determined upon thy people and upon thy holy city, to finish the transgression, and to make an end of sins, and to make reconciliation for iniquity, and to bring in everlasting righteousness, and to seal up the vision and prophecy, and to anoint the most Holy. </a:t>
            </a:r>
            <a:endParaRPr lang="en-US" dirty="0" smtClean="0">
              <a:solidFill>
                <a:schemeClr val="bg1"/>
              </a:solidFill>
            </a:endParaRPr>
          </a:p>
        </p:txBody>
      </p:sp>
    </p:spTree>
    <p:extLst>
      <p:ext uri="{BB962C8B-B14F-4D97-AF65-F5344CB8AC3E}">
        <p14:creationId xmlns:p14="http://schemas.microsoft.com/office/powerpoint/2010/main" val="3579033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327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r>
              <a:rPr lang="en-US" sz="4000" i="1" dirty="0" smtClean="0">
                <a:solidFill>
                  <a:schemeClr val="bg1"/>
                </a:solidFill>
              </a:rPr>
              <a:t>The </a:t>
            </a:r>
            <a:r>
              <a:rPr lang="en-US" sz="4000" i="1" dirty="0" err="1" smtClean="0">
                <a:solidFill>
                  <a:schemeClr val="bg1"/>
                </a:solidFill>
              </a:rPr>
              <a:t>Preterist</a:t>
            </a:r>
            <a:r>
              <a:rPr lang="en-US" sz="4000" i="1" dirty="0" smtClean="0">
                <a:solidFill>
                  <a:schemeClr val="bg1"/>
                </a:solidFill>
              </a:rPr>
              <a:t> Approach: ‘</a:t>
            </a:r>
            <a:r>
              <a:rPr lang="en-US" sz="4000" i="1" dirty="0" err="1" smtClean="0">
                <a:solidFill>
                  <a:schemeClr val="bg1"/>
                </a:solidFill>
              </a:rPr>
              <a:t>Preter</a:t>
            </a:r>
            <a:r>
              <a:rPr lang="en-US" sz="4000" i="1" dirty="0" smtClean="0">
                <a:solidFill>
                  <a:schemeClr val="bg1"/>
                </a:solidFill>
              </a:rPr>
              <a:t>’ is Latin for ‘past’; those who view Revelation from this perspective believe that all the events of this book are past and not future. The problem is simply that Jesus didn’t return in A.D. 70! And the book of Revelation was written years later!</a:t>
            </a:r>
            <a:endParaRPr lang="en-US" sz="4000" i="1" dirty="0" smtClean="0">
              <a:solidFill>
                <a:schemeClr val="bg1"/>
              </a:solidFill>
            </a:endParaRPr>
          </a:p>
        </p:txBody>
      </p:sp>
    </p:spTree>
    <p:extLst>
      <p:ext uri="{BB962C8B-B14F-4D97-AF65-F5344CB8AC3E}">
        <p14:creationId xmlns:p14="http://schemas.microsoft.com/office/powerpoint/2010/main" val="90375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r>
              <a:rPr lang="en-US" sz="4000" i="1" dirty="0" smtClean="0">
                <a:solidFill>
                  <a:schemeClr val="bg1"/>
                </a:solidFill>
              </a:rPr>
              <a:t>The Historical Approach: Revelation is a sweeping historical panorama of all church history and has nothing to do with end time events.</a:t>
            </a:r>
            <a:endParaRPr lang="en-US" sz="4000" i="1" dirty="0" smtClean="0">
              <a:solidFill>
                <a:schemeClr val="bg1"/>
              </a:solidFill>
            </a:endParaRPr>
          </a:p>
        </p:txBody>
      </p:sp>
    </p:spTree>
    <p:extLst>
      <p:ext uri="{BB962C8B-B14F-4D97-AF65-F5344CB8AC3E}">
        <p14:creationId xmlns:p14="http://schemas.microsoft.com/office/powerpoint/2010/main" val="69463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Revelation 1:1-3</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2 Who bare record of the word of God, and of the testimony of Jesus Christ, and of all things that he saw. </a:t>
            </a:r>
            <a:endParaRPr lang="en-US" sz="4400" dirty="0" smtClean="0">
              <a:solidFill>
                <a:schemeClr val="bg1"/>
              </a:solidFill>
            </a:endParaRPr>
          </a:p>
        </p:txBody>
      </p:sp>
    </p:spTree>
    <p:extLst>
      <p:ext uri="{BB962C8B-B14F-4D97-AF65-F5344CB8AC3E}">
        <p14:creationId xmlns:p14="http://schemas.microsoft.com/office/powerpoint/2010/main" val="11024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r>
              <a:rPr lang="en-US" sz="4000" i="1" dirty="0" smtClean="0">
                <a:solidFill>
                  <a:schemeClr val="bg1"/>
                </a:solidFill>
              </a:rPr>
              <a:t>The Symbolic Approach: Revelation is not seen as future, predictive prophecy, but is nothing more than allegories of spiritual truths. Revelation is not to be taken literally.</a:t>
            </a:r>
            <a:endParaRPr lang="en-US" sz="4000" i="1" dirty="0" smtClean="0">
              <a:solidFill>
                <a:schemeClr val="bg1"/>
              </a:solidFill>
            </a:endParaRPr>
          </a:p>
        </p:txBody>
      </p:sp>
    </p:spTree>
    <p:extLst>
      <p:ext uri="{BB962C8B-B14F-4D97-AF65-F5344CB8AC3E}">
        <p14:creationId xmlns:p14="http://schemas.microsoft.com/office/powerpoint/2010/main" val="49657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r>
              <a:rPr lang="en-US" sz="4000" i="1" dirty="0" smtClean="0">
                <a:solidFill>
                  <a:schemeClr val="bg1"/>
                </a:solidFill>
              </a:rPr>
              <a:t>The Spiritual Approach: this approach emphasizes the perennial battle between good and evil. It isn’t just symbolism as it negates what Revelation says is going to take place and rejects John’s point in why he wrote it.</a:t>
            </a:r>
            <a:endParaRPr lang="en-US" sz="4000" i="1" dirty="0" smtClean="0">
              <a:solidFill>
                <a:schemeClr val="bg1"/>
              </a:solidFill>
            </a:endParaRPr>
          </a:p>
        </p:txBody>
      </p:sp>
    </p:spTree>
    <p:extLst>
      <p:ext uri="{BB962C8B-B14F-4D97-AF65-F5344CB8AC3E}">
        <p14:creationId xmlns:p14="http://schemas.microsoft.com/office/powerpoint/2010/main" val="927955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7327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800" dirty="0" smtClean="0">
                <a:solidFill>
                  <a:schemeClr val="bg1"/>
                </a:solidFill>
              </a:rPr>
              <a:t>Romans 8:18-23</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18 For I reckon that the sufferings of this present time are not worthy to be compared with the glory which shall be revealed in us.</a:t>
            </a:r>
            <a:endParaRPr lang="en-US" sz="3600" dirty="0" smtClean="0">
              <a:solidFill>
                <a:schemeClr val="bg1"/>
              </a:solidFill>
            </a:endParaRPr>
          </a:p>
        </p:txBody>
      </p:sp>
    </p:spTree>
    <p:extLst>
      <p:ext uri="{BB962C8B-B14F-4D97-AF65-F5344CB8AC3E}">
        <p14:creationId xmlns:p14="http://schemas.microsoft.com/office/powerpoint/2010/main" val="2382266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800" dirty="0" smtClean="0">
                <a:solidFill>
                  <a:schemeClr val="bg1"/>
                </a:solidFill>
              </a:rPr>
              <a:t>Romans 8:18-23</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19 For the earnest expectation of the creature </a:t>
            </a:r>
            <a:r>
              <a:rPr lang="en-US" sz="3600" dirty="0" err="1" smtClean="0">
                <a:solidFill>
                  <a:schemeClr val="bg1"/>
                </a:solidFill>
              </a:rPr>
              <a:t>waiteth</a:t>
            </a:r>
            <a:r>
              <a:rPr lang="en-US" sz="3600" dirty="0" smtClean="0">
                <a:solidFill>
                  <a:schemeClr val="bg1"/>
                </a:solidFill>
              </a:rPr>
              <a:t> for the manifestation of the sons of God.</a:t>
            </a:r>
            <a:endParaRPr lang="en-US" sz="3600" dirty="0" smtClean="0">
              <a:solidFill>
                <a:schemeClr val="bg1"/>
              </a:solidFill>
            </a:endParaRPr>
          </a:p>
        </p:txBody>
      </p:sp>
    </p:spTree>
    <p:extLst>
      <p:ext uri="{BB962C8B-B14F-4D97-AF65-F5344CB8AC3E}">
        <p14:creationId xmlns:p14="http://schemas.microsoft.com/office/powerpoint/2010/main" val="168478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800" dirty="0" smtClean="0">
                <a:solidFill>
                  <a:schemeClr val="bg1"/>
                </a:solidFill>
              </a:rPr>
              <a:t>Romans 8:18-23</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20 For the creature was made subject to vanity, not willingly, but by reason of him who hath subjected the same in hope,</a:t>
            </a:r>
            <a:endParaRPr lang="en-US" sz="3600" dirty="0" smtClean="0">
              <a:solidFill>
                <a:schemeClr val="bg1"/>
              </a:solidFill>
            </a:endParaRPr>
          </a:p>
        </p:txBody>
      </p:sp>
    </p:spTree>
    <p:extLst>
      <p:ext uri="{BB962C8B-B14F-4D97-AF65-F5344CB8AC3E}">
        <p14:creationId xmlns:p14="http://schemas.microsoft.com/office/powerpoint/2010/main" val="2995804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800" dirty="0" smtClean="0">
                <a:solidFill>
                  <a:schemeClr val="bg1"/>
                </a:solidFill>
              </a:rPr>
              <a:t>Romans 8:18-23</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21 Because the creature itself also shall be delivered from the bondage of corruption into the glorious liberty of the children of God. </a:t>
            </a:r>
            <a:endParaRPr lang="en-US" sz="3600" dirty="0" smtClean="0">
              <a:solidFill>
                <a:schemeClr val="bg1"/>
              </a:solidFill>
            </a:endParaRPr>
          </a:p>
        </p:txBody>
      </p:sp>
    </p:spTree>
    <p:extLst>
      <p:ext uri="{BB962C8B-B14F-4D97-AF65-F5344CB8AC3E}">
        <p14:creationId xmlns:p14="http://schemas.microsoft.com/office/powerpoint/2010/main" val="4063375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800" dirty="0" smtClean="0">
                <a:solidFill>
                  <a:schemeClr val="bg1"/>
                </a:solidFill>
              </a:rPr>
              <a:t>Romans 8:18-23</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22 For we know that the whole creation </a:t>
            </a:r>
            <a:r>
              <a:rPr lang="en-US" sz="3600" dirty="0" err="1" smtClean="0">
                <a:solidFill>
                  <a:schemeClr val="bg1"/>
                </a:solidFill>
              </a:rPr>
              <a:t>groaneth</a:t>
            </a:r>
            <a:r>
              <a:rPr lang="en-US" sz="3600" dirty="0" smtClean="0">
                <a:solidFill>
                  <a:schemeClr val="bg1"/>
                </a:solidFill>
              </a:rPr>
              <a:t> and </a:t>
            </a:r>
            <a:r>
              <a:rPr lang="en-US" sz="3600" dirty="0" err="1" smtClean="0">
                <a:solidFill>
                  <a:schemeClr val="bg1"/>
                </a:solidFill>
              </a:rPr>
              <a:t>travaileth</a:t>
            </a:r>
            <a:r>
              <a:rPr lang="en-US" sz="3600" dirty="0" smtClean="0">
                <a:solidFill>
                  <a:schemeClr val="bg1"/>
                </a:solidFill>
              </a:rPr>
              <a:t> in pain together until now. </a:t>
            </a:r>
            <a:endParaRPr lang="en-US" sz="3600" dirty="0" smtClean="0">
              <a:solidFill>
                <a:schemeClr val="bg1"/>
              </a:solidFill>
            </a:endParaRPr>
          </a:p>
        </p:txBody>
      </p:sp>
    </p:spTree>
    <p:extLst>
      <p:ext uri="{BB962C8B-B14F-4D97-AF65-F5344CB8AC3E}">
        <p14:creationId xmlns:p14="http://schemas.microsoft.com/office/powerpoint/2010/main" val="3137280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800" dirty="0" smtClean="0">
                <a:solidFill>
                  <a:schemeClr val="bg1"/>
                </a:solidFill>
              </a:rPr>
              <a:t>Romans 8:18-23</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23 And not only they, but ourselves also, which have the </a:t>
            </a:r>
            <a:r>
              <a:rPr lang="en-US" sz="3600" dirty="0" err="1" smtClean="0">
                <a:solidFill>
                  <a:schemeClr val="bg1"/>
                </a:solidFill>
              </a:rPr>
              <a:t>firstfruits</a:t>
            </a:r>
            <a:r>
              <a:rPr lang="en-US" sz="3600" dirty="0" smtClean="0">
                <a:solidFill>
                  <a:schemeClr val="bg1"/>
                </a:solidFill>
              </a:rPr>
              <a:t> of the Spirit, even we ourselves groan within ourselves, waiting for the adoption, to wit, the redemption of our body. </a:t>
            </a:r>
            <a:endParaRPr lang="en-US" sz="3600" dirty="0" smtClean="0">
              <a:solidFill>
                <a:schemeClr val="bg1"/>
              </a:solidFill>
            </a:endParaRPr>
          </a:p>
        </p:txBody>
      </p:sp>
    </p:spTree>
    <p:extLst>
      <p:ext uri="{BB962C8B-B14F-4D97-AF65-F5344CB8AC3E}">
        <p14:creationId xmlns:p14="http://schemas.microsoft.com/office/powerpoint/2010/main" val="2260694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5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solidFill>
                  <a:schemeClr val="bg1"/>
                </a:solidFill>
              </a:rPr>
              <a:t>Revelation 1:1-3</a:t>
            </a:r>
            <a:endParaRPr lang="en-US" dirty="0" smtClean="0">
              <a:solidFill>
                <a:schemeClr val="bg1"/>
              </a:solidFill>
            </a:endParaRPr>
          </a:p>
        </p:txBody>
      </p:sp>
      <p:sp>
        <p:nvSpPr>
          <p:cNvPr id="4099" name="Content Placeholder 2"/>
          <p:cNvSpPr>
            <a:spLocks noGrp="1"/>
          </p:cNvSpPr>
          <p:nvPr>
            <p:ph idx="1"/>
          </p:nvPr>
        </p:nvSpPr>
        <p:spPr/>
        <p:txBody>
          <a:bodyPr/>
          <a:lstStyle/>
          <a:p>
            <a:pPr algn="ctr"/>
            <a:r>
              <a:rPr lang="en-US" sz="4400" dirty="0" smtClean="0">
                <a:solidFill>
                  <a:schemeClr val="bg1"/>
                </a:solidFill>
              </a:rPr>
              <a:t>3 Blessed is he that </a:t>
            </a:r>
            <a:r>
              <a:rPr lang="en-US" sz="4400" dirty="0" err="1" smtClean="0">
                <a:solidFill>
                  <a:schemeClr val="bg1"/>
                </a:solidFill>
              </a:rPr>
              <a:t>readeth</a:t>
            </a:r>
            <a:r>
              <a:rPr lang="en-US" sz="4400" dirty="0" smtClean="0">
                <a:solidFill>
                  <a:schemeClr val="bg1"/>
                </a:solidFill>
              </a:rPr>
              <a:t>, and they that hear the words of this prophecy, and keep those things which are written therein: for the time is at hand. </a:t>
            </a:r>
            <a:endParaRPr lang="en-US" sz="4400" dirty="0" smtClean="0">
              <a:solidFill>
                <a:schemeClr val="bg1"/>
              </a:solidFill>
            </a:endParaRPr>
          </a:p>
        </p:txBody>
      </p:sp>
    </p:spTree>
    <p:extLst>
      <p:ext uri="{BB962C8B-B14F-4D97-AF65-F5344CB8AC3E}">
        <p14:creationId xmlns:p14="http://schemas.microsoft.com/office/powerpoint/2010/main" val="465114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
            <a:ext cx="8229600" cy="1143000"/>
          </a:xfrm>
        </p:spPr>
        <p:txBody>
          <a:bodyPr/>
          <a:lstStyle/>
          <a:p>
            <a:r>
              <a:rPr lang="en-US" sz="4800" dirty="0" smtClean="0">
                <a:solidFill>
                  <a:schemeClr val="bg1"/>
                </a:solidFill>
              </a:rPr>
              <a:t>Revelation 1:1</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1 The Revelation of Jesus Christ, which God gave unto him, to </a:t>
            </a:r>
            <a:r>
              <a:rPr lang="en-US" sz="3600" dirty="0" err="1" smtClean="0">
                <a:solidFill>
                  <a:schemeClr val="bg1"/>
                </a:solidFill>
              </a:rPr>
              <a:t>shew</a:t>
            </a:r>
            <a:r>
              <a:rPr lang="en-US" sz="3600" dirty="0" smtClean="0">
                <a:solidFill>
                  <a:schemeClr val="bg1"/>
                </a:solidFill>
              </a:rPr>
              <a:t> unto his servants things which must shortly come to pass; and he sent and signified it by his angel unto his servant John: </a:t>
            </a:r>
            <a:endParaRPr lang="en-US" sz="3600" dirty="0" smtClean="0">
              <a:solidFill>
                <a:schemeClr val="bg1"/>
              </a:solidFill>
            </a:endParaRPr>
          </a:p>
        </p:txBody>
      </p:sp>
    </p:spTree>
    <p:extLst>
      <p:ext uri="{BB962C8B-B14F-4D97-AF65-F5344CB8AC3E}">
        <p14:creationId xmlns:p14="http://schemas.microsoft.com/office/powerpoint/2010/main" val="137169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28600"/>
            <a:ext cx="8229600" cy="1143000"/>
          </a:xfrm>
        </p:spPr>
        <p:txBody>
          <a:bodyPr/>
          <a:lstStyle/>
          <a:p>
            <a:r>
              <a:rPr lang="en-US" sz="4800" dirty="0" smtClean="0">
                <a:solidFill>
                  <a:schemeClr val="bg1"/>
                </a:solidFill>
              </a:rPr>
              <a:t>Mark 13:32</a:t>
            </a:r>
            <a:endParaRPr lang="en-US" sz="4800" dirty="0" smtClean="0">
              <a:solidFill>
                <a:schemeClr val="bg1"/>
              </a:solidFill>
            </a:endParaRPr>
          </a:p>
        </p:txBody>
      </p:sp>
      <p:sp>
        <p:nvSpPr>
          <p:cNvPr id="4099" name="Content Placeholder 2"/>
          <p:cNvSpPr>
            <a:spLocks noGrp="1"/>
          </p:cNvSpPr>
          <p:nvPr>
            <p:ph idx="1"/>
          </p:nvPr>
        </p:nvSpPr>
        <p:spPr>
          <a:xfrm>
            <a:off x="457200" y="1524000"/>
            <a:ext cx="8229600" cy="4525963"/>
          </a:xfrm>
        </p:spPr>
        <p:txBody>
          <a:bodyPr/>
          <a:lstStyle/>
          <a:p>
            <a:pPr algn="ctr"/>
            <a:r>
              <a:rPr lang="en-US" sz="3600" dirty="0" smtClean="0">
                <a:solidFill>
                  <a:schemeClr val="bg1"/>
                </a:solidFill>
              </a:rPr>
              <a:t>32 But of that day and that hour </a:t>
            </a:r>
            <a:r>
              <a:rPr lang="en-US" sz="3600" dirty="0" err="1" smtClean="0">
                <a:solidFill>
                  <a:schemeClr val="bg1"/>
                </a:solidFill>
              </a:rPr>
              <a:t>knoweth</a:t>
            </a:r>
            <a:r>
              <a:rPr lang="en-US" sz="3600" dirty="0" smtClean="0">
                <a:solidFill>
                  <a:schemeClr val="bg1"/>
                </a:solidFill>
              </a:rPr>
              <a:t> no man, no, not the angels which are in heaven, neither the Son, but the Father. </a:t>
            </a:r>
            <a:endParaRPr lang="en-US" sz="3600" dirty="0" smtClean="0">
              <a:solidFill>
                <a:schemeClr val="bg1"/>
              </a:solidFill>
            </a:endParaRPr>
          </a:p>
        </p:txBody>
      </p:sp>
    </p:spTree>
    <p:extLst>
      <p:ext uri="{BB962C8B-B14F-4D97-AF65-F5344CB8AC3E}">
        <p14:creationId xmlns:p14="http://schemas.microsoft.com/office/powerpoint/2010/main" val="1730156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ctr"/>
            <a:r>
              <a:rPr lang="en-US" sz="5400" i="1" dirty="0" smtClean="0">
                <a:solidFill>
                  <a:schemeClr val="bg1"/>
                </a:solidFill>
              </a:rPr>
              <a:t>Things which must shortly come to pass!</a:t>
            </a:r>
            <a:endParaRPr lang="en-US" sz="5400" i="1" dirty="0" smtClean="0">
              <a:solidFill>
                <a:schemeClr val="bg1"/>
              </a:solidFill>
            </a:endParaRPr>
          </a:p>
        </p:txBody>
      </p:sp>
    </p:spTree>
    <p:extLst>
      <p:ext uri="{BB962C8B-B14F-4D97-AF65-F5344CB8AC3E}">
        <p14:creationId xmlns:p14="http://schemas.microsoft.com/office/powerpoint/2010/main" val="20898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ctr"/>
            <a:r>
              <a:rPr lang="en-US" sz="4800" i="1" dirty="0" smtClean="0">
                <a:solidFill>
                  <a:schemeClr val="bg1"/>
                </a:solidFill>
              </a:rPr>
              <a:t>Matthew 24:42 (KJV) </a:t>
            </a:r>
          </a:p>
          <a:p>
            <a:pPr algn="ctr"/>
            <a:r>
              <a:rPr lang="en-US" sz="4800" i="1" dirty="0" smtClean="0">
                <a:solidFill>
                  <a:schemeClr val="bg1"/>
                </a:solidFill>
              </a:rPr>
              <a:t>42 Watch therefore: for ye know not what hour your Lord doth come. </a:t>
            </a:r>
            <a:endParaRPr lang="en-US" sz="4800" i="1" dirty="0" smtClean="0">
              <a:solidFill>
                <a:schemeClr val="bg1"/>
              </a:solidFill>
            </a:endParaRPr>
          </a:p>
        </p:txBody>
      </p:sp>
    </p:spTree>
    <p:extLst>
      <p:ext uri="{BB962C8B-B14F-4D97-AF65-F5344CB8AC3E}">
        <p14:creationId xmlns:p14="http://schemas.microsoft.com/office/powerpoint/2010/main" val="74337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ctr"/>
            <a:r>
              <a:rPr lang="en-US" sz="4800" i="1" dirty="0" smtClean="0">
                <a:solidFill>
                  <a:schemeClr val="bg1"/>
                </a:solidFill>
              </a:rPr>
              <a:t>Matthew 24:44 (KJV) </a:t>
            </a:r>
          </a:p>
          <a:p>
            <a:pPr algn="ctr"/>
            <a:r>
              <a:rPr lang="en-US" sz="4800" i="1" dirty="0" smtClean="0">
                <a:solidFill>
                  <a:schemeClr val="bg1"/>
                </a:solidFill>
              </a:rPr>
              <a:t>44 Therefore be ye also ready: for in such an hour as ye think not the Son of man cometh. </a:t>
            </a:r>
            <a:endParaRPr lang="en-US" sz="4800" i="1" dirty="0" smtClean="0">
              <a:solidFill>
                <a:schemeClr val="bg1"/>
              </a:solidFill>
            </a:endParaRPr>
          </a:p>
        </p:txBody>
      </p:sp>
    </p:spTree>
    <p:extLst>
      <p:ext uri="{BB962C8B-B14F-4D97-AF65-F5344CB8AC3E}">
        <p14:creationId xmlns:p14="http://schemas.microsoft.com/office/powerpoint/2010/main" val="30777144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ctr"/>
            <a:r>
              <a:rPr lang="en-US" sz="4800" i="1" dirty="0" smtClean="0">
                <a:solidFill>
                  <a:schemeClr val="bg1"/>
                </a:solidFill>
              </a:rPr>
              <a:t>Matthew 25:13 (KJV) </a:t>
            </a:r>
          </a:p>
          <a:p>
            <a:pPr algn="ctr"/>
            <a:r>
              <a:rPr lang="en-US" sz="4800" i="1" dirty="0" smtClean="0">
                <a:solidFill>
                  <a:schemeClr val="bg1"/>
                </a:solidFill>
              </a:rPr>
              <a:t>13 Watch therefore, for ye know neither the day nor the hour wherein the Son of man cometh. </a:t>
            </a:r>
            <a:endParaRPr lang="en-US" sz="4800" i="1" dirty="0" smtClean="0">
              <a:solidFill>
                <a:schemeClr val="bg1"/>
              </a:solidFill>
            </a:endParaRPr>
          </a:p>
        </p:txBody>
      </p:sp>
    </p:spTree>
    <p:extLst>
      <p:ext uri="{BB962C8B-B14F-4D97-AF65-F5344CB8AC3E}">
        <p14:creationId xmlns:p14="http://schemas.microsoft.com/office/powerpoint/2010/main" val="373414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marL="0" indent="0">
              <a:buNone/>
            </a:pPr>
            <a:endParaRPr lang="en-US" dirty="0" smtClean="0">
              <a:solidFill>
                <a:schemeClr val="bg1"/>
              </a:solidFill>
            </a:endParaRPr>
          </a:p>
          <a:p>
            <a:pPr marL="0" indent="0">
              <a:buNone/>
            </a:pPr>
            <a:endParaRPr lang="en-US" dirty="0">
              <a:solidFill>
                <a:schemeClr val="bg1"/>
              </a:solidFill>
            </a:endParaRPr>
          </a:p>
          <a:p>
            <a:pPr marL="0" indent="0" algn="ctr">
              <a:buNone/>
            </a:pPr>
            <a:r>
              <a:rPr lang="en-US" dirty="0" smtClean="0">
                <a:solidFill>
                  <a:schemeClr val="bg1"/>
                </a:solidFill>
              </a:rPr>
              <a:t>Winston Churchill describing the Soviet Union:</a:t>
            </a:r>
          </a:p>
          <a:p>
            <a:endParaRPr lang="en-US" dirty="0">
              <a:solidFill>
                <a:schemeClr val="bg1"/>
              </a:solidFill>
            </a:endParaRPr>
          </a:p>
          <a:p>
            <a:pPr algn="ctr"/>
            <a:r>
              <a:rPr lang="en-US" sz="4800" dirty="0" smtClean="0">
                <a:solidFill>
                  <a:schemeClr val="bg1"/>
                </a:solidFill>
              </a:rPr>
              <a:t>“A riddle wrapped in a mystery inside an enigma!”</a:t>
            </a:r>
            <a:endParaRPr lang="en-US" sz="4800" dirty="0" smtClean="0">
              <a:solidFill>
                <a:schemeClr val="bg1"/>
              </a:solidFill>
            </a:endParaRPr>
          </a:p>
        </p:txBody>
      </p:sp>
    </p:spTree>
    <p:extLst>
      <p:ext uri="{BB962C8B-B14F-4D97-AF65-F5344CB8AC3E}">
        <p14:creationId xmlns:p14="http://schemas.microsoft.com/office/powerpoint/2010/main" val="371537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159240" cy="68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40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r>
              <a:rPr lang="en-US" sz="4800" i="1" dirty="0" smtClean="0">
                <a:solidFill>
                  <a:schemeClr val="bg1"/>
                </a:solidFill>
              </a:rPr>
              <a:t>In Chapters 1 through 3, Jesus is described and portrayed as King and Priest, exalted over all His Church, ministering and serving and correcting His body</a:t>
            </a:r>
            <a:endParaRPr lang="en-US" sz="4800" i="1" dirty="0" smtClean="0">
              <a:solidFill>
                <a:schemeClr val="bg1"/>
              </a:solidFill>
            </a:endParaRPr>
          </a:p>
        </p:txBody>
      </p:sp>
    </p:spTree>
    <p:extLst>
      <p:ext uri="{BB962C8B-B14F-4D97-AF65-F5344CB8AC3E}">
        <p14:creationId xmlns:p14="http://schemas.microsoft.com/office/powerpoint/2010/main" val="318977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77800"/>
            <a:ext cx="8229600" cy="5948363"/>
          </a:xfrm>
        </p:spPr>
        <p:txBody>
          <a:bodyPr/>
          <a:lstStyle/>
          <a:p>
            <a:pPr algn="just"/>
            <a:endParaRPr lang="en-US" sz="4800" i="1" dirty="0" smtClean="0">
              <a:solidFill>
                <a:schemeClr val="bg1"/>
              </a:solidFill>
            </a:endParaRPr>
          </a:p>
          <a:p>
            <a:pPr algn="just"/>
            <a:endParaRPr lang="en-US" sz="4800" i="1" dirty="0" smtClean="0">
              <a:solidFill>
                <a:schemeClr val="bg1"/>
              </a:solidFill>
            </a:endParaRPr>
          </a:p>
          <a:p>
            <a:pPr algn="just"/>
            <a:r>
              <a:rPr lang="en-US" sz="4800" i="1" dirty="0" smtClean="0">
                <a:solidFill>
                  <a:schemeClr val="bg1"/>
                </a:solidFill>
              </a:rPr>
              <a:t>In Chapters 4 and 5, Jesus is seen as the glorified Lamb of God in Heaven</a:t>
            </a:r>
            <a:endParaRPr lang="en-US" sz="4800" i="1" dirty="0" smtClean="0">
              <a:solidFill>
                <a:schemeClr val="bg1"/>
              </a:solidFill>
            </a:endParaRPr>
          </a:p>
        </p:txBody>
      </p:sp>
    </p:spTree>
    <p:extLst>
      <p:ext uri="{BB962C8B-B14F-4D97-AF65-F5344CB8AC3E}">
        <p14:creationId xmlns:p14="http://schemas.microsoft.com/office/powerpoint/2010/main" val="485375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1397</Words>
  <Application>Microsoft Office PowerPoint</Application>
  <PresentationFormat>On-screen Show (4:3)</PresentationFormat>
  <Paragraphs>121</Paragraphs>
  <Slides>55</Slides>
  <Notes>0</Notes>
  <HiddenSlides>0</HiddenSlides>
  <MMClips>0</MMClips>
  <ScaleCrop>false</ScaleCrop>
  <HeadingPairs>
    <vt:vector size="4" baseType="variant">
      <vt:variant>
        <vt:lpstr>Theme</vt:lpstr>
      </vt:variant>
      <vt:variant>
        <vt:i4>49</vt:i4>
      </vt:variant>
      <vt:variant>
        <vt:lpstr>Slide Titles</vt:lpstr>
      </vt:variant>
      <vt:variant>
        <vt:i4>55</vt:i4>
      </vt:variant>
    </vt:vector>
  </HeadingPairs>
  <TitlesOfParts>
    <vt:vector size="10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44_Office Theme</vt:lpstr>
      <vt:lpstr>45_Office Theme</vt:lpstr>
      <vt:lpstr>46_Office Theme</vt:lpstr>
      <vt:lpstr>47_Office Theme</vt:lpstr>
      <vt:lpstr>48_Office Theme</vt:lpstr>
      <vt:lpstr>PowerPoint Presentation</vt:lpstr>
      <vt:lpstr>PowerPoint Presentation</vt:lpstr>
      <vt:lpstr>Revelation 1:1-3</vt:lpstr>
      <vt:lpstr>Revelation 1:1-3</vt:lpstr>
      <vt:lpstr>Revelation 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Value of Studying Revelation</vt:lpstr>
      <vt:lpstr>The Circle of Biblical Truths</vt:lpstr>
      <vt:lpstr>The Circle of Biblical Truths</vt:lpstr>
      <vt:lpstr>The Circle of Biblical Truths</vt:lpstr>
      <vt:lpstr>The Circle of Biblical Truths</vt:lpstr>
      <vt:lpstr>The Circle of Biblical Truths</vt:lpstr>
      <vt:lpstr>The Circle of Biblical Truths</vt:lpstr>
      <vt:lpstr>The Circle of Biblical Truths</vt:lpstr>
      <vt:lpstr>PowerPoint Presentation</vt:lpstr>
      <vt:lpstr>PowerPoint Presentation</vt:lpstr>
      <vt:lpstr>Matthew 24:15-22</vt:lpstr>
      <vt:lpstr>Matthew 24:15-22</vt:lpstr>
      <vt:lpstr>Matthew 24:15-22</vt:lpstr>
      <vt:lpstr>Matthew 24:15-22</vt:lpstr>
      <vt:lpstr>Matthew 24:15-22</vt:lpstr>
      <vt:lpstr>Matthew 24:15-22</vt:lpstr>
      <vt:lpstr>Matthew 24:15-22</vt:lpstr>
      <vt:lpstr>Matthew 24:15-22</vt:lpstr>
      <vt:lpstr>Jeremiah 30:4-7</vt:lpstr>
      <vt:lpstr>Jeremiah 30:4-7</vt:lpstr>
      <vt:lpstr>Jeremiah 30:4-7</vt:lpstr>
      <vt:lpstr>Jeremiah 30:4-7</vt:lpstr>
      <vt:lpstr>Daniel 9:24</vt:lpstr>
      <vt:lpstr>PowerPoint Presentation</vt:lpstr>
      <vt:lpstr>PowerPoint Presentation</vt:lpstr>
      <vt:lpstr>PowerPoint Presentation</vt:lpstr>
      <vt:lpstr>PowerPoint Presentation</vt:lpstr>
      <vt:lpstr>PowerPoint Presentation</vt:lpstr>
      <vt:lpstr>PowerPoint Presentation</vt:lpstr>
      <vt:lpstr>Romans 8:18-23</vt:lpstr>
      <vt:lpstr>Romans 8:18-23</vt:lpstr>
      <vt:lpstr>Romans 8:18-23</vt:lpstr>
      <vt:lpstr>Romans 8:18-23</vt:lpstr>
      <vt:lpstr>Romans 8:18-23</vt:lpstr>
      <vt:lpstr>Romans 8:18-23</vt:lpstr>
      <vt:lpstr>PowerPoint Presentation</vt:lpstr>
      <vt:lpstr>Revelation 1:1</vt:lpstr>
      <vt:lpstr>Mark 13:32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Flores</dc:creator>
  <cp:lastModifiedBy>Carlos Flores</cp:lastModifiedBy>
  <cp:revision>12</cp:revision>
  <dcterms:created xsi:type="dcterms:W3CDTF">2012-10-24T17:51:53Z</dcterms:created>
  <dcterms:modified xsi:type="dcterms:W3CDTF">2012-10-24T23:08:28Z</dcterms:modified>
</cp:coreProperties>
</file>