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4" r:id="rId39"/>
    <p:sldId id="295" r:id="rId40"/>
    <p:sldId id="293" r:id="rId41"/>
    <p:sldId id="296" r:id="rId42"/>
    <p:sldId id="298" r:id="rId43"/>
    <p:sldId id="299" r:id="rId44"/>
    <p:sldId id="300" r:id="rId45"/>
    <p:sldId id="297" r:id="rId46"/>
    <p:sldId id="301" r:id="rId47"/>
    <p:sldId id="302" r:id="rId48"/>
    <p:sldId id="303" r:id="rId49"/>
    <p:sldId id="304" r:id="rId50"/>
    <p:sldId id="305" r:id="rId51"/>
    <p:sldId id="306" r:id="rId52"/>
    <p:sldId id="307" r:id="rId53"/>
    <p:sldId id="308" r:id="rId54"/>
    <p:sldId id="309"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8/27/2014</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8/27/2014</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8/27/2014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8/27/2014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8/27/2014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8/27/2014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8/27/2014</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8/27/2014</a:t>
            </a:fld>
            <a:endParaRPr lang="en-US"/>
          </a:p>
        </p:txBody>
      </p:sp>
      <p:sp>
        <p:nvSpPr>
          <p:cNvPr id="8" name="Slide Number Placeholder 7"/>
          <p:cNvSpPr>
            <a:spLocks noGrp="1"/>
          </p:cNvSpPr>
          <p:nvPr>
            <p:ph type="sldNum" sz="quarter" idx="11"/>
          </p:nvPr>
        </p:nvSpPr>
        <p:spPr/>
        <p:txBody>
          <a:bodyPr/>
          <a:lstStyle/>
          <a:p>
            <a:fld id="{2AA957AF-53C0-420B-9C2D-77DB1416566C}" type="slidenum">
              <a:rPr kumimoji="0" lang="en-US" smtClean="0"/>
              <a:pPr eaLnBrk="1" latinLnBrk="0" hangingPunct="1"/>
              <a:t>‹#›</a:t>
            </a:fld>
            <a:endParaRPr kumimoji="0" lang="en-US"/>
          </a:p>
        </p:txBody>
      </p:sp>
      <p:sp>
        <p:nvSpPr>
          <p:cNvPr id="9" name="Footer Placeholder 8"/>
          <p:cNvSpPr>
            <a:spLocks noGrp="1"/>
          </p:cNvSpPr>
          <p:nvPr>
            <p:ph type="ftr" sz="quarter" idx="12"/>
          </p:nvPr>
        </p:nvSpPr>
        <p:spPr/>
        <p:txBody>
          <a:bodyPr/>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8/27/2014</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8/27/2014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156448" y="6422064"/>
            <a:ext cx="762000" cy="365125"/>
          </a:xfrm>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pPr eaLnBrk="1" latinLnBrk="0" hangingPunct="1"/>
            <a:fld id="{E637BB6B-EE1B-48FB-8575-0D55C373DE88}" type="datetimeFigureOut">
              <a:rPr lang="en-US" smtClean="0"/>
              <a:pPr eaLnBrk="1" latinLnBrk="0" hangingPunct="1"/>
              <a:t>8/27/2014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eaLnBrk="1" latinLnBrk="0" hangingPunct="1"/>
            <a:fld id="{E637BB6B-EE1B-48FB-8575-0D55C373DE88}" type="datetimeFigureOut">
              <a:rPr lang="en-US" smtClean="0"/>
              <a:pPr eaLnBrk="1" latinLnBrk="0" hangingPunct="1"/>
              <a:t>8/27/2014</a:t>
            </a:fld>
            <a:endParaRPr lang="en-US" sz="1000">
              <a:solidFill>
                <a:schemeClr val="tx2">
                  <a:shade val="50000"/>
                </a:schemeClr>
              </a:solidFill>
            </a:endParaRP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lgn="ctr" eaLnBrk="1" latinLnBrk="0" hangingPunct="1"/>
            <a:endParaRPr kumimoji="0" lang="en-US" sz="1000" dirty="0">
              <a:solidFill>
                <a:schemeClr val="tx2">
                  <a:shade val="50000"/>
                </a:schemeClr>
              </a:solidFill>
            </a:endParaRP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AA957AF-53C0-420B-9C2D-77DB1416566C}" type="slidenum">
              <a:rPr kumimoji="0" lang="en-US" smtClean="0"/>
              <a:pPr eaLnBrk="1" latinLnBrk="0" hangingPunct="1"/>
              <a:t>‹#›</a:t>
            </a:fld>
            <a:endParaRPr kumimoji="0" lang="en-US" sz="1000" dirty="0">
              <a:solidFill>
                <a:schemeClr val="tx2">
                  <a:shade val="50000"/>
                </a:schemeClr>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3337560"/>
            <a:ext cx="8991600" cy="2301240"/>
          </a:xfrm>
        </p:spPr>
        <p:txBody>
          <a:bodyPr>
            <a:noAutofit/>
          </a:bodyPr>
          <a:lstStyle/>
          <a:p>
            <a:r>
              <a:rPr lang="en-US" sz="8000" dirty="0" smtClean="0"/>
              <a:t>Revelation 20:11-15</a:t>
            </a:r>
            <a:endParaRPr lang="en-US" sz="8000" dirty="0"/>
          </a:p>
        </p:txBody>
      </p:sp>
      <p:sp>
        <p:nvSpPr>
          <p:cNvPr id="3" name="Subtitle 2"/>
          <p:cNvSpPr>
            <a:spLocks noGrp="1"/>
          </p:cNvSpPr>
          <p:nvPr>
            <p:ph type="subTitle" idx="1"/>
          </p:nvPr>
        </p:nvSpPr>
        <p:spPr>
          <a:xfrm>
            <a:off x="76200" y="1544812"/>
            <a:ext cx="8991600" cy="1752600"/>
          </a:xfrm>
        </p:spPr>
        <p:txBody>
          <a:bodyPr>
            <a:noAutofit/>
          </a:bodyPr>
          <a:lstStyle/>
          <a:p>
            <a:r>
              <a:rPr lang="en-US" sz="5600" b="1" dirty="0" smtClean="0">
                <a:effectLst>
                  <a:outerShdw blurRad="38100" dist="38100" dir="2700000" algn="tl">
                    <a:srgbClr val="000000">
                      <a:alpha val="43137"/>
                    </a:srgbClr>
                  </a:outerShdw>
                </a:effectLst>
              </a:rPr>
              <a:t>August 27, 2014</a:t>
            </a:r>
          </a:p>
          <a:p>
            <a:r>
              <a:rPr lang="en-US" sz="5600" b="1" dirty="0" smtClean="0">
                <a:effectLst>
                  <a:outerShdw blurRad="38100" dist="38100" dir="2700000" algn="tl">
                    <a:srgbClr val="000000">
                      <a:alpha val="43137"/>
                    </a:srgbClr>
                  </a:outerShdw>
                </a:effectLst>
              </a:rPr>
              <a:t>Calvary Chapel of El Paso</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901176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502"/>
            <a:ext cx="7467600" cy="1143000"/>
          </a:xfrm>
        </p:spPr>
        <p:txBody>
          <a:bodyPr>
            <a:noAutofit/>
          </a:bodyPr>
          <a:lstStyle/>
          <a:p>
            <a:r>
              <a:rPr lang="en-US" sz="7200" dirty="0" smtClean="0"/>
              <a:t>Revelation 19:11</a:t>
            </a:r>
            <a:endParaRPr lang="en-US" sz="7200" dirty="0"/>
          </a:p>
        </p:txBody>
      </p:sp>
      <p:sp>
        <p:nvSpPr>
          <p:cNvPr id="3" name="Content Placeholder 2"/>
          <p:cNvSpPr>
            <a:spLocks noGrp="1"/>
          </p:cNvSpPr>
          <p:nvPr>
            <p:ph idx="1"/>
          </p:nvPr>
        </p:nvSpPr>
        <p:spPr>
          <a:xfrm>
            <a:off x="0" y="1066800"/>
            <a:ext cx="9067800" cy="5791200"/>
          </a:xfrm>
        </p:spPr>
        <p:txBody>
          <a:bodyPr>
            <a:noAutofit/>
          </a:bodyPr>
          <a:lstStyle/>
          <a:p>
            <a:pPr marL="36576" indent="0" algn="just">
              <a:buNone/>
            </a:pPr>
            <a:r>
              <a:rPr lang="en-US" sz="5400" b="1" i="1" u="sng" dirty="0">
                <a:effectLst>
                  <a:outerShdw blurRad="38100" dist="38100" dir="2700000" algn="tl">
                    <a:srgbClr val="000000">
                      <a:alpha val="43137"/>
                    </a:srgbClr>
                  </a:outerShdw>
                </a:effectLst>
              </a:rPr>
              <a:t>And I saw</a:t>
            </a:r>
            <a:r>
              <a:rPr lang="en-US" sz="5400" b="1" dirty="0">
                <a:effectLst>
                  <a:outerShdw blurRad="38100" dist="38100" dir="2700000" algn="tl">
                    <a:srgbClr val="000000">
                      <a:alpha val="43137"/>
                    </a:srgbClr>
                  </a:outerShdw>
                </a:effectLst>
              </a:rPr>
              <a:t> heaven opened, and behold a white horse; and he that sat upon him </a:t>
            </a:r>
            <a:r>
              <a:rPr lang="en-US" sz="5400" b="1" i="1" dirty="0">
                <a:effectLst>
                  <a:outerShdw blurRad="38100" dist="38100" dir="2700000" algn="tl">
                    <a:srgbClr val="000000">
                      <a:alpha val="43137"/>
                    </a:srgbClr>
                  </a:outerShdw>
                </a:effectLst>
              </a:rPr>
              <a:t>was</a:t>
            </a:r>
            <a:r>
              <a:rPr lang="en-US" sz="5400" b="1" dirty="0">
                <a:effectLst>
                  <a:outerShdw blurRad="38100" dist="38100" dir="2700000" algn="tl">
                    <a:srgbClr val="000000">
                      <a:alpha val="43137"/>
                    </a:srgbClr>
                  </a:outerShdw>
                </a:effectLst>
              </a:rPr>
              <a:t> called Faithful and True, and in righteousness he doth judge and make war.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740894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19:17</a:t>
            </a:r>
            <a:endParaRPr lang="en-US" sz="7200" dirty="0"/>
          </a:p>
        </p:txBody>
      </p:sp>
      <p:sp>
        <p:nvSpPr>
          <p:cNvPr id="3" name="Content Placeholder 2"/>
          <p:cNvSpPr>
            <a:spLocks noGrp="1"/>
          </p:cNvSpPr>
          <p:nvPr>
            <p:ph idx="1"/>
          </p:nvPr>
        </p:nvSpPr>
        <p:spPr>
          <a:xfrm>
            <a:off x="0" y="1219200"/>
            <a:ext cx="9067800" cy="5791200"/>
          </a:xfrm>
        </p:spPr>
        <p:txBody>
          <a:bodyPr>
            <a:noAutofit/>
          </a:bodyPr>
          <a:lstStyle/>
          <a:p>
            <a:pPr marL="36576" indent="0" algn="just">
              <a:buNone/>
            </a:pPr>
            <a:r>
              <a:rPr lang="en-US" sz="5000" b="1" i="1" u="sng" dirty="0">
                <a:effectLst>
                  <a:outerShdw blurRad="38100" dist="38100" dir="2700000" algn="tl">
                    <a:srgbClr val="000000">
                      <a:alpha val="43137"/>
                    </a:srgbClr>
                  </a:outerShdw>
                </a:effectLst>
              </a:rPr>
              <a:t>And I saw</a:t>
            </a:r>
            <a:r>
              <a:rPr lang="en-US" sz="5000" b="1" dirty="0">
                <a:effectLst>
                  <a:outerShdw blurRad="38100" dist="38100" dir="2700000" algn="tl">
                    <a:srgbClr val="000000">
                      <a:alpha val="43137"/>
                    </a:srgbClr>
                  </a:outerShdw>
                </a:effectLst>
              </a:rPr>
              <a:t> an angel standing in the sun; and he cried with a loud voice, saying to all the fowls that fly in the midst of heaven, Come and gather yourselves together unto the supper of the great God;</a:t>
            </a:r>
            <a:endParaRPr lang="en-US" sz="5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924384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19:19</a:t>
            </a:r>
            <a:endParaRPr lang="en-US" sz="7200" dirty="0"/>
          </a:p>
        </p:txBody>
      </p:sp>
      <p:sp>
        <p:nvSpPr>
          <p:cNvPr id="3" name="Content Placeholder 2"/>
          <p:cNvSpPr>
            <a:spLocks noGrp="1"/>
          </p:cNvSpPr>
          <p:nvPr>
            <p:ph idx="1"/>
          </p:nvPr>
        </p:nvSpPr>
        <p:spPr>
          <a:xfrm>
            <a:off x="0" y="1600200"/>
            <a:ext cx="9067800" cy="5181600"/>
          </a:xfrm>
        </p:spPr>
        <p:txBody>
          <a:bodyPr>
            <a:noAutofit/>
          </a:bodyPr>
          <a:lstStyle/>
          <a:p>
            <a:pPr marL="36576" indent="0" algn="just">
              <a:buNone/>
            </a:pPr>
            <a:r>
              <a:rPr lang="en-US" sz="5100" b="1" i="1" u="sng" dirty="0">
                <a:effectLst>
                  <a:outerShdw blurRad="38100" dist="38100" dir="2700000" algn="tl">
                    <a:srgbClr val="000000">
                      <a:alpha val="43137"/>
                    </a:srgbClr>
                  </a:outerShdw>
                </a:effectLst>
              </a:rPr>
              <a:t>And I saw</a:t>
            </a:r>
            <a:r>
              <a:rPr lang="en-US" sz="5100" b="1" dirty="0">
                <a:effectLst>
                  <a:outerShdw blurRad="38100" dist="38100" dir="2700000" algn="tl">
                    <a:srgbClr val="000000">
                      <a:alpha val="43137"/>
                    </a:srgbClr>
                  </a:outerShdw>
                </a:effectLst>
              </a:rPr>
              <a:t> the beast, and the kings of the earth, and their armies, gathered together to make war against him that sat on the horse, and against his army.</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069433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4:2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Immediately I was in the Spirit; and behold, a throne set in heaven, and </a:t>
            </a:r>
            <a:r>
              <a:rPr lang="en-US" sz="5400" b="1" i="1" dirty="0">
                <a:effectLst>
                  <a:outerShdw blurRad="38100" dist="38100" dir="2700000" algn="tl">
                    <a:srgbClr val="000000">
                      <a:alpha val="43137"/>
                    </a:srgbClr>
                  </a:outerShdw>
                </a:effectLst>
              </a:rPr>
              <a:t>One</a:t>
            </a:r>
            <a:r>
              <a:rPr lang="en-US" sz="5400" b="1" dirty="0">
                <a:effectLst>
                  <a:outerShdw blurRad="38100" dist="38100" dir="2700000" algn="tl">
                    <a:srgbClr val="000000">
                      <a:alpha val="43137"/>
                    </a:srgbClr>
                  </a:outerShdw>
                </a:effectLst>
              </a:rPr>
              <a:t> sat on the throne.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7873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5:7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Then He came and took the scroll out of the right hand of Him who sat on the throne.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077473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13"/>
            <a:ext cx="7467600" cy="1143000"/>
          </a:xfrm>
        </p:spPr>
        <p:txBody>
          <a:bodyPr>
            <a:noAutofit/>
          </a:bodyPr>
          <a:lstStyle/>
          <a:p>
            <a:r>
              <a:rPr lang="en-US" sz="7200" dirty="0" smtClean="0"/>
              <a:t>Daniel 7:9</a:t>
            </a:r>
            <a:endParaRPr lang="en-US" sz="7200" dirty="0"/>
          </a:p>
        </p:txBody>
      </p:sp>
      <p:sp>
        <p:nvSpPr>
          <p:cNvPr id="3" name="Content Placeholder 2"/>
          <p:cNvSpPr>
            <a:spLocks noGrp="1"/>
          </p:cNvSpPr>
          <p:nvPr>
            <p:ph idx="1"/>
          </p:nvPr>
        </p:nvSpPr>
        <p:spPr>
          <a:xfrm>
            <a:off x="-28755" y="914400"/>
            <a:ext cx="8991600" cy="5791200"/>
          </a:xfrm>
        </p:spPr>
        <p:txBody>
          <a:bodyPr>
            <a:noAutofit/>
          </a:bodyPr>
          <a:lstStyle/>
          <a:p>
            <a:pPr marL="36576" indent="0" algn="just">
              <a:buNone/>
            </a:pPr>
            <a:r>
              <a:rPr lang="en-US" sz="4800" b="1" dirty="0">
                <a:effectLst>
                  <a:outerShdw blurRad="38100" dist="38100" dir="2700000" algn="tl">
                    <a:srgbClr val="000000">
                      <a:alpha val="43137"/>
                    </a:srgbClr>
                  </a:outerShdw>
                </a:effectLst>
              </a:rPr>
              <a:t>I watched till thrones were put in place, And the Ancient of Days was seated; His garment </a:t>
            </a:r>
            <a:r>
              <a:rPr lang="en-US" sz="4800" b="1" i="1" dirty="0">
                <a:effectLst>
                  <a:outerShdw blurRad="38100" dist="38100" dir="2700000" algn="tl">
                    <a:srgbClr val="000000">
                      <a:alpha val="43137"/>
                    </a:srgbClr>
                  </a:outerShdw>
                </a:effectLst>
              </a:rPr>
              <a:t>was</a:t>
            </a:r>
            <a:r>
              <a:rPr lang="en-US" sz="4800" b="1" dirty="0">
                <a:effectLst>
                  <a:outerShdw blurRad="38100" dist="38100" dir="2700000" algn="tl">
                    <a:srgbClr val="000000">
                      <a:alpha val="43137"/>
                    </a:srgbClr>
                  </a:outerShdw>
                </a:effectLst>
              </a:rPr>
              <a:t> white as snow, And the hair of His head </a:t>
            </a:r>
            <a:r>
              <a:rPr lang="en-US" sz="4800" b="1" i="1" dirty="0">
                <a:effectLst>
                  <a:outerShdw blurRad="38100" dist="38100" dir="2700000" algn="tl">
                    <a:srgbClr val="000000">
                      <a:alpha val="43137"/>
                    </a:srgbClr>
                  </a:outerShdw>
                </a:effectLst>
              </a:rPr>
              <a:t>was</a:t>
            </a:r>
            <a:r>
              <a:rPr lang="en-US" sz="4800" b="1" dirty="0">
                <a:effectLst>
                  <a:outerShdw blurRad="38100" dist="38100" dir="2700000" algn="tl">
                    <a:srgbClr val="000000">
                      <a:alpha val="43137"/>
                    </a:srgbClr>
                  </a:outerShdw>
                </a:effectLst>
              </a:rPr>
              <a:t> like pure wool. His throne </a:t>
            </a:r>
            <a:r>
              <a:rPr lang="en-US" sz="4800" b="1" i="1" dirty="0">
                <a:effectLst>
                  <a:outerShdw blurRad="38100" dist="38100" dir="2700000" algn="tl">
                    <a:srgbClr val="000000">
                      <a:alpha val="43137"/>
                    </a:srgbClr>
                  </a:outerShdw>
                </a:effectLst>
              </a:rPr>
              <a:t>was</a:t>
            </a:r>
            <a:r>
              <a:rPr lang="en-US" sz="4800" b="1" dirty="0">
                <a:effectLst>
                  <a:outerShdw blurRad="38100" dist="38100" dir="2700000" algn="tl">
                    <a:srgbClr val="000000">
                      <a:alpha val="43137"/>
                    </a:srgbClr>
                  </a:outerShdw>
                </a:effectLst>
              </a:rPr>
              <a:t> a fiery flame, Its wheels a burning fire;</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13709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Ezekiel 1:26</a:t>
            </a:r>
            <a:endParaRPr lang="en-US" sz="7200" dirty="0"/>
          </a:p>
        </p:txBody>
      </p:sp>
      <p:sp>
        <p:nvSpPr>
          <p:cNvPr id="3" name="Content Placeholder 2"/>
          <p:cNvSpPr>
            <a:spLocks noGrp="1"/>
          </p:cNvSpPr>
          <p:nvPr>
            <p:ph idx="1"/>
          </p:nvPr>
        </p:nvSpPr>
        <p:spPr>
          <a:xfrm>
            <a:off x="0" y="990600"/>
            <a:ext cx="8991600" cy="5867400"/>
          </a:xfrm>
        </p:spPr>
        <p:txBody>
          <a:bodyPr>
            <a:noAutofit/>
          </a:bodyPr>
          <a:lstStyle/>
          <a:p>
            <a:pPr marL="36576" indent="0" algn="just">
              <a:buNone/>
            </a:pPr>
            <a:r>
              <a:rPr lang="en-US" sz="4800" b="1" dirty="0">
                <a:effectLst>
                  <a:outerShdw blurRad="38100" dist="38100" dir="2700000" algn="tl">
                    <a:srgbClr val="000000">
                      <a:alpha val="43137"/>
                    </a:srgbClr>
                  </a:outerShdw>
                </a:effectLst>
              </a:rPr>
              <a:t>And above the firmament over their heads </a:t>
            </a:r>
            <a:r>
              <a:rPr lang="en-US" sz="4800" b="1" i="1" dirty="0">
                <a:effectLst>
                  <a:outerShdw blurRad="38100" dist="38100" dir="2700000" algn="tl">
                    <a:srgbClr val="000000">
                      <a:alpha val="43137"/>
                    </a:srgbClr>
                  </a:outerShdw>
                </a:effectLst>
              </a:rPr>
              <a:t>was</a:t>
            </a:r>
            <a:r>
              <a:rPr lang="en-US" sz="4800" b="1" dirty="0">
                <a:effectLst>
                  <a:outerShdw blurRad="38100" dist="38100" dir="2700000" algn="tl">
                    <a:srgbClr val="000000">
                      <a:alpha val="43137"/>
                    </a:srgbClr>
                  </a:outerShdw>
                </a:effectLst>
              </a:rPr>
              <a:t> the likeness of a throne, in appearance like a sapphire stone; on the likeness of the throne </a:t>
            </a:r>
            <a:r>
              <a:rPr lang="en-US" sz="4800" b="1" i="1" dirty="0">
                <a:effectLst>
                  <a:outerShdw blurRad="38100" dist="38100" dir="2700000" algn="tl">
                    <a:srgbClr val="000000">
                      <a:alpha val="43137"/>
                    </a:srgbClr>
                  </a:outerShdw>
                </a:effectLst>
              </a:rPr>
              <a:t>was</a:t>
            </a:r>
            <a:r>
              <a:rPr lang="en-US" sz="4800" b="1" dirty="0">
                <a:effectLst>
                  <a:outerShdw blurRad="38100" dist="38100" dir="2700000" algn="tl">
                    <a:srgbClr val="000000">
                      <a:alpha val="43137"/>
                    </a:srgbClr>
                  </a:outerShdw>
                </a:effectLst>
              </a:rPr>
              <a:t> a likeness with the appearance of a man high above it.</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430991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5:22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the Father judges no one, but has committed all judgment to the Son,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494876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5:23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that all should honor the Son just as they honor the Father. He who does not honor the Son does not honor the Father who sent Him.</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80777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John 5:24</a:t>
            </a:r>
            <a:endParaRPr lang="en-US" sz="7200" dirty="0"/>
          </a:p>
        </p:txBody>
      </p:sp>
      <p:sp>
        <p:nvSpPr>
          <p:cNvPr id="3" name="Content Placeholder 2"/>
          <p:cNvSpPr>
            <a:spLocks noGrp="1"/>
          </p:cNvSpPr>
          <p:nvPr>
            <p:ph idx="1"/>
          </p:nvPr>
        </p:nvSpPr>
        <p:spPr>
          <a:xfrm>
            <a:off x="0" y="1066800"/>
            <a:ext cx="9067800" cy="5257800"/>
          </a:xfrm>
        </p:spPr>
        <p:txBody>
          <a:bodyPr>
            <a:noAutofit/>
          </a:bodyPr>
          <a:lstStyle/>
          <a:p>
            <a:pPr marL="36576" indent="0" algn="just">
              <a:buNone/>
            </a:pPr>
            <a:r>
              <a:rPr lang="en-US" sz="5300" b="1" dirty="0">
                <a:effectLst>
                  <a:outerShdw blurRad="38100" dist="38100" dir="2700000" algn="tl">
                    <a:srgbClr val="000000">
                      <a:alpha val="43137"/>
                    </a:srgbClr>
                  </a:outerShdw>
                </a:effectLst>
              </a:rPr>
              <a:t>Most assuredly, I say to you, he who hears My word and believes in Him who sent Me has everlasting life, and shall not come into judgment, but has passed from death into life.</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824883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20:11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Then I saw a great white throne and Him who sat on it, from whose face the earth and the heaven fled away. And there was found no place for them.</a:t>
            </a:r>
          </a:p>
        </p:txBody>
      </p:sp>
    </p:spTree>
    <p:extLst>
      <p:ext uri="{BB962C8B-B14F-4D97-AF65-F5344CB8AC3E}">
        <p14:creationId xmlns:p14="http://schemas.microsoft.com/office/powerpoint/2010/main" val="10160939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5:25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Most assuredly, I say to you, the hour is coming, and now is, when the dead will hear the voice of the Son of God; and those who hear will live.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599216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5:26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as the Father has life in Himself, so He has granted the Son to have life in Himself,</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355522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5:27</a:t>
            </a:r>
            <a:endParaRPr lang="en-US" sz="7200" dirty="0"/>
          </a:p>
        </p:txBody>
      </p:sp>
      <p:sp>
        <p:nvSpPr>
          <p:cNvPr id="3" name="Content Placeholder 2"/>
          <p:cNvSpPr>
            <a:spLocks noGrp="1"/>
          </p:cNvSpPr>
          <p:nvPr>
            <p:ph idx="1"/>
          </p:nvPr>
        </p:nvSpPr>
        <p:spPr>
          <a:xfrm>
            <a:off x="8626" y="1600200"/>
            <a:ext cx="9059174"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has given Him authority to execute judgment also, because He is the Son of Man.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017910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5:28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Do not marvel at this; for the hour is coming in which all who are in the graves will hear His voice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885049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5:29</a:t>
            </a:r>
            <a:endParaRPr lang="en-US" sz="7200" dirty="0"/>
          </a:p>
        </p:txBody>
      </p:sp>
      <p:sp>
        <p:nvSpPr>
          <p:cNvPr id="3" name="Content Placeholder 2"/>
          <p:cNvSpPr>
            <a:spLocks noGrp="1"/>
          </p:cNvSpPr>
          <p:nvPr>
            <p:ph idx="1"/>
          </p:nvPr>
        </p:nvSpPr>
        <p:spPr>
          <a:xfrm>
            <a:off x="8626" y="1600200"/>
            <a:ext cx="9059174"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come forth—those who have done good, to the resurrection of life, and those who have done evil, to the resurrection of condemnation.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957318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5:30</a:t>
            </a:r>
            <a:endParaRPr lang="en-US" sz="7200" dirty="0"/>
          </a:p>
        </p:txBody>
      </p:sp>
      <p:sp>
        <p:nvSpPr>
          <p:cNvPr id="3" name="Content Placeholder 2"/>
          <p:cNvSpPr>
            <a:spLocks noGrp="1"/>
          </p:cNvSpPr>
          <p:nvPr>
            <p:ph idx="1"/>
          </p:nvPr>
        </p:nvSpPr>
        <p:spPr>
          <a:xfrm>
            <a:off x="8626" y="1600200"/>
            <a:ext cx="9059174"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I can of Myself do nothing. As I hear, I judge; and My judgment is righteous, because I do not seek My own will but the will of the Father who sent Me.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788466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Revelation 6:15</a:t>
            </a:r>
            <a:endParaRPr lang="en-US" sz="7200" dirty="0"/>
          </a:p>
        </p:txBody>
      </p:sp>
      <p:sp>
        <p:nvSpPr>
          <p:cNvPr id="3" name="Content Placeholder 2"/>
          <p:cNvSpPr>
            <a:spLocks noGrp="1"/>
          </p:cNvSpPr>
          <p:nvPr>
            <p:ph idx="1"/>
          </p:nvPr>
        </p:nvSpPr>
        <p:spPr>
          <a:xfrm>
            <a:off x="0" y="1143000"/>
            <a:ext cx="9067800" cy="5867400"/>
          </a:xfrm>
        </p:spPr>
        <p:txBody>
          <a:bodyPr>
            <a:noAutofit/>
          </a:bodyPr>
          <a:lstStyle/>
          <a:p>
            <a:pPr marL="36576" indent="0" algn="just">
              <a:buNone/>
            </a:pPr>
            <a:r>
              <a:rPr lang="en-US" sz="5100" b="1" dirty="0">
                <a:effectLst>
                  <a:outerShdw blurRad="38100" dist="38100" dir="2700000" algn="tl">
                    <a:srgbClr val="000000">
                      <a:alpha val="43137"/>
                    </a:srgbClr>
                  </a:outerShdw>
                </a:effectLst>
              </a:rPr>
              <a:t>And the kings of the earth, the great men, the rich men, the commanders, the mighty men, every slave and every free man, hid themselves in the caves and in the rocks of the mountains,</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624915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6:16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said to the mountains and rocks, "Fall on us and hide us from the face of Him who sits on the throne and from </a:t>
            </a:r>
            <a:r>
              <a:rPr lang="en-US" sz="5400" b="1" i="1" u="sng" dirty="0">
                <a:effectLst>
                  <a:outerShdw blurRad="38100" dist="38100" dir="2700000" algn="tl">
                    <a:srgbClr val="000000">
                      <a:alpha val="43137"/>
                    </a:srgbClr>
                  </a:outerShdw>
                </a:effectLst>
              </a:rPr>
              <a:t>the wrath of the Lamb</a:t>
            </a:r>
            <a:r>
              <a:rPr lang="en-US" sz="5400" b="1" dirty="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087441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6:17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the great day of His wrath has come, and who is able to stand?"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876373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2 Peter 3:10</a:t>
            </a:r>
            <a:endParaRPr lang="en-US" sz="7200" dirty="0"/>
          </a:p>
        </p:txBody>
      </p:sp>
      <p:sp>
        <p:nvSpPr>
          <p:cNvPr id="3" name="Content Placeholder 2"/>
          <p:cNvSpPr>
            <a:spLocks noGrp="1"/>
          </p:cNvSpPr>
          <p:nvPr>
            <p:ph idx="1"/>
          </p:nvPr>
        </p:nvSpPr>
        <p:spPr>
          <a:xfrm>
            <a:off x="0" y="990600"/>
            <a:ext cx="9067800" cy="5867400"/>
          </a:xfrm>
        </p:spPr>
        <p:txBody>
          <a:bodyPr>
            <a:noAutofit/>
          </a:bodyPr>
          <a:lstStyle/>
          <a:p>
            <a:pPr marL="36576" indent="0" algn="just">
              <a:buNone/>
            </a:pPr>
            <a:r>
              <a:rPr lang="en-US" sz="4800" b="1" dirty="0">
                <a:effectLst>
                  <a:outerShdw blurRad="38100" dist="38100" dir="2700000" algn="tl">
                    <a:srgbClr val="000000">
                      <a:alpha val="43137"/>
                    </a:srgbClr>
                  </a:outerShdw>
                </a:effectLst>
              </a:rPr>
              <a:t>But the day of the Lord will come as a thief in the night, in which the heavens will pass away with a great noise, and the elements will melt with fervent heat; both the earth and the works that are in it will be burned up.</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449676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20:12a</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I saw the dead, small and great, standing before God, and books were opened. And another book was opened, which is </a:t>
            </a:r>
            <a:r>
              <a:rPr lang="en-US" sz="5400" b="1" i="1" dirty="0">
                <a:effectLst>
                  <a:outerShdw blurRad="38100" dist="38100" dir="2700000" algn="tl">
                    <a:srgbClr val="000000">
                      <a:alpha val="43137"/>
                    </a:srgbClr>
                  </a:outerShdw>
                </a:effectLst>
              </a:rPr>
              <a:t>the Book</a:t>
            </a:r>
            <a:r>
              <a:rPr lang="en-US" sz="5400" b="1" dirty="0">
                <a:effectLst>
                  <a:outerShdw blurRad="38100" dist="38100" dir="2700000" algn="tl">
                    <a:srgbClr val="000000">
                      <a:alpha val="43137"/>
                    </a:srgbClr>
                  </a:outerShdw>
                </a:effectLst>
              </a:rPr>
              <a:t> of </a:t>
            </a:r>
            <a:r>
              <a:rPr lang="en-US" sz="5400" b="1" dirty="0" smtClean="0">
                <a:effectLst>
                  <a:outerShdw blurRad="38100" dist="38100" dir="2700000" algn="tl">
                    <a:srgbClr val="000000">
                      <a:alpha val="43137"/>
                    </a:srgbClr>
                  </a:outerShdw>
                </a:effectLst>
              </a:rPr>
              <a:t>Life…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633771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Peter 3:11</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lgn="just">
              <a:buNone/>
            </a:pPr>
            <a:r>
              <a:rPr lang="en-US" sz="5400" b="1" dirty="0">
                <a:effectLst>
                  <a:outerShdw blurRad="38100" dist="38100" dir="2700000" algn="tl">
                    <a:srgbClr val="000000">
                      <a:alpha val="43137"/>
                    </a:srgbClr>
                  </a:outerShdw>
                </a:effectLst>
              </a:rPr>
              <a:t>Therefore, since all these things will be dissolved, what manner </a:t>
            </a:r>
            <a:r>
              <a:rPr lang="en-US" sz="5400" b="1" i="1" dirty="0">
                <a:effectLst>
                  <a:outerShdw blurRad="38100" dist="38100" dir="2700000" algn="tl">
                    <a:srgbClr val="000000">
                      <a:alpha val="43137"/>
                    </a:srgbClr>
                  </a:outerShdw>
                </a:effectLst>
              </a:rPr>
              <a:t>of persons</a:t>
            </a:r>
            <a:r>
              <a:rPr lang="en-US" sz="5400" b="1" dirty="0">
                <a:effectLst>
                  <a:outerShdw blurRad="38100" dist="38100" dir="2700000" algn="tl">
                    <a:srgbClr val="000000">
                      <a:alpha val="43137"/>
                    </a:srgbClr>
                  </a:outerShdw>
                </a:effectLst>
              </a:rPr>
              <a:t> ought you to be in holy conduct and godliness,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452118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2 Peter 3:12</a:t>
            </a:r>
            <a:endParaRPr lang="en-US" sz="7200" dirty="0"/>
          </a:p>
        </p:txBody>
      </p:sp>
      <p:sp>
        <p:nvSpPr>
          <p:cNvPr id="3" name="Content Placeholder 2"/>
          <p:cNvSpPr>
            <a:spLocks noGrp="1"/>
          </p:cNvSpPr>
          <p:nvPr>
            <p:ph idx="1"/>
          </p:nvPr>
        </p:nvSpPr>
        <p:spPr>
          <a:xfrm>
            <a:off x="0" y="1066800"/>
            <a:ext cx="9067800" cy="5791200"/>
          </a:xfrm>
        </p:spPr>
        <p:txBody>
          <a:bodyPr>
            <a:noAutofit/>
          </a:bodyPr>
          <a:lstStyle/>
          <a:p>
            <a:pPr marL="36576" indent="0" algn="just">
              <a:buNone/>
            </a:pPr>
            <a:r>
              <a:rPr lang="en-US" sz="5400" b="1" dirty="0">
                <a:effectLst>
                  <a:outerShdw blurRad="38100" dist="38100" dir="2700000" algn="tl">
                    <a:srgbClr val="000000">
                      <a:alpha val="43137"/>
                    </a:srgbClr>
                  </a:outerShdw>
                </a:effectLst>
              </a:rPr>
              <a:t>looking for and hastening the coming of the day of God, because of which the heavens will be dissolved, being on fire, and the elements will melt with fervent heat?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933745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Peter 3:13</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lgn="just">
              <a:buNone/>
            </a:pPr>
            <a:r>
              <a:rPr lang="en-US" sz="5100" b="1" dirty="0">
                <a:effectLst>
                  <a:outerShdw blurRad="38100" dist="38100" dir="2700000" algn="tl">
                    <a:srgbClr val="000000">
                      <a:alpha val="43137"/>
                    </a:srgbClr>
                  </a:outerShdw>
                </a:effectLst>
              </a:rPr>
              <a:t>Nevertheless we, according to His promise, look for new heavens and a new earth in which righteousness dwells.</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638977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610600" cy="1143000"/>
          </a:xfrm>
        </p:spPr>
        <p:txBody>
          <a:bodyPr>
            <a:noAutofit/>
          </a:bodyPr>
          <a:lstStyle/>
          <a:p>
            <a:r>
              <a:rPr lang="en-US" sz="7200" dirty="0" smtClean="0"/>
              <a:t>2 Corinthians 5:10</a:t>
            </a:r>
            <a:endParaRPr lang="en-US" sz="7200" dirty="0"/>
          </a:p>
        </p:txBody>
      </p:sp>
      <p:sp>
        <p:nvSpPr>
          <p:cNvPr id="3" name="Content Placeholder 2"/>
          <p:cNvSpPr>
            <a:spLocks noGrp="1"/>
          </p:cNvSpPr>
          <p:nvPr>
            <p:ph idx="1"/>
          </p:nvPr>
        </p:nvSpPr>
        <p:spPr>
          <a:xfrm>
            <a:off x="0" y="1022230"/>
            <a:ext cx="9067800" cy="5867400"/>
          </a:xfrm>
        </p:spPr>
        <p:txBody>
          <a:bodyPr>
            <a:noAutofit/>
          </a:bodyPr>
          <a:lstStyle/>
          <a:p>
            <a:pPr marL="36576" indent="0" algn="just">
              <a:buNone/>
            </a:pPr>
            <a:r>
              <a:rPr lang="en-US" sz="5300" b="1" dirty="0">
                <a:effectLst>
                  <a:outerShdw blurRad="38100" dist="38100" dir="2700000" algn="tl">
                    <a:srgbClr val="000000">
                      <a:alpha val="43137"/>
                    </a:srgbClr>
                  </a:outerShdw>
                </a:effectLst>
              </a:rPr>
              <a:t>For we must all appear before the judgment seat of Christ, that each one may receive the things </a:t>
            </a:r>
            <a:r>
              <a:rPr lang="en-US" sz="5300" b="1" i="1" dirty="0">
                <a:effectLst>
                  <a:outerShdw blurRad="38100" dist="38100" dir="2700000" algn="tl">
                    <a:srgbClr val="000000">
                      <a:alpha val="43137"/>
                    </a:srgbClr>
                  </a:outerShdw>
                </a:effectLst>
              </a:rPr>
              <a:t>done</a:t>
            </a:r>
            <a:r>
              <a:rPr lang="en-US" sz="5300" b="1" dirty="0">
                <a:effectLst>
                  <a:outerShdw blurRad="38100" dist="38100" dir="2700000" algn="tl">
                    <a:srgbClr val="000000">
                      <a:alpha val="43137"/>
                    </a:srgbClr>
                  </a:outerShdw>
                </a:effectLst>
              </a:rPr>
              <a:t> in the body, according to what he has done, whether good or bad.</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292511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dirty="0" smtClean="0"/>
              <a:t>1 Corinthians 3:12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Now if anyone builds on this foundation </a:t>
            </a:r>
            <a:r>
              <a:rPr lang="en-US" sz="5400" b="1" i="1" dirty="0">
                <a:effectLst>
                  <a:outerShdw blurRad="38100" dist="38100" dir="2700000" algn="tl">
                    <a:srgbClr val="000000">
                      <a:alpha val="43137"/>
                    </a:srgbClr>
                  </a:outerShdw>
                </a:effectLst>
              </a:rPr>
              <a:t>with</a:t>
            </a:r>
            <a:r>
              <a:rPr lang="en-US" sz="5400" b="1" dirty="0">
                <a:effectLst>
                  <a:outerShdw blurRad="38100" dist="38100" dir="2700000" algn="tl">
                    <a:srgbClr val="000000">
                      <a:alpha val="43137"/>
                    </a:srgbClr>
                  </a:outerShdw>
                </a:effectLst>
              </a:rPr>
              <a:t> gold, silver, precious stones, wood, hay, straw,</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98757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34400" cy="1143000"/>
          </a:xfrm>
        </p:spPr>
        <p:txBody>
          <a:bodyPr>
            <a:noAutofit/>
          </a:bodyPr>
          <a:lstStyle/>
          <a:p>
            <a:r>
              <a:rPr lang="en-US" sz="7200" dirty="0" smtClean="0"/>
              <a:t>1 Corinthians 3:13</a:t>
            </a:r>
            <a:endParaRPr lang="en-US" sz="7200" dirty="0"/>
          </a:p>
        </p:txBody>
      </p:sp>
      <p:sp>
        <p:nvSpPr>
          <p:cNvPr id="3" name="Content Placeholder 2"/>
          <p:cNvSpPr>
            <a:spLocks noGrp="1"/>
          </p:cNvSpPr>
          <p:nvPr>
            <p:ph idx="1"/>
          </p:nvPr>
        </p:nvSpPr>
        <p:spPr>
          <a:xfrm>
            <a:off x="0" y="1524000"/>
            <a:ext cx="9067800" cy="5486400"/>
          </a:xfrm>
        </p:spPr>
        <p:txBody>
          <a:bodyPr>
            <a:noAutofit/>
          </a:bodyPr>
          <a:lstStyle/>
          <a:p>
            <a:pPr marL="36576" indent="0" algn="just">
              <a:buNone/>
            </a:pPr>
            <a:r>
              <a:rPr lang="en-US" sz="5300" b="1" dirty="0">
                <a:effectLst>
                  <a:outerShdw blurRad="38100" dist="38100" dir="2700000" algn="tl">
                    <a:srgbClr val="000000">
                      <a:alpha val="43137"/>
                    </a:srgbClr>
                  </a:outerShdw>
                </a:effectLst>
              </a:rPr>
              <a:t>each one's work will become clear; for the Day will declare it, because it will be revealed by fire; and the fire will test each one's work, of what sort it is.</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07494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dirty="0" smtClean="0"/>
              <a:t>1 Corinthians 3:14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If anyone's work which he has built on </a:t>
            </a:r>
            <a:r>
              <a:rPr lang="en-US" sz="5400" b="1" i="1" dirty="0">
                <a:effectLst>
                  <a:outerShdw blurRad="38100" dist="38100" dir="2700000" algn="tl">
                    <a:srgbClr val="000000">
                      <a:alpha val="43137"/>
                    </a:srgbClr>
                  </a:outerShdw>
                </a:effectLst>
              </a:rPr>
              <a:t>it</a:t>
            </a:r>
            <a:r>
              <a:rPr lang="en-US" sz="5400" b="1" dirty="0">
                <a:effectLst>
                  <a:outerShdw blurRad="38100" dist="38100" dir="2700000" algn="tl">
                    <a:srgbClr val="000000">
                      <a:alpha val="43137"/>
                    </a:srgbClr>
                  </a:outerShdw>
                </a:effectLst>
              </a:rPr>
              <a:t> endures, he will receive a reward.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745628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Autofit/>
          </a:bodyPr>
          <a:lstStyle/>
          <a:p>
            <a:r>
              <a:rPr lang="en-US" sz="7200" dirty="0" smtClean="0"/>
              <a:t>1 Corinthians 3:15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If anyone's work is burned, he will suffer loss; but he himself will be saved, yet so as through fire.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6309869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20:12a</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I saw the dead, small and great, standing before God, and books were opened. And another book was opened, which is </a:t>
            </a:r>
            <a:r>
              <a:rPr lang="en-US" sz="5400" b="1" i="1" dirty="0">
                <a:effectLst>
                  <a:outerShdw blurRad="38100" dist="38100" dir="2700000" algn="tl">
                    <a:srgbClr val="000000">
                      <a:alpha val="43137"/>
                    </a:srgbClr>
                  </a:outerShdw>
                </a:effectLst>
              </a:rPr>
              <a:t>the Book</a:t>
            </a:r>
            <a:r>
              <a:rPr lang="en-US" sz="5400" b="1" dirty="0">
                <a:effectLst>
                  <a:outerShdw blurRad="38100" dist="38100" dir="2700000" algn="tl">
                    <a:srgbClr val="000000">
                      <a:alpha val="43137"/>
                    </a:srgbClr>
                  </a:outerShdw>
                </a:effectLst>
              </a:rPr>
              <a:t> of </a:t>
            </a:r>
            <a:r>
              <a:rPr lang="en-US" sz="5400" b="1" dirty="0" smtClean="0">
                <a:effectLst>
                  <a:outerShdw blurRad="38100" dist="38100" dir="2700000" algn="tl">
                    <a:srgbClr val="000000">
                      <a:alpha val="43137"/>
                    </a:srgbClr>
                  </a:outerShdw>
                </a:effectLst>
              </a:rPr>
              <a:t>Life…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8129266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20:12b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the dead were judged according to their works, by the things which were written in the books</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29610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20:12b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the dead were judged according to their works, by the things which were written in the books</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9337532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Revelation 3:5</a:t>
            </a:r>
            <a:endParaRPr lang="en-US" sz="7200" dirty="0"/>
          </a:p>
        </p:txBody>
      </p:sp>
      <p:sp>
        <p:nvSpPr>
          <p:cNvPr id="3" name="Content Placeholder 2"/>
          <p:cNvSpPr>
            <a:spLocks noGrp="1"/>
          </p:cNvSpPr>
          <p:nvPr>
            <p:ph idx="1"/>
          </p:nvPr>
        </p:nvSpPr>
        <p:spPr>
          <a:xfrm>
            <a:off x="-2876" y="1066800"/>
            <a:ext cx="9070675" cy="5791200"/>
          </a:xfrm>
        </p:spPr>
        <p:txBody>
          <a:bodyPr>
            <a:noAutofit/>
          </a:bodyPr>
          <a:lstStyle/>
          <a:p>
            <a:pPr marL="36576" indent="0" algn="just">
              <a:buNone/>
            </a:pPr>
            <a:r>
              <a:rPr lang="en-US" sz="5300" b="1" dirty="0">
                <a:effectLst>
                  <a:outerShdw blurRad="38100" dist="38100" dir="2700000" algn="tl">
                    <a:srgbClr val="000000">
                      <a:alpha val="43137"/>
                    </a:srgbClr>
                  </a:outerShdw>
                </a:effectLst>
              </a:rPr>
              <a:t>He who overcomes shall be clothed in white garments, and I will not blot out his name from the Book of Life; but I will confess his name before My Father and before His angels.</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1548672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13:8</a:t>
            </a:r>
            <a:endParaRPr lang="en-US" sz="7200" dirty="0"/>
          </a:p>
        </p:txBody>
      </p:sp>
      <p:sp>
        <p:nvSpPr>
          <p:cNvPr id="3" name="Content Placeholder 2"/>
          <p:cNvSpPr>
            <a:spLocks noGrp="1"/>
          </p:cNvSpPr>
          <p:nvPr>
            <p:ph idx="1"/>
          </p:nvPr>
        </p:nvSpPr>
        <p:spPr>
          <a:xfrm>
            <a:off x="0" y="1524000"/>
            <a:ext cx="9067800" cy="53340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All who dwell on the earth will worship him, whose names have not been written in the Book of Life of the Lamb slain from the foundation of the world.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50686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89"/>
            <a:ext cx="7467600" cy="1143000"/>
          </a:xfrm>
        </p:spPr>
        <p:txBody>
          <a:bodyPr>
            <a:noAutofit/>
          </a:bodyPr>
          <a:lstStyle/>
          <a:p>
            <a:r>
              <a:rPr lang="en-US" sz="7200" dirty="0" smtClean="0"/>
              <a:t>Revelation 20:13</a:t>
            </a:r>
            <a:endParaRPr lang="en-US" sz="7200" dirty="0"/>
          </a:p>
        </p:txBody>
      </p:sp>
      <p:sp>
        <p:nvSpPr>
          <p:cNvPr id="3" name="Content Placeholder 2"/>
          <p:cNvSpPr>
            <a:spLocks noGrp="1"/>
          </p:cNvSpPr>
          <p:nvPr>
            <p:ph idx="1"/>
          </p:nvPr>
        </p:nvSpPr>
        <p:spPr>
          <a:xfrm>
            <a:off x="-10064" y="1143000"/>
            <a:ext cx="9067800" cy="5257800"/>
          </a:xfrm>
        </p:spPr>
        <p:txBody>
          <a:bodyPr>
            <a:noAutofit/>
          </a:bodyPr>
          <a:lstStyle/>
          <a:p>
            <a:pPr marL="36576" indent="0" algn="just">
              <a:buNone/>
            </a:pPr>
            <a:r>
              <a:rPr lang="en-US" sz="5300" b="1" dirty="0">
                <a:effectLst>
                  <a:outerShdw blurRad="38100" dist="38100" dir="2700000" algn="tl">
                    <a:srgbClr val="000000">
                      <a:alpha val="43137"/>
                    </a:srgbClr>
                  </a:outerShdw>
                </a:effectLst>
              </a:rPr>
              <a:t>The sea gave up the dead who were in it, and Death and Hades delivered up the dead who were in them. And they were judged, each one according to his works.</a:t>
            </a:r>
          </a:p>
        </p:txBody>
      </p:sp>
    </p:spTree>
    <p:extLst>
      <p:ext uri="{BB962C8B-B14F-4D97-AF65-F5344CB8AC3E}">
        <p14:creationId xmlns:p14="http://schemas.microsoft.com/office/powerpoint/2010/main" val="371689750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20:14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Then Death and Hades were cast into the lake of fire. This is the second death.</a:t>
            </a:r>
          </a:p>
        </p:txBody>
      </p:sp>
    </p:spTree>
    <p:extLst>
      <p:ext uri="{BB962C8B-B14F-4D97-AF65-F5344CB8AC3E}">
        <p14:creationId xmlns:p14="http://schemas.microsoft.com/office/powerpoint/2010/main" val="6142452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20:15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anyone not found written in the Book of Life was cast into the lake of fire.</a:t>
            </a:r>
          </a:p>
        </p:txBody>
      </p:sp>
    </p:spTree>
    <p:extLst>
      <p:ext uri="{BB962C8B-B14F-4D97-AF65-F5344CB8AC3E}">
        <p14:creationId xmlns:p14="http://schemas.microsoft.com/office/powerpoint/2010/main" val="71255323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Luke 12:5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But I will show you whom you should fear: Fear Him who, after He has killed, has power to cast into hell; yes, I say to you, fear Him!</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2537838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Hebrews 10:30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we know Him who said, </a:t>
            </a:r>
            <a:r>
              <a:rPr lang="en-US" sz="5400" b="1" i="1" dirty="0">
                <a:effectLst>
                  <a:outerShdw blurRad="38100" dist="38100" dir="2700000" algn="tl">
                    <a:srgbClr val="000000">
                      <a:alpha val="43137"/>
                    </a:srgbClr>
                  </a:outerShdw>
                </a:effectLst>
              </a:rPr>
              <a:t>"Vengeance is Mine, I will repay,"</a:t>
            </a:r>
            <a:r>
              <a:rPr lang="en-US" sz="5400" b="1" dirty="0">
                <a:effectLst>
                  <a:outerShdw blurRad="38100" dist="38100" dir="2700000" algn="tl">
                    <a:srgbClr val="000000">
                      <a:alpha val="43137"/>
                    </a:srgbClr>
                  </a:outerShdw>
                </a:effectLst>
              </a:rPr>
              <a:t> says the Lord. And again, </a:t>
            </a:r>
            <a:r>
              <a:rPr lang="en-US" sz="5400" b="1" i="1" dirty="0">
                <a:effectLst>
                  <a:outerShdw blurRad="38100" dist="38100" dir="2700000" algn="tl">
                    <a:srgbClr val="000000">
                      <a:alpha val="43137"/>
                    </a:srgbClr>
                  </a:outerShdw>
                </a:effectLst>
              </a:rPr>
              <a:t>"The LORD will judge His people."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3549420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Hebrews 10:31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It is a fearful thing to fall into the hands of the living God.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5965887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6:35</a:t>
            </a:r>
            <a:endParaRPr lang="en-US" sz="7200" dirty="0"/>
          </a:p>
        </p:txBody>
      </p:sp>
      <p:sp>
        <p:nvSpPr>
          <p:cNvPr id="3" name="Content Placeholder 2"/>
          <p:cNvSpPr>
            <a:spLocks noGrp="1"/>
          </p:cNvSpPr>
          <p:nvPr>
            <p:ph idx="1"/>
          </p:nvPr>
        </p:nvSpPr>
        <p:spPr>
          <a:xfrm>
            <a:off x="8626" y="1600200"/>
            <a:ext cx="9059174"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Jesus said to them, "I am the bread of life. He who comes to Me shall never hunger, and he who believes in Me shall never thirst.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413219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6:36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But I said to you that you have seen Me and yet do not believe.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302536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89"/>
            <a:ext cx="7467600" cy="1143000"/>
          </a:xfrm>
        </p:spPr>
        <p:txBody>
          <a:bodyPr>
            <a:noAutofit/>
          </a:bodyPr>
          <a:lstStyle/>
          <a:p>
            <a:r>
              <a:rPr lang="en-US" sz="7200" dirty="0" smtClean="0"/>
              <a:t>Revelation 20:13</a:t>
            </a:r>
            <a:endParaRPr lang="en-US" sz="7200" dirty="0"/>
          </a:p>
        </p:txBody>
      </p:sp>
      <p:sp>
        <p:nvSpPr>
          <p:cNvPr id="3" name="Content Placeholder 2"/>
          <p:cNvSpPr>
            <a:spLocks noGrp="1"/>
          </p:cNvSpPr>
          <p:nvPr>
            <p:ph idx="1"/>
          </p:nvPr>
        </p:nvSpPr>
        <p:spPr>
          <a:xfrm>
            <a:off x="-10064" y="1143000"/>
            <a:ext cx="9067800" cy="5257800"/>
          </a:xfrm>
        </p:spPr>
        <p:txBody>
          <a:bodyPr>
            <a:noAutofit/>
          </a:bodyPr>
          <a:lstStyle/>
          <a:p>
            <a:pPr marL="36576" indent="0" algn="just">
              <a:buNone/>
            </a:pPr>
            <a:r>
              <a:rPr lang="en-US" sz="5300" b="1" dirty="0">
                <a:effectLst>
                  <a:outerShdw blurRad="38100" dist="38100" dir="2700000" algn="tl">
                    <a:srgbClr val="000000">
                      <a:alpha val="43137"/>
                    </a:srgbClr>
                  </a:outerShdw>
                </a:effectLst>
              </a:rPr>
              <a:t>The sea gave up the dead who were in it, and Death and Hades delivered up the dead who were in them. And they were judged, each one according to his works.</a:t>
            </a:r>
          </a:p>
        </p:txBody>
      </p:sp>
    </p:spTree>
    <p:extLst>
      <p:ext uri="{BB962C8B-B14F-4D97-AF65-F5344CB8AC3E}">
        <p14:creationId xmlns:p14="http://schemas.microsoft.com/office/powerpoint/2010/main" val="80510767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6:37</a:t>
            </a:r>
            <a:endParaRPr lang="en-US" sz="7200" dirty="0"/>
          </a:p>
        </p:txBody>
      </p:sp>
      <p:sp>
        <p:nvSpPr>
          <p:cNvPr id="3" name="Content Placeholder 2"/>
          <p:cNvSpPr>
            <a:spLocks noGrp="1"/>
          </p:cNvSpPr>
          <p:nvPr>
            <p:ph idx="1"/>
          </p:nvPr>
        </p:nvSpPr>
        <p:spPr>
          <a:xfrm>
            <a:off x="0" y="1600200"/>
            <a:ext cx="9067800" cy="51816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All that the Father gives Me will come to Me, and the one who comes to Me I will by no means cast out.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7524518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6:38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I have come down from heaven, not to do My own will, but the will of Him who sent Me.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7466705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6:39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This is the will of the Father who sent Me, that of all He has given Me I should lose nothing, but should raise it up at the last day.</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6081968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John 6:40</a:t>
            </a:r>
            <a:endParaRPr lang="en-US" sz="7200" dirty="0"/>
          </a:p>
        </p:txBody>
      </p:sp>
      <p:sp>
        <p:nvSpPr>
          <p:cNvPr id="3" name="Content Placeholder 2"/>
          <p:cNvSpPr>
            <a:spLocks noGrp="1"/>
          </p:cNvSpPr>
          <p:nvPr>
            <p:ph idx="1"/>
          </p:nvPr>
        </p:nvSpPr>
        <p:spPr>
          <a:xfrm>
            <a:off x="0" y="1143000"/>
            <a:ext cx="9067800" cy="5257800"/>
          </a:xfrm>
        </p:spPr>
        <p:txBody>
          <a:bodyPr>
            <a:noAutofit/>
          </a:bodyPr>
          <a:lstStyle/>
          <a:p>
            <a:pPr marL="36576" indent="0" algn="just">
              <a:buNone/>
            </a:pPr>
            <a:r>
              <a:rPr lang="en-US" sz="5200" b="1" dirty="0">
                <a:effectLst>
                  <a:outerShdw blurRad="38100" dist="38100" dir="2700000" algn="tl">
                    <a:srgbClr val="000000">
                      <a:alpha val="43137"/>
                    </a:srgbClr>
                  </a:outerShdw>
                </a:effectLst>
              </a:rPr>
              <a:t>And this is the will of Him who sent Me, that everyone who sees the Son and believes in Him may have everlasting life; and I will raise him up at the last day."</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8463557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88" y="0"/>
            <a:ext cx="9136812"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935968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20:14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Then Death and Hades were cast into the lake of fire. This is the second death.</a:t>
            </a:r>
          </a:p>
        </p:txBody>
      </p:sp>
    </p:spTree>
    <p:extLst>
      <p:ext uri="{BB962C8B-B14F-4D97-AF65-F5344CB8AC3E}">
        <p14:creationId xmlns:p14="http://schemas.microsoft.com/office/powerpoint/2010/main" val="36122252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20:15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anyone not found written in the Book of Life was cast into the lake of fire.</a:t>
            </a:r>
          </a:p>
        </p:txBody>
      </p:sp>
    </p:spTree>
    <p:extLst>
      <p:ext uri="{BB962C8B-B14F-4D97-AF65-F5344CB8AC3E}">
        <p14:creationId xmlns:p14="http://schemas.microsoft.com/office/powerpoint/2010/main" val="29333382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79" y="0"/>
            <a:ext cx="921519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48972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20:11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Then I saw a great white throne and Him who sat on it, from whose face the earth and the heaven fled away. And there was found no place for them.</a:t>
            </a:r>
          </a:p>
        </p:txBody>
      </p:sp>
    </p:spTree>
    <p:extLst>
      <p:ext uri="{BB962C8B-B14F-4D97-AF65-F5344CB8AC3E}">
        <p14:creationId xmlns:p14="http://schemas.microsoft.com/office/powerpoint/2010/main" val="112251021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325</TotalTime>
  <Words>1608</Words>
  <Application>Microsoft Office PowerPoint</Application>
  <PresentationFormat>On-screen Show (4:3)</PresentationFormat>
  <Paragraphs>105</Paragraphs>
  <Slides>54</Slides>
  <Notes>0</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Default Theme</vt:lpstr>
      <vt:lpstr>Revelation 20:11-15</vt:lpstr>
      <vt:lpstr>Revelation 20:11</vt:lpstr>
      <vt:lpstr>Revelation 20:12a</vt:lpstr>
      <vt:lpstr>Revelation 20:12b</vt:lpstr>
      <vt:lpstr>Revelation 20:13</vt:lpstr>
      <vt:lpstr>Revelation 20:14</vt:lpstr>
      <vt:lpstr>Revelation 20:15</vt:lpstr>
      <vt:lpstr>PowerPoint Presentation</vt:lpstr>
      <vt:lpstr>Revelation 20:11</vt:lpstr>
      <vt:lpstr>Revelation 19:11</vt:lpstr>
      <vt:lpstr>Revelation 19:17</vt:lpstr>
      <vt:lpstr>Revelation 19:19</vt:lpstr>
      <vt:lpstr>Revelation 4:2</vt:lpstr>
      <vt:lpstr>Revelation 5:7</vt:lpstr>
      <vt:lpstr>Daniel 7:9</vt:lpstr>
      <vt:lpstr>Ezekiel 1:26</vt:lpstr>
      <vt:lpstr>John 5:22</vt:lpstr>
      <vt:lpstr>John 5:23</vt:lpstr>
      <vt:lpstr>John 5:24</vt:lpstr>
      <vt:lpstr>John 5:25</vt:lpstr>
      <vt:lpstr>John 5:26</vt:lpstr>
      <vt:lpstr>John 5:27</vt:lpstr>
      <vt:lpstr>John 5:28</vt:lpstr>
      <vt:lpstr>John 5:29</vt:lpstr>
      <vt:lpstr>John 5:30</vt:lpstr>
      <vt:lpstr>Revelation 6:15</vt:lpstr>
      <vt:lpstr>Revelation 6:16</vt:lpstr>
      <vt:lpstr>Revelation 6:17</vt:lpstr>
      <vt:lpstr>2 Peter 3:10</vt:lpstr>
      <vt:lpstr>2 Peter 3:11</vt:lpstr>
      <vt:lpstr>2 Peter 3:12</vt:lpstr>
      <vt:lpstr>2 Peter 3:13</vt:lpstr>
      <vt:lpstr>2 Corinthians 5:10</vt:lpstr>
      <vt:lpstr>1 Corinthians 3:12</vt:lpstr>
      <vt:lpstr>1 Corinthians 3:13</vt:lpstr>
      <vt:lpstr>1 Corinthians 3:14</vt:lpstr>
      <vt:lpstr>1 Corinthians 3:15</vt:lpstr>
      <vt:lpstr>Revelation 20:12a</vt:lpstr>
      <vt:lpstr>Revelation 20:12b</vt:lpstr>
      <vt:lpstr>Revelation 3:5</vt:lpstr>
      <vt:lpstr>Revelation 13:8</vt:lpstr>
      <vt:lpstr>Revelation 20:13</vt:lpstr>
      <vt:lpstr>Revelation 20:14</vt:lpstr>
      <vt:lpstr>Revelation 20:15</vt:lpstr>
      <vt:lpstr>Luke 12:5</vt:lpstr>
      <vt:lpstr>Hebrews 10:30</vt:lpstr>
      <vt:lpstr>Hebrews 10:31</vt:lpstr>
      <vt:lpstr>John 6:35</vt:lpstr>
      <vt:lpstr>John 6:36</vt:lpstr>
      <vt:lpstr>John 6:37</vt:lpstr>
      <vt:lpstr>John 6:38</vt:lpstr>
      <vt:lpstr>John 6:39</vt:lpstr>
      <vt:lpstr>John 6:40</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20:11-15</dc:title>
  <dc:creator>Charlie</dc:creator>
  <cp:lastModifiedBy>Charlie</cp:lastModifiedBy>
  <cp:revision>15</cp:revision>
  <dcterms:created xsi:type="dcterms:W3CDTF">2014-08-26T23:24:37Z</dcterms:created>
  <dcterms:modified xsi:type="dcterms:W3CDTF">2014-08-27T22:09:54Z</dcterms:modified>
</cp:coreProperties>
</file>