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2"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8/6/2014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8/6/2014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8/6/2014</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Autofit/>
          </a:bodyPr>
          <a:lstStyle/>
          <a:p>
            <a:r>
              <a:rPr lang="en-US" sz="8000" smtClean="0"/>
              <a:t>Revelation 20:1-3</a:t>
            </a:r>
            <a:endParaRPr lang="en-US" sz="8000" dirty="0"/>
          </a:p>
        </p:txBody>
      </p:sp>
      <p:sp>
        <p:nvSpPr>
          <p:cNvPr id="3" name="Subtitle 2"/>
          <p:cNvSpPr>
            <a:spLocks noGrp="1"/>
          </p:cNvSpPr>
          <p:nvPr>
            <p:ph type="subTitle" idx="1"/>
          </p:nvPr>
        </p:nvSpPr>
        <p:spPr>
          <a:xfrm>
            <a:off x="76200" y="1544812"/>
            <a:ext cx="8991600" cy="1752600"/>
          </a:xfrm>
        </p:spPr>
        <p:txBody>
          <a:bodyPr>
            <a:noAutofit/>
          </a:bodyPr>
          <a:lstStyle/>
          <a:p>
            <a:r>
              <a:rPr lang="en-US" sz="5300" b="1" dirty="0" smtClean="0">
                <a:effectLst>
                  <a:outerShdw blurRad="38100" dist="38100" dir="2700000" algn="tl">
                    <a:srgbClr val="000000">
                      <a:alpha val="43137"/>
                    </a:srgbClr>
                  </a:outerShdw>
                </a:effectLst>
              </a:rPr>
              <a:t>Wednesday, August 6, 2014</a:t>
            </a:r>
          </a:p>
          <a:p>
            <a:r>
              <a:rPr lang="en-US" sz="5300" b="1" dirty="0" smtClean="0">
                <a:effectLst>
                  <a:outerShdw blurRad="38100" dist="38100" dir="2700000" algn="tl">
                    <a:srgbClr val="000000">
                      <a:alpha val="43137"/>
                    </a:srgbClr>
                  </a:outerShdw>
                </a:effectLst>
              </a:rPr>
              <a:t>Calvary Chapel of El Paso</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906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6045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will be great, and will be called the Son of the Highest; </a:t>
            </a:r>
            <a:r>
              <a:rPr lang="en-US" sz="5600" b="1" i="1" u="sng" dirty="0">
                <a:effectLst>
                  <a:outerShdw blurRad="38100" dist="38100" dir="2700000" algn="tl">
                    <a:srgbClr val="000000">
                      <a:alpha val="43137"/>
                    </a:srgbClr>
                  </a:outerShdw>
                </a:effectLst>
              </a:rPr>
              <a:t>and the Lord God will give Him the throne of His father David</a:t>
            </a:r>
            <a:r>
              <a:rPr lang="en-US" sz="5600" b="1" i="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0540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Luke 1:33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i="1" u="sng" dirty="0">
                <a:effectLst>
                  <a:outerShdw blurRad="38100" dist="38100" dir="2700000" algn="tl">
                    <a:srgbClr val="000000">
                      <a:alpha val="43137"/>
                    </a:srgbClr>
                  </a:outerShdw>
                </a:effectLst>
              </a:rPr>
              <a:t>And He will reign over the house of Jacob forever, and of His kingdom there will be no end</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84229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7:12</a:t>
            </a:r>
            <a:endParaRPr lang="en-US" sz="7200" dirty="0"/>
          </a:p>
        </p:txBody>
      </p:sp>
      <p:sp>
        <p:nvSpPr>
          <p:cNvPr id="3" name="Content Placeholder 2"/>
          <p:cNvSpPr>
            <a:spLocks noGrp="1"/>
          </p:cNvSpPr>
          <p:nvPr>
            <p:ph idx="1"/>
          </p:nvPr>
        </p:nvSpPr>
        <p:spPr>
          <a:xfrm>
            <a:off x="-28755" y="1371600"/>
            <a:ext cx="9067800" cy="5257800"/>
          </a:xfrm>
        </p:spPr>
        <p:txBody>
          <a:bodyPr>
            <a:noAutofit/>
          </a:bodyPr>
          <a:lstStyle/>
          <a:p>
            <a:pPr marL="36576" indent="0" algn="just">
              <a:buNone/>
            </a:pPr>
            <a:r>
              <a:rPr lang="en-US" sz="5100" b="1" dirty="0">
                <a:effectLst>
                  <a:outerShdw blurRad="38100" dist="38100" dir="2700000" algn="tl">
                    <a:srgbClr val="000000">
                      <a:alpha val="43137"/>
                    </a:srgbClr>
                  </a:outerShdw>
                </a:effectLst>
              </a:rPr>
              <a:t>"When your days are fulfilled and you rest with your fathers, I will set up your seed after you, who will come from your body, and I will establish his kingdom.</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5415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shall build a house for My name, and I will establish the throne of his kingdom forever.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78855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will be his Father, and he shall be My son. If he commits iniquity, I will chasten him with the rod of men and with the blows of the sons of men.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215672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7:15</a:t>
            </a:r>
            <a:endParaRPr lang="en-US" sz="7200" dirty="0"/>
          </a:p>
        </p:txBody>
      </p:sp>
      <p:sp>
        <p:nvSpPr>
          <p:cNvPr id="3" name="Content Placeholder 2"/>
          <p:cNvSpPr>
            <a:spLocks noGrp="1"/>
          </p:cNvSpPr>
          <p:nvPr>
            <p:ph idx="1"/>
          </p:nvPr>
        </p:nvSpPr>
        <p:spPr>
          <a:xfrm>
            <a:off x="0" y="1676400"/>
            <a:ext cx="9067800" cy="51816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My mercy shall not depart from him, as I took </a:t>
            </a:r>
            <a:r>
              <a:rPr lang="en-US" sz="5600" b="1" i="1" dirty="0">
                <a:effectLst>
                  <a:outerShdw blurRad="38100" dist="38100" dir="2700000" algn="tl">
                    <a:srgbClr val="000000">
                      <a:alpha val="43137"/>
                    </a:srgbClr>
                  </a:outerShdw>
                </a:effectLst>
              </a:rPr>
              <a:t>it</a:t>
            </a:r>
            <a:r>
              <a:rPr lang="en-US" sz="5600" b="1" dirty="0">
                <a:effectLst>
                  <a:outerShdw blurRad="38100" dist="38100" dir="2700000" algn="tl">
                    <a:srgbClr val="000000">
                      <a:alpha val="43137"/>
                    </a:srgbClr>
                  </a:outerShdw>
                </a:effectLst>
              </a:rPr>
              <a:t> from Saul, whom I removed from before you.</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530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your house and your kingdom shall be established forever before you. Your throne shall be established forever."'"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98695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According to all these words and according to all this vision, so Nathan spoke to David.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9779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smtClean="0">
                <a:effectLst>
                  <a:outerShdw blurRad="38100" dist="38100" dir="2700000" algn="tl">
                    <a:srgbClr val="000000">
                      <a:alpha val="43137"/>
                    </a:srgbClr>
                  </a:outerShdw>
                </a:effectLst>
              </a:rPr>
              <a:t>Millennium</a:t>
            </a:r>
            <a:endParaRPr lang="en-US"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610600" cy="5181600"/>
          </a:xfrm>
        </p:spPr>
        <p:txBody>
          <a:bodyPr>
            <a:normAutofit/>
          </a:bodyPr>
          <a:lstStyle/>
          <a:p>
            <a:r>
              <a:rPr lang="en-US" sz="6600" b="1" dirty="0" smtClean="0">
                <a:effectLst>
                  <a:outerShdw blurRad="38100" dist="38100" dir="2700000" algn="tl">
                    <a:srgbClr val="000000">
                      <a:alpha val="43137"/>
                    </a:srgbClr>
                  </a:outerShdw>
                </a:effectLst>
              </a:rPr>
              <a:t>Mille: “Thousand”</a:t>
            </a:r>
            <a:endParaRPr lang="en-US" sz="6600" b="1" dirty="0">
              <a:effectLst>
                <a:outerShdw blurRad="38100" dist="38100" dir="2700000" algn="tl">
                  <a:srgbClr val="000000">
                    <a:alpha val="43137"/>
                  </a:srgbClr>
                </a:outerShdw>
              </a:effectLst>
            </a:endParaRPr>
          </a:p>
          <a:p>
            <a:r>
              <a:rPr lang="en-US" sz="6600" b="1" dirty="0" smtClean="0">
                <a:effectLst>
                  <a:outerShdw blurRad="38100" dist="38100" dir="2700000" algn="tl">
                    <a:srgbClr val="000000">
                      <a:alpha val="43137"/>
                    </a:srgbClr>
                  </a:outerShdw>
                </a:effectLst>
              </a:rPr>
              <a:t>Annum: “Year”</a:t>
            </a:r>
          </a:p>
        </p:txBody>
      </p:sp>
    </p:spTree>
    <p:extLst>
      <p:ext uri="{BB962C8B-B14F-4D97-AF65-F5344CB8AC3E}">
        <p14:creationId xmlns:p14="http://schemas.microsoft.com/office/powerpoint/2010/main" val="357283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I saw an angel coming down from heaven, having the key to the bottomless pit and a great chain in his hand.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73373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b="1" dirty="0" err="1" smtClean="0">
                <a:effectLst>
                  <a:outerShdw blurRad="38100" dist="38100" dir="2700000" algn="tl">
                    <a:srgbClr val="000000">
                      <a:alpha val="43137"/>
                    </a:srgbClr>
                  </a:outerShdw>
                </a:effectLst>
              </a:rPr>
              <a:t>Amillennialism</a:t>
            </a:r>
            <a:r>
              <a:rPr lang="en-US" sz="7200" b="1" dirty="0">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76200" y="1600200"/>
            <a:ext cx="89916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holds to the literal coming of Christ, but its chief weakness is that it spiritualizes the 1,000 years, as it does most of the book of Revelation.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3012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b="1" dirty="0" smtClean="0">
                <a:effectLst>
                  <a:outerShdw blurRad="38100" dist="38100" dir="2700000" algn="tl">
                    <a:srgbClr val="000000">
                      <a:alpha val="43137"/>
                    </a:srgbClr>
                  </a:outerShdw>
                </a:effectLst>
              </a:rPr>
              <a:t>Postmillennialism:</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5943" y="1371600"/>
            <a:ext cx="8991600" cy="5257800"/>
          </a:xfrm>
        </p:spPr>
        <p:txBody>
          <a:bodyPr>
            <a:noAutofit/>
          </a:bodyPr>
          <a:lstStyle/>
          <a:p>
            <a:pPr marL="36576" indent="0" algn="just">
              <a:buNone/>
            </a:pPr>
            <a:r>
              <a:rPr lang="en-US" sz="5100" b="1" dirty="0">
                <a:effectLst>
                  <a:outerShdw blurRad="38100" dist="38100" dir="2700000" algn="tl">
                    <a:srgbClr val="000000">
                      <a:alpha val="43137"/>
                    </a:srgbClr>
                  </a:outerShdw>
                </a:effectLst>
              </a:rPr>
              <a:t>assumes falsely that Christ does not come back until the conclusion of the 1,000 years. Man will usher in the kingdom through his own efforts, then Christ will </a:t>
            </a:r>
            <a:r>
              <a:rPr lang="en-US" sz="5100" b="1" dirty="0" smtClean="0">
                <a:effectLst>
                  <a:outerShdw blurRad="38100" dist="38100" dir="2700000" algn="tl">
                    <a:srgbClr val="000000">
                      <a:alpha val="43137"/>
                    </a:srgbClr>
                  </a:outerShdw>
                </a:effectLst>
              </a:rPr>
              <a:t>return</a:t>
            </a:r>
            <a:r>
              <a:rPr lang="en-US" sz="5100" b="1" dirty="0">
                <a:effectLst>
                  <a:outerShdw blurRad="38100" dist="38100" dir="2700000" algn="tl">
                    <a:srgbClr val="000000">
                      <a:alpha val="43137"/>
                    </a:srgbClr>
                  </a:outerShdw>
                </a:effectLst>
              </a:rPr>
              <a: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995676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10600" cy="1143000"/>
          </a:xfrm>
        </p:spPr>
        <p:txBody>
          <a:bodyPr>
            <a:noAutofit/>
          </a:bodyPr>
          <a:lstStyle/>
          <a:p>
            <a:r>
              <a:rPr lang="en-US" sz="7200" b="1" dirty="0" err="1" smtClean="0">
                <a:effectLst>
                  <a:outerShdw blurRad="38100" dist="38100" dir="2700000" algn="tl">
                    <a:srgbClr val="000000">
                      <a:alpha val="43137"/>
                    </a:srgbClr>
                  </a:outerShdw>
                </a:effectLst>
              </a:rPr>
              <a:t>Premillennialism</a:t>
            </a:r>
            <a:r>
              <a:rPr lang="en-US" sz="7200" b="1" dirty="0" smtClean="0">
                <a:effectLst>
                  <a:outerShdw blurRad="38100" dist="38100" dir="2700000" algn="tl">
                    <a:srgbClr val="000000">
                      <a:alpha val="43137"/>
                    </a:srgbClr>
                  </a:outerShdw>
                </a:effectLst>
              </a:rPr>
              <a:t>:</a:t>
            </a:r>
            <a:endParaRPr lang="en-US" sz="72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0" y="1371600"/>
            <a:ext cx="9067800" cy="5257800"/>
          </a:xfrm>
        </p:spPr>
        <p:txBody>
          <a:bodyPr>
            <a:noAutofit/>
          </a:bodyPr>
          <a:lstStyle/>
          <a:p>
            <a:pPr marL="36576" indent="0" algn="just">
              <a:buNone/>
            </a:pPr>
            <a:r>
              <a:rPr lang="en-US" sz="4600" b="1" dirty="0">
                <a:effectLst>
                  <a:outerShdw blurRad="38100" dist="38100" dir="2700000" algn="tl">
                    <a:srgbClr val="000000">
                      <a:alpha val="43137"/>
                    </a:srgbClr>
                  </a:outerShdw>
                </a:effectLst>
              </a:rPr>
              <a:t>Revelation 20 must be interpreted literally. The thousand years are treated as a thousand years</a:t>
            </a:r>
            <a:r>
              <a:rPr lang="en-US" sz="4600" b="1" dirty="0" smtClean="0">
                <a:effectLst>
                  <a:outerShdw blurRad="38100" dist="38100" dir="2700000" algn="tl">
                    <a:srgbClr val="000000">
                      <a:alpha val="43137"/>
                    </a:srgbClr>
                  </a:outerShdw>
                </a:effectLst>
              </a:rPr>
              <a:t>! </a:t>
            </a:r>
            <a:r>
              <a:rPr lang="en-US" sz="4600" b="1" dirty="0">
                <a:effectLst>
                  <a:outerShdw blurRad="38100" dist="38100" dir="2700000" algn="tl">
                    <a:srgbClr val="000000">
                      <a:alpha val="43137"/>
                    </a:srgbClr>
                  </a:outerShdw>
                </a:effectLst>
              </a:rPr>
              <a:t>There can be no kingdom on earth until Christ the King returns and Satan is removed from the earth.</a:t>
            </a:r>
            <a:endParaRPr lang="en-US" sz="4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10548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90:4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For a thousand years </a:t>
            </a:r>
            <a:r>
              <a:rPr lang="en-US" sz="5600" b="1" i="1" u="sng" dirty="0">
                <a:effectLst>
                  <a:outerShdw blurRad="38100" dist="38100" dir="2700000" algn="tl">
                    <a:srgbClr val="000000">
                      <a:alpha val="43137"/>
                    </a:srgbClr>
                  </a:outerShdw>
                </a:effectLst>
              </a:rPr>
              <a:t>in Your sight</a:t>
            </a:r>
            <a:r>
              <a:rPr lang="en-US" sz="5600" b="1" dirty="0">
                <a:effectLst>
                  <a:outerShdw blurRad="38100" dist="38100" dir="2700000" algn="tl">
                    <a:srgbClr val="000000">
                      <a:alpha val="43137"/>
                    </a:srgbClr>
                  </a:outerShdw>
                </a:effectLst>
              </a:rPr>
              <a:t> </a:t>
            </a:r>
            <a:r>
              <a:rPr lang="en-US" sz="5600" b="1" i="1" dirty="0">
                <a:effectLst>
                  <a:outerShdw blurRad="38100" dist="38100" dir="2700000" algn="tl">
                    <a:srgbClr val="000000">
                      <a:alpha val="43137"/>
                    </a:srgbClr>
                  </a:outerShdw>
                </a:effectLst>
              </a:rPr>
              <a:t>Are</a:t>
            </a:r>
            <a:r>
              <a:rPr lang="en-US" sz="5600" b="1" dirty="0">
                <a:effectLst>
                  <a:outerShdw blurRad="38100" dist="38100" dir="2700000" algn="tl">
                    <a:srgbClr val="000000">
                      <a:alpha val="43137"/>
                    </a:srgbClr>
                  </a:outerShdw>
                </a:effectLst>
              </a:rPr>
              <a:t> like yesterday when it is past, And </a:t>
            </a:r>
            <a:r>
              <a:rPr lang="en-US" sz="5600" b="1" i="1" dirty="0">
                <a:effectLst>
                  <a:outerShdw blurRad="38100" dist="38100" dir="2700000" algn="tl">
                    <a:srgbClr val="000000">
                      <a:alpha val="43137"/>
                    </a:srgbClr>
                  </a:outerShdw>
                </a:effectLst>
              </a:rPr>
              <a:t>like</a:t>
            </a:r>
            <a:r>
              <a:rPr lang="en-US" sz="5600" b="1" dirty="0">
                <a:effectLst>
                  <a:outerShdw blurRad="38100" dist="38100" dir="2700000" algn="tl">
                    <a:srgbClr val="000000">
                      <a:alpha val="43137"/>
                    </a:srgbClr>
                  </a:outerShdw>
                </a:effectLst>
              </a:rPr>
              <a:t> a watch in the night.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0748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Peter 3:8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beloved, do not forget this one thing, that </a:t>
            </a:r>
            <a:r>
              <a:rPr lang="en-US" sz="5600" b="1" i="1" u="sng" dirty="0">
                <a:effectLst>
                  <a:outerShdw blurRad="38100" dist="38100" dir="2700000" algn="tl">
                    <a:srgbClr val="000000">
                      <a:alpha val="43137"/>
                    </a:srgbClr>
                  </a:outerShdw>
                </a:effectLst>
              </a:rPr>
              <a:t>with the Lord</a:t>
            </a:r>
            <a:r>
              <a:rPr lang="en-US" sz="5600" b="1" dirty="0">
                <a:effectLst>
                  <a:outerShdw blurRad="38100" dist="38100" dir="2700000" algn="tl">
                    <a:srgbClr val="000000">
                      <a:alpha val="43137"/>
                    </a:srgbClr>
                  </a:outerShdw>
                </a:effectLst>
              </a:rPr>
              <a:t> one day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as a thousand years, and a thousand years as one day.</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230968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Matthew 24:29</a:t>
            </a:r>
            <a:endParaRPr lang="en-US" sz="7200" dirty="0"/>
          </a:p>
        </p:txBody>
      </p:sp>
      <p:sp>
        <p:nvSpPr>
          <p:cNvPr id="3" name="Content Placeholder 2"/>
          <p:cNvSpPr>
            <a:spLocks noGrp="1"/>
          </p:cNvSpPr>
          <p:nvPr>
            <p:ph idx="1"/>
          </p:nvPr>
        </p:nvSpPr>
        <p:spPr>
          <a:xfrm>
            <a:off x="0" y="990600"/>
            <a:ext cx="9067800" cy="58674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"Immediately after the tribulation of those days the sun will be darkened, and the moon will not give its light; the stars will fall from heaven, and the powers of the heavens will be shaken.</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964139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Matthew 24:30</a:t>
            </a:r>
            <a:endParaRPr lang="en-US" sz="7200" dirty="0"/>
          </a:p>
        </p:txBody>
      </p:sp>
      <p:sp>
        <p:nvSpPr>
          <p:cNvPr id="3" name="Content Placeholder 2"/>
          <p:cNvSpPr>
            <a:spLocks noGrp="1"/>
          </p:cNvSpPr>
          <p:nvPr>
            <p:ph idx="1"/>
          </p:nvPr>
        </p:nvSpPr>
        <p:spPr>
          <a:xfrm>
            <a:off x="0" y="838200"/>
            <a:ext cx="9067800" cy="5867400"/>
          </a:xfrm>
        </p:spPr>
        <p:txBody>
          <a:bodyPr>
            <a:noAutofit/>
          </a:bodyPr>
          <a:lstStyle/>
          <a:p>
            <a:pPr marL="36576" indent="0" algn="just">
              <a:buNone/>
            </a:pPr>
            <a:r>
              <a:rPr lang="en-US" sz="4900" b="1" dirty="0">
                <a:effectLst>
                  <a:outerShdw blurRad="38100" dist="38100" dir="2700000" algn="tl">
                    <a:srgbClr val="000000">
                      <a:alpha val="43137"/>
                    </a:srgbClr>
                  </a:outerShdw>
                </a:effectLst>
              </a:rPr>
              <a:t>Then the sign of the Son of Man will appear in heaven, and then all the tribes of the earth will mourn, and they will see the Son of Man coming on the clouds of heaven with power and great glory.</a:t>
            </a:r>
            <a:endParaRPr lang="en-US" sz="49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8836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I saw an angel coming down from heaven, having the key to the bottomless pit and a great chain in his hand.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24858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laid hold of the dragon, that serpent of old, who is </a:t>
            </a:r>
            <a:r>
              <a:rPr lang="en-US" sz="5600" b="1" i="1" dirty="0">
                <a:effectLst>
                  <a:outerShdw blurRad="38100" dist="38100" dir="2700000" algn="tl">
                    <a:srgbClr val="000000">
                      <a:alpha val="43137"/>
                    </a:srgbClr>
                  </a:outerShdw>
                </a:effectLst>
              </a:rPr>
              <a:t>the</a:t>
            </a:r>
            <a:r>
              <a:rPr lang="en-US" sz="5600" b="1" dirty="0">
                <a:effectLst>
                  <a:outerShdw blurRad="38100" dist="38100" dir="2700000" algn="tl">
                    <a:srgbClr val="000000">
                      <a:alpha val="43137"/>
                    </a:srgbClr>
                  </a:outerShdw>
                </a:effectLst>
              </a:rPr>
              <a:t> Devil and Satan, and bound him for a thousand years;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23639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20:3a</a:t>
            </a:r>
            <a:endParaRPr lang="en-US" sz="7200" dirty="0"/>
          </a:p>
        </p:txBody>
      </p:sp>
      <p:sp>
        <p:nvSpPr>
          <p:cNvPr id="3" name="Content Placeholder 2"/>
          <p:cNvSpPr>
            <a:spLocks noGrp="1"/>
          </p:cNvSpPr>
          <p:nvPr>
            <p:ph idx="1"/>
          </p:nvPr>
        </p:nvSpPr>
        <p:spPr>
          <a:xfrm>
            <a:off x="0" y="12954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he cast him into the bottomless pit, and shut him up, and set a seal on him, so that he should deceive the nations no more till the thousand years were </a:t>
            </a:r>
            <a:r>
              <a:rPr lang="en-US" sz="5200" b="1" dirty="0" smtClean="0">
                <a:effectLst>
                  <a:outerShdw blurRad="38100" dist="38100" dir="2700000" algn="tl">
                    <a:srgbClr val="000000">
                      <a:alpha val="43137"/>
                    </a:srgbClr>
                  </a:outerShdw>
                </a:effectLst>
              </a:rPr>
              <a:t>finished…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14648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laid hold of the dragon, that serpent of old, who is </a:t>
            </a:r>
            <a:r>
              <a:rPr lang="en-US" sz="5600" b="1" i="1" dirty="0">
                <a:effectLst>
                  <a:outerShdw blurRad="38100" dist="38100" dir="2700000" algn="tl">
                    <a:srgbClr val="000000">
                      <a:alpha val="43137"/>
                    </a:srgbClr>
                  </a:outerShdw>
                </a:effectLst>
              </a:rPr>
              <a:t>the</a:t>
            </a:r>
            <a:r>
              <a:rPr lang="en-US" sz="5600" b="1" dirty="0">
                <a:effectLst>
                  <a:outerShdw blurRad="38100" dist="38100" dir="2700000" algn="tl">
                    <a:srgbClr val="000000">
                      <a:alpha val="43137"/>
                    </a:srgbClr>
                  </a:outerShdw>
                </a:effectLst>
              </a:rPr>
              <a:t> Devil and Satan, and bound him for a thousand years;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67061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20:3b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smtClean="0">
                <a:effectLst>
                  <a:outerShdw blurRad="38100" dist="38100" dir="2700000" algn="tl">
                    <a:srgbClr val="000000">
                      <a:alpha val="43137"/>
                    </a:srgbClr>
                  </a:outerShdw>
                </a:effectLst>
              </a:rPr>
              <a:t>…But </a:t>
            </a:r>
            <a:r>
              <a:rPr lang="en-US" sz="5600" b="1" dirty="0">
                <a:effectLst>
                  <a:outerShdw blurRad="38100" dist="38100" dir="2700000" algn="tl">
                    <a:srgbClr val="000000">
                      <a:alpha val="43137"/>
                    </a:srgbClr>
                  </a:outerShdw>
                </a:effectLst>
              </a:rPr>
              <a:t>after these things he must be released for a little while.</a:t>
            </a:r>
          </a:p>
        </p:txBody>
      </p:sp>
    </p:spTree>
    <p:extLst>
      <p:ext uri="{BB962C8B-B14F-4D97-AF65-F5344CB8AC3E}">
        <p14:creationId xmlns:p14="http://schemas.microsoft.com/office/powerpoint/2010/main" val="2699491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Isaiah 14:13</a:t>
            </a:r>
            <a:endParaRPr lang="en-US" sz="7200" dirty="0"/>
          </a:p>
        </p:txBody>
      </p:sp>
      <p:sp>
        <p:nvSpPr>
          <p:cNvPr id="3" name="Content Placeholder 2"/>
          <p:cNvSpPr>
            <a:spLocks noGrp="1"/>
          </p:cNvSpPr>
          <p:nvPr>
            <p:ph idx="1"/>
          </p:nvPr>
        </p:nvSpPr>
        <p:spPr>
          <a:xfrm>
            <a:off x="0" y="1219200"/>
            <a:ext cx="9067800" cy="5791200"/>
          </a:xfrm>
        </p:spPr>
        <p:txBody>
          <a:bodyPr>
            <a:noAutofit/>
          </a:bodyPr>
          <a:lstStyle/>
          <a:p>
            <a:pPr marL="36576" indent="0" algn="just">
              <a:buNone/>
            </a:pPr>
            <a:r>
              <a:rPr lang="en-US" sz="5000" b="1" dirty="0">
                <a:effectLst>
                  <a:outerShdw blurRad="38100" dist="38100" dir="2700000" algn="tl">
                    <a:srgbClr val="000000">
                      <a:alpha val="43137"/>
                    </a:srgbClr>
                  </a:outerShdw>
                </a:effectLst>
              </a:rPr>
              <a:t>For you have said in your heart: 'I will ascend into heaven, I will exalt my throne above the stars of God; I will also sit on the mount of the congregation On the farthest sides of the north;</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2148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I will ascend above the heights of the clouds, I will be like the Most High.'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046615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Isaiah 14:15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Yet you shall be brought down to </a:t>
            </a:r>
            <a:r>
              <a:rPr lang="en-US" sz="5600" b="1" dirty="0" err="1">
                <a:effectLst>
                  <a:outerShdw blurRad="38100" dist="38100" dir="2700000" algn="tl">
                    <a:srgbClr val="000000">
                      <a:alpha val="43137"/>
                    </a:srgbClr>
                  </a:outerShdw>
                </a:effectLst>
              </a:rPr>
              <a:t>Sheol</a:t>
            </a:r>
            <a:r>
              <a:rPr lang="en-US" sz="5600" b="1" dirty="0">
                <a:effectLst>
                  <a:outerShdw blurRad="38100" dist="38100" dir="2700000" algn="tl">
                    <a:srgbClr val="000000">
                      <a:alpha val="43137"/>
                    </a:srgbClr>
                  </a:outerShdw>
                </a:effectLst>
              </a:rPr>
              <a:t>, To the lowest depths of the Pit.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992712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12:9</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300" b="1" dirty="0">
                <a:effectLst>
                  <a:outerShdw blurRad="38100" dist="38100" dir="2700000" algn="tl">
                    <a:srgbClr val="000000">
                      <a:alpha val="43137"/>
                    </a:srgbClr>
                  </a:outerShdw>
                </a:effectLst>
              </a:rPr>
              <a:t>So the great dragon was cast out, that serpent of old, called the Devil and Satan, who deceives the whole world; he was cast to the earth, and his angels were cast out with him.</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761967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Now I saw heaven opened, and behold, a white horse. And He who sat on him </a:t>
            </a:r>
            <a:r>
              <a:rPr lang="en-US" sz="5300" b="1" i="1" dirty="0">
                <a:effectLst>
                  <a:outerShdw blurRad="38100" dist="38100" dir="2700000" algn="tl">
                    <a:srgbClr val="000000">
                      <a:alpha val="43137"/>
                    </a:srgbClr>
                  </a:outerShdw>
                </a:effectLst>
              </a:rPr>
              <a:t>was</a:t>
            </a:r>
            <a:r>
              <a:rPr lang="en-US" sz="5300" b="1" dirty="0">
                <a:effectLst>
                  <a:outerShdw blurRad="38100" dist="38100" dir="2700000" algn="tl">
                    <a:srgbClr val="000000">
                      <a:alpha val="43137"/>
                    </a:srgbClr>
                  </a:outerShdw>
                </a:effectLst>
              </a:rPr>
              <a:t> called </a:t>
            </a:r>
            <a:r>
              <a:rPr lang="en-US" sz="5300" b="1" i="1" u="sng" dirty="0">
                <a:effectLst>
                  <a:outerShdw blurRad="38100" dist="38100" dir="2700000" algn="tl">
                    <a:srgbClr val="000000">
                      <a:alpha val="43137"/>
                    </a:srgbClr>
                  </a:outerShdw>
                </a:effectLst>
              </a:rPr>
              <a:t>Faithful and True</a:t>
            </a:r>
            <a:r>
              <a:rPr lang="en-US" sz="5300" b="1" dirty="0">
                <a:effectLst>
                  <a:outerShdw blurRad="38100" dist="38100" dir="2700000" algn="tl">
                    <a:srgbClr val="000000">
                      <a:alpha val="43137"/>
                    </a:srgbClr>
                  </a:outerShdw>
                </a:effectLst>
              </a:rPr>
              <a:t>, and in righteousness He judges and makes war.</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95505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He </a:t>
            </a:r>
            <a:r>
              <a:rPr lang="en-US" sz="5600" b="1" i="1" dirty="0">
                <a:effectLst>
                  <a:outerShdw blurRad="38100" dist="38100" dir="2700000" algn="tl">
                    <a:srgbClr val="000000">
                      <a:alpha val="43137"/>
                    </a:srgbClr>
                  </a:outerShdw>
                </a:effectLst>
              </a:rPr>
              <a:t>was</a:t>
            </a:r>
            <a:r>
              <a:rPr lang="en-US" sz="5600" b="1" dirty="0">
                <a:effectLst>
                  <a:outerShdw blurRad="38100" dist="38100" dir="2700000" algn="tl">
                    <a:srgbClr val="000000">
                      <a:alpha val="43137"/>
                    </a:srgbClr>
                  </a:outerShdw>
                </a:effectLst>
              </a:rPr>
              <a:t> clothed with a robe dipped in blood, and His name is called </a:t>
            </a:r>
            <a:r>
              <a:rPr lang="en-US" sz="5600" b="1" i="1" u="sng" dirty="0">
                <a:effectLst>
                  <a:outerShdw blurRad="38100" dist="38100" dir="2700000" algn="tl">
                    <a:srgbClr val="000000">
                      <a:alpha val="43137"/>
                    </a:srgbClr>
                  </a:outerShdw>
                </a:effectLst>
              </a:rPr>
              <a:t>The Word of God</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24927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19:16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And He has on </a:t>
            </a:r>
            <a:r>
              <a:rPr lang="en-US" sz="5600" b="1" i="1" dirty="0">
                <a:effectLst>
                  <a:outerShdw blurRad="38100" dist="38100" dir="2700000" algn="tl">
                    <a:srgbClr val="000000">
                      <a:alpha val="43137"/>
                    </a:srgbClr>
                  </a:outerShdw>
                </a:effectLst>
              </a:rPr>
              <a:t>His</a:t>
            </a:r>
            <a:r>
              <a:rPr lang="en-US" sz="5600" b="1" dirty="0">
                <a:effectLst>
                  <a:outerShdw blurRad="38100" dist="38100" dir="2700000" algn="tl">
                    <a:srgbClr val="000000">
                      <a:alpha val="43137"/>
                    </a:srgbClr>
                  </a:outerShdw>
                </a:effectLst>
              </a:rPr>
              <a:t> robe and on His thigh a name written: </a:t>
            </a:r>
            <a:r>
              <a:rPr lang="en-US" sz="5600" b="1" i="1" u="sng" dirty="0">
                <a:effectLst>
                  <a:outerShdw blurRad="38100" dist="38100" dir="2700000" algn="tl">
                    <a:srgbClr val="000000">
                      <a:alpha val="43137"/>
                    </a:srgbClr>
                  </a:outerShdw>
                </a:effectLst>
              </a:rPr>
              <a:t>KING OF KINGS AND LORD OF LORDS</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531354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Now a great sign appeared in heaven: a woman clothed with the sun, with the moon under her feet, and on her head a garland of twelve stars.</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52451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Then being with child, she cried out in labor and in pain to give birth.</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20591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20:3a</a:t>
            </a:r>
            <a:endParaRPr lang="en-US" sz="7200" dirty="0"/>
          </a:p>
        </p:txBody>
      </p:sp>
      <p:sp>
        <p:nvSpPr>
          <p:cNvPr id="3" name="Content Placeholder 2"/>
          <p:cNvSpPr>
            <a:spLocks noGrp="1"/>
          </p:cNvSpPr>
          <p:nvPr>
            <p:ph idx="1"/>
          </p:nvPr>
        </p:nvSpPr>
        <p:spPr>
          <a:xfrm>
            <a:off x="0" y="1295400"/>
            <a:ext cx="9067800" cy="5257800"/>
          </a:xfrm>
        </p:spPr>
        <p:txBody>
          <a:bodyPr>
            <a:noAutofit/>
          </a:bodyPr>
          <a:lstStyle/>
          <a:p>
            <a:pPr marL="36576" indent="0" algn="just">
              <a:buNone/>
            </a:pPr>
            <a:r>
              <a:rPr lang="en-US" sz="5200" b="1" dirty="0">
                <a:effectLst>
                  <a:outerShdw blurRad="38100" dist="38100" dir="2700000" algn="tl">
                    <a:srgbClr val="000000">
                      <a:alpha val="43137"/>
                    </a:srgbClr>
                  </a:outerShdw>
                </a:effectLst>
              </a:rPr>
              <a:t>and he cast him into the bottomless pit, and shut him up, and set a seal on him, so that he should deceive the nations no more till the thousand years were </a:t>
            </a:r>
            <a:r>
              <a:rPr lang="en-US" sz="5200" b="1" dirty="0" smtClean="0">
                <a:effectLst>
                  <a:outerShdw blurRad="38100" dist="38100" dir="2700000" algn="tl">
                    <a:srgbClr val="000000">
                      <a:alpha val="43137"/>
                    </a:srgbClr>
                  </a:outerShdw>
                </a:effectLst>
              </a:rPr>
              <a:t>finished…</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252056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12:3</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lgn="just">
              <a:buNone/>
            </a:pPr>
            <a:r>
              <a:rPr lang="en-US" sz="5300" b="1" dirty="0">
                <a:effectLst>
                  <a:outerShdw blurRad="38100" dist="38100" dir="2700000" algn="tl">
                    <a:srgbClr val="000000">
                      <a:alpha val="43137"/>
                    </a:srgbClr>
                  </a:outerShdw>
                </a:effectLst>
              </a:rPr>
              <a:t>And another sign appeared in heaven: behold, a great, fiery red dragon having seven heads and ten horns, and seven diadems on his heads.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11311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12:4</a:t>
            </a:r>
            <a:endParaRPr lang="en-US" sz="7200" dirty="0"/>
          </a:p>
        </p:txBody>
      </p:sp>
      <p:sp>
        <p:nvSpPr>
          <p:cNvPr id="3" name="Content Placeholder 2"/>
          <p:cNvSpPr>
            <a:spLocks noGrp="1"/>
          </p:cNvSpPr>
          <p:nvPr>
            <p:ph idx="1"/>
          </p:nvPr>
        </p:nvSpPr>
        <p:spPr>
          <a:xfrm>
            <a:off x="0" y="1143000"/>
            <a:ext cx="9060611" cy="5791200"/>
          </a:xfrm>
        </p:spPr>
        <p:txBody>
          <a:bodyPr>
            <a:normAutofit/>
          </a:bodyPr>
          <a:lstStyle/>
          <a:p>
            <a:pPr marL="36576" indent="0" algn="just">
              <a:buNone/>
            </a:pPr>
            <a:r>
              <a:rPr lang="en-US" sz="5000" b="1" dirty="0">
                <a:effectLst>
                  <a:outerShdw blurRad="38100" dist="38100" dir="2700000" algn="tl">
                    <a:srgbClr val="000000">
                      <a:alpha val="43137"/>
                    </a:srgbClr>
                  </a:outerShdw>
                </a:effectLst>
              </a:rPr>
              <a:t>His tail drew a third of the stars of heaven and threw them to the earth. And the dragon stood before the woman who was ready to give birth, to devour her Child as soon as it was born.</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359064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She bore a male Child who was to rule all nations with a rod of iron. And her Child was caught up to God and His throne.</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15404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12:6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300" b="1" dirty="0">
                <a:effectLst>
                  <a:outerShdw blurRad="38100" dist="38100" dir="2700000" algn="tl">
                    <a:srgbClr val="000000">
                      <a:alpha val="43137"/>
                    </a:srgbClr>
                  </a:outerShdw>
                </a:effectLst>
              </a:rPr>
              <a:t>Then the woman fled into the wilderness, where she has a place prepared by God, that they should feed her there one thousand two hundred and sixty days.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78748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Corinthians 11:3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I fear, lest somehow, as the serpent deceived Eve by his craftiness, so your minds may be corrupted from the simplicity that is in Christ.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58046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John 8:44a</a:t>
            </a:r>
            <a:endParaRPr lang="en-US" sz="7200" dirty="0"/>
          </a:p>
        </p:txBody>
      </p:sp>
      <p:sp>
        <p:nvSpPr>
          <p:cNvPr id="3" name="Content Placeholder 2"/>
          <p:cNvSpPr>
            <a:spLocks noGrp="1"/>
          </p:cNvSpPr>
          <p:nvPr>
            <p:ph idx="1"/>
          </p:nvPr>
        </p:nvSpPr>
        <p:spPr>
          <a:xfrm>
            <a:off x="0" y="1143000"/>
            <a:ext cx="9067800" cy="5715000"/>
          </a:xfrm>
        </p:spPr>
        <p:txBody>
          <a:bodyPr>
            <a:normAutofit/>
          </a:bodyPr>
          <a:lstStyle/>
          <a:p>
            <a:pPr marL="36576" indent="0" algn="just">
              <a:buNone/>
            </a:pPr>
            <a:r>
              <a:rPr lang="en-US" sz="5200" b="1" dirty="0">
                <a:effectLst>
                  <a:outerShdw blurRad="38100" dist="38100" dir="2700000" algn="tl">
                    <a:srgbClr val="000000">
                      <a:alpha val="43137"/>
                    </a:srgbClr>
                  </a:outerShdw>
                </a:effectLst>
              </a:rPr>
              <a:t>You are of </a:t>
            </a:r>
            <a:r>
              <a:rPr lang="en-US" sz="5200" b="1" i="1" dirty="0">
                <a:effectLst>
                  <a:outerShdw blurRad="38100" dist="38100" dir="2700000" algn="tl">
                    <a:srgbClr val="000000">
                      <a:alpha val="43137"/>
                    </a:srgbClr>
                  </a:outerShdw>
                </a:effectLst>
              </a:rPr>
              <a:t>your</a:t>
            </a:r>
            <a:r>
              <a:rPr lang="en-US" sz="5200" b="1" dirty="0">
                <a:effectLst>
                  <a:outerShdw blurRad="38100" dist="38100" dir="2700000" algn="tl">
                    <a:srgbClr val="000000">
                      <a:alpha val="43137"/>
                    </a:srgbClr>
                  </a:outerShdw>
                </a:effectLst>
              </a:rPr>
              <a:t> father the devil, and the desires of your father you want to do. He was a murderer from the beginning, and </a:t>
            </a:r>
            <a:r>
              <a:rPr lang="en-US" sz="5200" b="1" i="1" dirty="0">
                <a:effectLst>
                  <a:outerShdw blurRad="38100" dist="38100" dir="2700000" algn="tl">
                    <a:srgbClr val="000000">
                      <a:alpha val="43137"/>
                    </a:srgbClr>
                  </a:outerShdw>
                </a:effectLst>
              </a:rPr>
              <a:t>does not</a:t>
            </a:r>
            <a:r>
              <a:rPr lang="en-US" sz="5200" b="1" dirty="0">
                <a:effectLst>
                  <a:outerShdw blurRad="38100" dist="38100" dir="2700000" algn="tl">
                    <a:srgbClr val="000000">
                      <a:alpha val="43137"/>
                    </a:srgbClr>
                  </a:outerShdw>
                </a:effectLst>
              </a:rPr>
              <a:t> stand in the truth, because there is no truth in him. </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201273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8:44b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When he speaks a lie, he speaks from his own </a:t>
            </a:r>
            <a:r>
              <a:rPr lang="en-US" sz="5600" b="1" i="1" dirty="0">
                <a:effectLst>
                  <a:outerShdw blurRad="38100" dist="38100" dir="2700000" algn="tl">
                    <a:srgbClr val="000000">
                      <a:alpha val="43137"/>
                    </a:srgbClr>
                  </a:outerShdw>
                </a:effectLst>
              </a:rPr>
              <a:t>resources,</a:t>
            </a:r>
            <a:r>
              <a:rPr lang="en-US" sz="5600" b="1" dirty="0">
                <a:effectLst>
                  <a:outerShdw blurRad="38100" dist="38100" dir="2700000" algn="tl">
                    <a:srgbClr val="000000">
                      <a:alpha val="43137"/>
                    </a:srgbClr>
                  </a:outerShdw>
                </a:effectLst>
              </a:rPr>
              <a:t> for he is a liar and the father of it.</a:t>
            </a:r>
          </a:p>
        </p:txBody>
      </p:sp>
    </p:spTree>
    <p:extLst>
      <p:ext uri="{BB962C8B-B14F-4D97-AF65-F5344CB8AC3E}">
        <p14:creationId xmlns:p14="http://schemas.microsoft.com/office/powerpoint/2010/main" val="24236963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5:8</a:t>
            </a:r>
            <a:endParaRPr lang="en-US" sz="7200" dirty="0"/>
          </a:p>
        </p:txBody>
      </p:sp>
      <p:sp>
        <p:nvSpPr>
          <p:cNvPr id="3" name="Content Placeholder 2"/>
          <p:cNvSpPr>
            <a:spLocks noGrp="1"/>
          </p:cNvSpPr>
          <p:nvPr>
            <p:ph idx="1"/>
          </p:nvPr>
        </p:nvSpPr>
        <p:spPr>
          <a:xfrm>
            <a:off x="18690" y="1600200"/>
            <a:ext cx="9049109" cy="53340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Be sober, be vigilant; because your adversary the devil walks about like a roaring lion, seeking whom he may devour.</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246809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5:9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Resist him, steadfast in the faith, knowing that the same sufferings are experienced by your brotherhood in the world.</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46666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4:4</a:t>
            </a:r>
            <a:endParaRPr lang="en-US" sz="7200" dirty="0"/>
          </a:p>
        </p:txBody>
      </p:sp>
      <p:sp>
        <p:nvSpPr>
          <p:cNvPr id="3" name="Content Placeholder 2"/>
          <p:cNvSpPr>
            <a:spLocks noGrp="1"/>
          </p:cNvSpPr>
          <p:nvPr>
            <p:ph idx="1"/>
          </p:nvPr>
        </p:nvSpPr>
        <p:spPr>
          <a:xfrm>
            <a:off x="0" y="1676400"/>
            <a:ext cx="9067800" cy="5181600"/>
          </a:xfrm>
        </p:spPr>
        <p:txBody>
          <a:bodyPr>
            <a:noAutofit/>
          </a:bodyPr>
          <a:lstStyle/>
          <a:p>
            <a:pPr marL="36576" indent="0" algn="just">
              <a:buNone/>
            </a:pPr>
            <a:r>
              <a:rPr lang="en-US" sz="5600" b="1" dirty="0">
                <a:effectLst>
                  <a:outerShdw blurRad="38100" dist="38100" dir="2700000" algn="tl">
                    <a:srgbClr val="000000">
                      <a:alpha val="43137"/>
                    </a:srgbClr>
                  </a:outerShdw>
                </a:effectLst>
              </a:rPr>
              <a:t>You are of God, little children, and have overcome them, because </a:t>
            </a:r>
            <a:r>
              <a:rPr lang="en-US" sz="5600" b="1" i="1" u="sng" dirty="0">
                <a:effectLst>
                  <a:outerShdw blurRad="38100" dist="38100" dir="2700000" algn="tl">
                    <a:srgbClr val="000000">
                      <a:alpha val="43137"/>
                    </a:srgbClr>
                  </a:outerShdw>
                </a:effectLst>
              </a:rPr>
              <a:t>He who is in you is greater than he who is in the world</a:t>
            </a:r>
            <a:r>
              <a:rPr lang="en-US" sz="5600" b="1" dirty="0">
                <a:effectLst>
                  <a:outerShdw blurRad="38100" dist="38100" dir="2700000" algn="tl">
                    <a:srgbClr val="000000">
                      <a:alpha val="43137"/>
                    </a:srgbClr>
                  </a:outerShdw>
                </a:effectLst>
              </a:rPr>
              <a:t>.</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12851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20:3b</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smtClean="0">
                <a:effectLst>
                  <a:outerShdw blurRad="38100" dist="38100" dir="2700000" algn="tl">
                    <a:srgbClr val="000000">
                      <a:alpha val="43137"/>
                    </a:srgbClr>
                  </a:outerShdw>
                </a:effectLst>
              </a:rPr>
              <a:t>…But </a:t>
            </a:r>
            <a:r>
              <a:rPr lang="en-US" sz="5600" b="1" dirty="0">
                <a:effectLst>
                  <a:outerShdw blurRad="38100" dist="38100" dir="2700000" algn="tl">
                    <a:srgbClr val="000000">
                      <a:alpha val="43137"/>
                    </a:srgbClr>
                  </a:outerShdw>
                </a:effectLst>
              </a:rPr>
              <a:t>after these things he must be released for a little while.</a:t>
            </a:r>
          </a:p>
        </p:txBody>
      </p:sp>
    </p:spTree>
    <p:extLst>
      <p:ext uri="{BB962C8B-B14F-4D97-AF65-F5344CB8AC3E}">
        <p14:creationId xmlns:p14="http://schemas.microsoft.com/office/powerpoint/2010/main" val="3477242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20:4a</a:t>
            </a:r>
            <a:endParaRPr lang="en-US" sz="7200" dirty="0"/>
          </a:p>
        </p:txBody>
      </p:sp>
      <p:sp>
        <p:nvSpPr>
          <p:cNvPr id="3" name="Content Placeholder 2"/>
          <p:cNvSpPr>
            <a:spLocks noGrp="1"/>
          </p:cNvSpPr>
          <p:nvPr>
            <p:ph idx="1"/>
          </p:nvPr>
        </p:nvSpPr>
        <p:spPr>
          <a:xfrm>
            <a:off x="0" y="1219200"/>
            <a:ext cx="9067800" cy="5791200"/>
          </a:xfrm>
        </p:spPr>
        <p:txBody>
          <a:bodyPr>
            <a:noAutofit/>
          </a:bodyPr>
          <a:lstStyle/>
          <a:p>
            <a:pPr marL="36576" indent="0" algn="just">
              <a:buNone/>
            </a:pPr>
            <a:r>
              <a:rPr lang="en-US" sz="5000" b="1" dirty="0">
                <a:effectLst>
                  <a:outerShdw blurRad="38100" dist="38100" dir="2700000" algn="tl">
                    <a:srgbClr val="000000">
                      <a:alpha val="43137"/>
                    </a:srgbClr>
                  </a:outerShdw>
                </a:effectLst>
              </a:rPr>
              <a:t>And I saw thrones, and they sat on them, and judgment was committed to them. Then </a:t>
            </a:r>
            <a:r>
              <a:rPr lang="en-US" sz="5000" b="1" i="1" dirty="0">
                <a:effectLst>
                  <a:outerShdw blurRad="38100" dist="38100" dir="2700000" algn="tl">
                    <a:srgbClr val="000000">
                      <a:alpha val="43137"/>
                    </a:srgbClr>
                  </a:outerShdw>
                </a:effectLst>
              </a:rPr>
              <a:t>I saw</a:t>
            </a:r>
            <a:r>
              <a:rPr lang="en-US" sz="5000" b="1" dirty="0">
                <a:effectLst>
                  <a:outerShdw blurRad="38100" dist="38100" dir="2700000" algn="tl">
                    <a:srgbClr val="000000">
                      <a:alpha val="43137"/>
                    </a:srgbClr>
                  </a:outerShdw>
                </a:effectLst>
              </a:rPr>
              <a:t> the souls of those who had been beheaded for their witness to Jesus and for the word of God, </a:t>
            </a:r>
            <a:endParaRPr lang="en-US"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65551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20:4b</a:t>
            </a:r>
            <a:endParaRPr lang="en-US" sz="7200" dirty="0"/>
          </a:p>
        </p:txBody>
      </p:sp>
      <p:sp>
        <p:nvSpPr>
          <p:cNvPr id="3" name="Content Placeholder 2"/>
          <p:cNvSpPr>
            <a:spLocks noGrp="1"/>
          </p:cNvSpPr>
          <p:nvPr>
            <p:ph idx="1"/>
          </p:nvPr>
        </p:nvSpPr>
        <p:spPr>
          <a:xfrm>
            <a:off x="0" y="1066800"/>
            <a:ext cx="9067800" cy="5791200"/>
          </a:xfrm>
        </p:spPr>
        <p:txBody>
          <a:bodyPr>
            <a:noAutofit/>
          </a:bodyPr>
          <a:lstStyle/>
          <a:p>
            <a:pPr marL="36576" indent="0" algn="just">
              <a:buNone/>
            </a:pPr>
            <a:r>
              <a:rPr lang="en-US" sz="5400" b="1" dirty="0">
                <a:effectLst>
                  <a:outerShdw blurRad="38100" dist="38100" dir="2700000" algn="tl">
                    <a:srgbClr val="000000">
                      <a:alpha val="43137"/>
                    </a:srgbClr>
                  </a:outerShdw>
                </a:effectLst>
              </a:rPr>
              <a:t>who had not worshiped the beast or his image, and had not received </a:t>
            </a:r>
            <a:r>
              <a:rPr lang="en-US" sz="5400" b="1" i="1" dirty="0">
                <a:effectLst>
                  <a:outerShdw blurRad="38100" dist="38100" dir="2700000" algn="tl">
                    <a:srgbClr val="000000">
                      <a:alpha val="43137"/>
                    </a:srgbClr>
                  </a:outerShdw>
                </a:effectLst>
              </a:rPr>
              <a:t>his</a:t>
            </a:r>
            <a:r>
              <a:rPr lang="en-US" sz="5400" b="1" dirty="0">
                <a:effectLst>
                  <a:outerShdw blurRad="38100" dist="38100" dir="2700000" algn="tl">
                    <a:srgbClr val="000000">
                      <a:alpha val="43137"/>
                    </a:srgbClr>
                  </a:outerShdw>
                </a:effectLst>
              </a:rPr>
              <a:t> mark on their foreheads or on their hands. And they lived and reigned with Christ for a thousand years.</a:t>
            </a:r>
          </a:p>
        </p:txBody>
      </p:sp>
    </p:spTree>
    <p:extLst>
      <p:ext uri="{BB962C8B-B14F-4D97-AF65-F5344CB8AC3E}">
        <p14:creationId xmlns:p14="http://schemas.microsoft.com/office/powerpoint/2010/main" val="2076764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Revelation 20:5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lgn="just">
              <a:buNone/>
            </a:pPr>
            <a:r>
              <a:rPr lang="en-US" sz="5600" b="1" dirty="0">
                <a:effectLst>
                  <a:outerShdw blurRad="38100" dist="38100" dir="2700000" algn="tl">
                    <a:srgbClr val="000000">
                      <a:alpha val="43137"/>
                    </a:srgbClr>
                  </a:outerShdw>
                </a:effectLst>
              </a:rPr>
              <a:t>But the rest of the dead did not live again until the thousand years were finished. This </a:t>
            </a:r>
            <a:r>
              <a:rPr lang="en-US" sz="5600" b="1" i="1" dirty="0">
                <a:effectLst>
                  <a:outerShdw blurRad="38100" dist="38100" dir="2700000" algn="tl">
                    <a:srgbClr val="000000">
                      <a:alpha val="43137"/>
                    </a:srgbClr>
                  </a:outerShdw>
                </a:effectLst>
              </a:rPr>
              <a:t>is</a:t>
            </a:r>
            <a:r>
              <a:rPr lang="en-US" sz="5600" b="1" dirty="0">
                <a:effectLst>
                  <a:outerShdw blurRad="38100" dist="38100" dir="2700000" algn="tl">
                    <a:srgbClr val="000000">
                      <a:alpha val="43137"/>
                    </a:srgbClr>
                  </a:outerShdw>
                </a:effectLst>
              </a:rPr>
              <a:t> the first resurrection.</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0345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143000"/>
          </a:xfrm>
        </p:spPr>
        <p:txBody>
          <a:bodyPr>
            <a:noAutofit/>
          </a:bodyPr>
          <a:lstStyle/>
          <a:p>
            <a:r>
              <a:rPr lang="en-US" sz="7200" dirty="0" smtClean="0"/>
              <a:t>Revelation 20:6</a:t>
            </a:r>
            <a:endParaRPr lang="en-US" sz="7200" dirty="0"/>
          </a:p>
        </p:txBody>
      </p:sp>
      <p:sp>
        <p:nvSpPr>
          <p:cNvPr id="3" name="Content Placeholder 2"/>
          <p:cNvSpPr>
            <a:spLocks noGrp="1"/>
          </p:cNvSpPr>
          <p:nvPr>
            <p:ph idx="1"/>
          </p:nvPr>
        </p:nvSpPr>
        <p:spPr>
          <a:xfrm>
            <a:off x="0" y="990600"/>
            <a:ext cx="9067800" cy="5791200"/>
          </a:xfrm>
        </p:spPr>
        <p:txBody>
          <a:bodyPr>
            <a:noAutofit/>
          </a:bodyPr>
          <a:lstStyle/>
          <a:p>
            <a:pPr marL="36576" indent="0" algn="just">
              <a:buNone/>
            </a:pPr>
            <a:r>
              <a:rPr lang="en-US" sz="4800" b="1" dirty="0">
                <a:effectLst>
                  <a:outerShdw blurRad="38100" dist="38100" dir="2700000" algn="tl">
                    <a:srgbClr val="000000">
                      <a:alpha val="43137"/>
                    </a:srgbClr>
                  </a:outerShdw>
                </a:effectLst>
              </a:rPr>
              <a:t>Blessed and holy </a:t>
            </a:r>
            <a:r>
              <a:rPr lang="en-US" sz="4800" b="1" i="1" dirty="0">
                <a:effectLst>
                  <a:outerShdw blurRad="38100" dist="38100" dir="2700000" algn="tl">
                    <a:srgbClr val="000000">
                      <a:alpha val="43137"/>
                    </a:srgbClr>
                  </a:outerShdw>
                </a:effectLst>
              </a:rPr>
              <a:t>is</a:t>
            </a:r>
            <a:r>
              <a:rPr lang="en-US" sz="4800" b="1" dirty="0">
                <a:effectLst>
                  <a:outerShdw blurRad="38100" dist="38100" dir="2700000" algn="tl">
                    <a:srgbClr val="000000">
                      <a:alpha val="43137"/>
                    </a:srgbClr>
                  </a:outerShdw>
                </a:effectLst>
              </a:rPr>
              <a:t> he who has part in the first resurrection. Over such the second death has no power, but they shall be priests of God and of Christ, and shall reign with Him a thousand years.</a:t>
            </a:r>
            <a:endParaRPr lang="en-US" sz="4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28371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337</TotalTime>
  <Words>1463</Words>
  <Application>Microsoft Office PowerPoint</Application>
  <PresentationFormat>On-screen Show (4:3)</PresentationFormat>
  <Paragraphs>98</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Default Theme</vt:lpstr>
      <vt:lpstr>Revelation 20:1-3</vt:lpstr>
      <vt:lpstr>Revelation 20:1</vt:lpstr>
      <vt:lpstr>Revelation 20:2</vt:lpstr>
      <vt:lpstr>Revelation 20:3a</vt:lpstr>
      <vt:lpstr>Revelation 20:3b</vt:lpstr>
      <vt:lpstr>Revelation 20:4a</vt:lpstr>
      <vt:lpstr>Revelation 20:4b</vt:lpstr>
      <vt:lpstr>Revelation 20:5</vt:lpstr>
      <vt:lpstr>Revelation 20:6</vt:lpstr>
      <vt:lpstr>PowerPoint Presentation</vt:lpstr>
      <vt:lpstr>Luke 1:32</vt:lpstr>
      <vt:lpstr>Luke 1:33</vt:lpstr>
      <vt:lpstr>2 Samuel 7:12</vt:lpstr>
      <vt:lpstr>2 Samuel 7:13</vt:lpstr>
      <vt:lpstr>2 Samuel 7:14</vt:lpstr>
      <vt:lpstr>2 Samuel 7:15</vt:lpstr>
      <vt:lpstr>2 Samuel 7:16</vt:lpstr>
      <vt:lpstr>2 Samuel 7:17</vt:lpstr>
      <vt:lpstr>Millennium</vt:lpstr>
      <vt:lpstr>Amillennialism:</vt:lpstr>
      <vt:lpstr>Postmillennialism:</vt:lpstr>
      <vt:lpstr>Premillennialism:</vt:lpstr>
      <vt:lpstr>Psalm 90:4</vt:lpstr>
      <vt:lpstr>2 Peter 3:8</vt:lpstr>
      <vt:lpstr>Matthew 24:29</vt:lpstr>
      <vt:lpstr>Matthew 24:30</vt:lpstr>
      <vt:lpstr>Revelation 20:1</vt:lpstr>
      <vt:lpstr>Revelation 20:2</vt:lpstr>
      <vt:lpstr>Revelation 20:3a</vt:lpstr>
      <vt:lpstr>Revelation 20:3b</vt:lpstr>
      <vt:lpstr>Isaiah 14:13</vt:lpstr>
      <vt:lpstr>Isaiah 14:14</vt:lpstr>
      <vt:lpstr>Isaiah 14:15</vt:lpstr>
      <vt:lpstr>Revelation 12:9</vt:lpstr>
      <vt:lpstr>Revelation 19:11</vt:lpstr>
      <vt:lpstr>Revelation 19:13</vt:lpstr>
      <vt:lpstr>Revelation 19:16</vt:lpstr>
      <vt:lpstr>Revelation 12:1</vt:lpstr>
      <vt:lpstr>Revelation 12:2</vt:lpstr>
      <vt:lpstr>Revelation 12:3</vt:lpstr>
      <vt:lpstr>Revelation 12:4</vt:lpstr>
      <vt:lpstr>Revelation 12:5</vt:lpstr>
      <vt:lpstr>Revelation 12:6</vt:lpstr>
      <vt:lpstr>2 Corinthians 11:3</vt:lpstr>
      <vt:lpstr>John 8:44a</vt:lpstr>
      <vt:lpstr>John 8:44b</vt:lpstr>
      <vt:lpstr>1 Peter 5:8</vt:lpstr>
      <vt:lpstr>1 Peter 5:9</vt:lpstr>
      <vt:lpstr>1 John 4:4</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20:1-6</dc:title>
  <dc:creator>Charlie</dc:creator>
  <cp:lastModifiedBy>Charlie</cp:lastModifiedBy>
  <cp:revision>16</cp:revision>
  <dcterms:created xsi:type="dcterms:W3CDTF">2014-08-06T17:01:31Z</dcterms:created>
  <dcterms:modified xsi:type="dcterms:W3CDTF">2014-08-06T22:38:35Z</dcterms:modified>
</cp:coreProperties>
</file>