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05" r:id="rId26"/>
    <p:sldId id="280" r:id="rId27"/>
    <p:sldId id="281" r:id="rId28"/>
    <p:sldId id="282" r:id="rId29"/>
    <p:sldId id="283" r:id="rId30"/>
    <p:sldId id="284" r:id="rId31"/>
    <p:sldId id="285" r:id="rId32"/>
    <p:sldId id="286" r:id="rId33"/>
    <p:sldId id="287" r:id="rId34"/>
    <p:sldId id="296" r:id="rId35"/>
    <p:sldId id="297" r:id="rId36"/>
    <p:sldId id="298" r:id="rId37"/>
    <p:sldId id="288" r:id="rId38"/>
    <p:sldId id="289" r:id="rId39"/>
    <p:sldId id="290" r:id="rId40"/>
    <p:sldId id="291" r:id="rId41"/>
    <p:sldId id="292" r:id="rId42"/>
    <p:sldId id="293" r:id="rId43"/>
    <p:sldId id="294" r:id="rId44"/>
    <p:sldId id="295" r:id="rId45"/>
    <p:sldId id="299" r:id="rId46"/>
    <p:sldId id="300" r:id="rId47"/>
    <p:sldId id="301" r:id="rId48"/>
    <p:sldId id="302" r:id="rId49"/>
    <p:sldId id="303" r:id="rId50"/>
    <p:sldId id="30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5/28/2014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5/28/2014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Revelation 18:9-24</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Wednesday, May 28, 2014</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3315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effectLst>
                  <a:outerShdw blurRad="38100" dist="38100" dir="2700000" algn="tl">
                    <a:srgbClr val="000000">
                      <a:alpha val="43137"/>
                    </a:srgbClr>
                  </a:outerShdw>
                </a:effectLst>
              </a:rPr>
              <a:t>Fact Six:</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067800" cy="5257800"/>
          </a:xfrm>
        </p:spPr>
        <p:txBody>
          <a:bodyPr>
            <a:normAutofit/>
          </a:bodyPr>
          <a:lstStyle/>
          <a:p>
            <a:pPr marL="36576" indent="0" algn="ctr">
              <a:buNone/>
            </a:pPr>
            <a:r>
              <a:rPr lang="en-US" sz="6000" b="1" dirty="0" smtClean="0">
                <a:effectLst>
                  <a:outerShdw blurRad="38100" dist="38100" dir="2700000" algn="tl">
                    <a:srgbClr val="000000">
                      <a:alpha val="43137"/>
                    </a:srgbClr>
                  </a:outerShdw>
                </a:effectLst>
              </a:rPr>
              <a:t>Not all nations shall be destroyed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5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6" y="4313"/>
            <a:ext cx="9116507" cy="685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692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53"/>
            <a:ext cx="9144000" cy="684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129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575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18:8</a:t>
            </a:r>
            <a:endParaRPr lang="en-US" sz="7200" dirty="0"/>
          </a:p>
        </p:txBody>
      </p:sp>
      <p:sp>
        <p:nvSpPr>
          <p:cNvPr id="3" name="Content Placeholder 2"/>
          <p:cNvSpPr>
            <a:spLocks noGrp="1"/>
          </p:cNvSpPr>
          <p:nvPr>
            <p:ph idx="1"/>
          </p:nvPr>
        </p:nvSpPr>
        <p:spPr>
          <a:xfrm>
            <a:off x="0" y="1219200"/>
            <a:ext cx="9067800" cy="54864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Therefore her plagues will come in one day—</a:t>
            </a:r>
            <a:r>
              <a:rPr lang="en-US" sz="5200" b="1" i="1" u="sng" dirty="0">
                <a:effectLst>
                  <a:outerShdw blurRad="38100" dist="38100" dir="2700000" algn="tl">
                    <a:srgbClr val="000000">
                      <a:alpha val="43137"/>
                    </a:srgbClr>
                  </a:outerShdw>
                </a:effectLst>
              </a:rPr>
              <a:t>death and mourning and famine</a:t>
            </a:r>
            <a:r>
              <a:rPr lang="en-US" sz="5200" b="1" dirty="0">
                <a:effectLst>
                  <a:outerShdw blurRad="38100" dist="38100" dir="2700000" algn="tl">
                    <a:srgbClr val="000000">
                      <a:alpha val="43137"/>
                    </a:srgbClr>
                  </a:outerShdw>
                </a:effectLst>
              </a:rPr>
              <a:t>. And she will be utterly burned with fire, for strong </a:t>
            </a:r>
            <a:r>
              <a:rPr lang="en-US" sz="5200" b="1" i="1" dirty="0">
                <a:effectLst>
                  <a:outerShdw blurRad="38100" dist="38100" dir="2700000" algn="tl">
                    <a:srgbClr val="000000">
                      <a:alpha val="43137"/>
                    </a:srgbClr>
                  </a:outerShdw>
                </a:effectLst>
              </a:rPr>
              <a:t>is</a:t>
            </a:r>
            <a:r>
              <a:rPr lang="en-US" sz="5200" b="1" dirty="0">
                <a:effectLst>
                  <a:outerShdw blurRad="38100" dist="38100" dir="2700000" algn="tl">
                    <a:srgbClr val="000000">
                      <a:alpha val="43137"/>
                    </a:srgbClr>
                  </a:outerShdw>
                </a:effectLst>
              </a:rPr>
              <a:t> the Lord God who judges her.</a:t>
            </a:r>
          </a:p>
        </p:txBody>
      </p:sp>
    </p:spTree>
    <p:extLst>
      <p:ext uri="{BB962C8B-B14F-4D97-AF65-F5344CB8AC3E}">
        <p14:creationId xmlns:p14="http://schemas.microsoft.com/office/powerpoint/2010/main" val="421409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16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700" b="1" dirty="0">
                <a:effectLst>
                  <a:outerShdw blurRad="38100" dist="38100" dir="2700000" algn="tl">
                    <a:srgbClr val="000000">
                      <a:alpha val="43137"/>
                    </a:srgbClr>
                  </a:outerShdw>
                </a:effectLst>
              </a:rPr>
              <a:t>And the merchants of the earth will weep and mourn over her, for no one buys their merchandise anymore:</a:t>
            </a:r>
          </a:p>
        </p:txBody>
      </p:sp>
    </p:spTree>
    <p:extLst>
      <p:ext uri="{BB962C8B-B14F-4D97-AF65-F5344CB8AC3E}">
        <p14:creationId xmlns:p14="http://schemas.microsoft.com/office/powerpoint/2010/main" val="2602355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18:12</a:t>
            </a:r>
            <a:endParaRPr lang="en-US" sz="7200" dirty="0"/>
          </a:p>
        </p:txBody>
      </p:sp>
      <p:sp>
        <p:nvSpPr>
          <p:cNvPr id="3" name="Content Placeholder 2"/>
          <p:cNvSpPr>
            <a:spLocks noGrp="1"/>
          </p:cNvSpPr>
          <p:nvPr>
            <p:ph idx="1"/>
          </p:nvPr>
        </p:nvSpPr>
        <p:spPr>
          <a:xfrm>
            <a:off x="1294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merchandise of gold and silver, precious stones and pearls, fine linen and purple, silk and scarlet, every kind of citron wood, every kind of object of ivory, every kind of object of most precious wood, bronze, iron, and marble;</a:t>
            </a:r>
          </a:p>
        </p:txBody>
      </p:sp>
    </p:spTree>
    <p:extLst>
      <p:ext uri="{BB962C8B-B14F-4D97-AF65-F5344CB8AC3E}">
        <p14:creationId xmlns:p14="http://schemas.microsoft.com/office/powerpoint/2010/main" val="3476414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18:13</a:t>
            </a:r>
            <a:endParaRPr lang="en-US" sz="7200" dirty="0"/>
          </a:p>
        </p:txBody>
      </p:sp>
      <p:sp>
        <p:nvSpPr>
          <p:cNvPr id="3" name="Content Placeholder 2"/>
          <p:cNvSpPr>
            <a:spLocks noGrp="1"/>
          </p:cNvSpPr>
          <p:nvPr>
            <p:ph idx="1"/>
          </p:nvPr>
        </p:nvSpPr>
        <p:spPr>
          <a:xfrm>
            <a:off x="2875"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cinnamon and incense, fragrant oil and frankincense, wine and oil, fine flour and wheat, cattle and sheep, horses and chariots, </a:t>
            </a:r>
            <a:r>
              <a:rPr lang="en-US" sz="5400" b="1" i="1" u="sng" dirty="0">
                <a:effectLst>
                  <a:outerShdw blurRad="38100" dist="38100" dir="2700000" algn="tl">
                    <a:srgbClr val="000000">
                      <a:alpha val="43137"/>
                    </a:srgbClr>
                  </a:outerShdw>
                </a:effectLst>
              </a:rPr>
              <a:t>and bodies and souls of men</a:t>
            </a:r>
            <a:r>
              <a:rPr lang="en-US" sz="54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405957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18:14</a:t>
            </a:r>
            <a:endParaRPr lang="en-US" sz="7200" dirty="0"/>
          </a:p>
        </p:txBody>
      </p:sp>
      <p:sp>
        <p:nvSpPr>
          <p:cNvPr id="3" name="Content Placeholder 2"/>
          <p:cNvSpPr>
            <a:spLocks noGrp="1"/>
          </p:cNvSpPr>
          <p:nvPr>
            <p:ph idx="1"/>
          </p:nvPr>
        </p:nvSpPr>
        <p:spPr>
          <a:xfrm>
            <a:off x="0" y="1066800"/>
            <a:ext cx="9067800" cy="54864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 fruit that your soul longed for has gone from you, and all the things which are rich and splendid have gone from you, and you shall find them no more at all.</a:t>
            </a:r>
          </a:p>
        </p:txBody>
      </p:sp>
    </p:spTree>
    <p:extLst>
      <p:ext uri="{BB962C8B-B14F-4D97-AF65-F5344CB8AC3E}">
        <p14:creationId xmlns:p14="http://schemas.microsoft.com/office/powerpoint/2010/main" val="709167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18:9</a:t>
            </a:r>
            <a:endParaRPr lang="en-US" sz="7200" dirty="0"/>
          </a:p>
        </p:txBody>
      </p:sp>
      <p:sp>
        <p:nvSpPr>
          <p:cNvPr id="3" name="Content Placeholder 2"/>
          <p:cNvSpPr>
            <a:spLocks noGrp="1"/>
          </p:cNvSpPr>
          <p:nvPr>
            <p:ph idx="1"/>
          </p:nvPr>
        </p:nvSpPr>
        <p:spPr>
          <a:xfrm>
            <a:off x="0" y="1447800"/>
            <a:ext cx="9067800" cy="54864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 kings of the earth who committed fornication and lived luxuriously with her will weep and lament for her, when they see the smoke of her burning,</a:t>
            </a:r>
          </a:p>
        </p:txBody>
      </p:sp>
    </p:spTree>
    <p:extLst>
      <p:ext uri="{BB962C8B-B14F-4D97-AF65-F5344CB8AC3E}">
        <p14:creationId xmlns:p14="http://schemas.microsoft.com/office/powerpoint/2010/main" val="2231025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18:15</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 merchants of these things, who became rich by her, will stand at a distance for fear of her torment, weeping and wailing,</a:t>
            </a:r>
          </a:p>
        </p:txBody>
      </p:sp>
    </p:spTree>
    <p:extLst>
      <p:ext uri="{BB962C8B-B14F-4D97-AF65-F5344CB8AC3E}">
        <p14:creationId xmlns:p14="http://schemas.microsoft.com/office/powerpoint/2010/main" val="3070141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18:16</a:t>
            </a:r>
            <a:endParaRPr lang="en-US" sz="7200" dirty="0"/>
          </a:p>
        </p:txBody>
      </p:sp>
      <p:sp>
        <p:nvSpPr>
          <p:cNvPr id="3" name="Content Placeholder 2"/>
          <p:cNvSpPr>
            <a:spLocks noGrp="1"/>
          </p:cNvSpPr>
          <p:nvPr>
            <p:ph idx="1"/>
          </p:nvPr>
        </p:nvSpPr>
        <p:spPr>
          <a:xfrm>
            <a:off x="0" y="1600200"/>
            <a:ext cx="9144000" cy="5257800"/>
          </a:xfrm>
        </p:spPr>
        <p:txBody>
          <a:bodyPr>
            <a:noAutofit/>
          </a:bodyPr>
          <a:lstStyle/>
          <a:p>
            <a:pPr marL="36576" indent="0" algn="just">
              <a:buNone/>
            </a:pPr>
            <a:r>
              <a:rPr lang="en-US" sz="5300" b="1" dirty="0">
                <a:effectLst>
                  <a:outerShdw blurRad="38100" dist="38100" dir="2700000" algn="tl">
                    <a:srgbClr val="000000">
                      <a:alpha val="43137"/>
                    </a:srgbClr>
                  </a:outerShdw>
                </a:effectLst>
              </a:rPr>
              <a:t>and saying, 'Alas, alas, that great city that was clothed in fine linen, purple, and scarlet, and adorned with gold and precious stones and pearls!</a:t>
            </a:r>
          </a:p>
        </p:txBody>
      </p:sp>
    </p:spTree>
    <p:extLst>
      <p:ext uri="{BB962C8B-B14F-4D97-AF65-F5344CB8AC3E}">
        <p14:creationId xmlns:p14="http://schemas.microsoft.com/office/powerpoint/2010/main" val="3921918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18:17</a:t>
            </a:r>
            <a:endParaRPr lang="en-US" sz="7200" dirty="0"/>
          </a:p>
        </p:txBody>
      </p:sp>
      <p:sp>
        <p:nvSpPr>
          <p:cNvPr id="3" name="Content Placeholder 2"/>
          <p:cNvSpPr>
            <a:spLocks noGrp="1"/>
          </p:cNvSpPr>
          <p:nvPr>
            <p:ph idx="1"/>
          </p:nvPr>
        </p:nvSpPr>
        <p:spPr>
          <a:xfrm>
            <a:off x="0" y="12192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For in one hour such great riches came to nothing.' Every shipmaster, all who travel by ship, sailors, and as many as trade on the sea, stood at a distance</a:t>
            </a:r>
          </a:p>
        </p:txBody>
      </p:sp>
    </p:spTree>
    <p:extLst>
      <p:ext uri="{BB962C8B-B14F-4D97-AF65-F5344CB8AC3E}">
        <p14:creationId xmlns:p14="http://schemas.microsoft.com/office/powerpoint/2010/main" val="126837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700" b="1" dirty="0">
                <a:effectLst>
                  <a:outerShdw blurRad="38100" dist="38100" dir="2700000" algn="tl">
                    <a:srgbClr val="000000">
                      <a:alpha val="43137"/>
                    </a:srgbClr>
                  </a:outerShdw>
                </a:effectLst>
              </a:rPr>
              <a:t>and cried out when they saw the smoke of her burning, saying, 'What </a:t>
            </a:r>
            <a:r>
              <a:rPr lang="en-US" sz="5700" b="1" i="1" dirty="0">
                <a:effectLst>
                  <a:outerShdw blurRad="38100" dist="38100" dir="2700000" algn="tl">
                    <a:srgbClr val="000000">
                      <a:alpha val="43137"/>
                    </a:srgbClr>
                  </a:outerShdw>
                </a:effectLst>
              </a:rPr>
              <a:t>is</a:t>
            </a:r>
            <a:r>
              <a:rPr lang="en-US" sz="5700" b="1" dirty="0">
                <a:effectLst>
                  <a:outerShdw blurRad="38100" dist="38100" dir="2700000" algn="tl">
                    <a:srgbClr val="000000">
                      <a:alpha val="43137"/>
                    </a:srgbClr>
                  </a:outerShdw>
                </a:effectLst>
              </a:rPr>
              <a:t> like this great city?'</a:t>
            </a:r>
          </a:p>
        </p:txBody>
      </p:sp>
    </p:spTree>
    <p:extLst>
      <p:ext uri="{BB962C8B-B14F-4D97-AF65-F5344CB8AC3E}">
        <p14:creationId xmlns:p14="http://schemas.microsoft.com/office/powerpoint/2010/main" val="3650379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18:19</a:t>
            </a:r>
            <a:endParaRPr lang="en-US" sz="7200" dirty="0"/>
          </a:p>
        </p:txBody>
      </p:sp>
      <p:sp>
        <p:nvSpPr>
          <p:cNvPr id="3" name="Content Placeholder 2"/>
          <p:cNvSpPr>
            <a:spLocks noGrp="1"/>
          </p:cNvSpPr>
          <p:nvPr>
            <p:ph idx="1"/>
          </p:nvPr>
        </p:nvSpPr>
        <p:spPr>
          <a:xfrm>
            <a:off x="0" y="914400"/>
            <a:ext cx="9067800" cy="5791200"/>
          </a:xfrm>
        </p:spPr>
        <p:txBody>
          <a:bodyPr>
            <a:noAutofit/>
          </a:bodyPr>
          <a:lstStyle/>
          <a:p>
            <a:pPr marL="36576" indent="0" algn="just">
              <a:buNone/>
            </a:pPr>
            <a:r>
              <a:rPr lang="en-US" sz="4900" b="1" dirty="0">
                <a:effectLst>
                  <a:outerShdw blurRad="38100" dist="38100" dir="2700000" algn="tl">
                    <a:srgbClr val="000000">
                      <a:alpha val="43137"/>
                    </a:srgbClr>
                  </a:outerShdw>
                </a:effectLst>
              </a:rPr>
              <a:t>They threw dust on their heads and cried out, weeping and wailing, and saying, 'Alas, alas, that great city, in which all who had ships on the sea became rich by her wealth! For in one hour she is made desolate.'</a:t>
            </a:r>
          </a:p>
        </p:txBody>
      </p:sp>
    </p:spTree>
    <p:extLst>
      <p:ext uri="{BB962C8B-B14F-4D97-AF65-F5344CB8AC3E}">
        <p14:creationId xmlns:p14="http://schemas.microsoft.com/office/powerpoint/2010/main" val="101474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962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27:12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err="1">
                <a:effectLst>
                  <a:outerShdw blurRad="38100" dist="38100" dir="2700000" algn="tl">
                    <a:srgbClr val="000000">
                      <a:alpha val="43137"/>
                    </a:srgbClr>
                  </a:outerShdw>
                </a:effectLst>
              </a:rPr>
              <a:t>Tarshish</a:t>
            </a:r>
            <a:r>
              <a:rPr lang="en-US" sz="5600" b="1" dirty="0">
                <a:effectLst>
                  <a:outerShdw blurRad="38100" dist="38100" dir="2700000" algn="tl">
                    <a:srgbClr val="000000">
                      <a:alpha val="43137"/>
                    </a:srgbClr>
                  </a:outerShdw>
                </a:effectLst>
              </a:rPr>
              <a:t> </a:t>
            </a:r>
            <a:r>
              <a:rPr lang="en-US" sz="5600" b="1" i="1" dirty="0">
                <a:effectLst>
                  <a:outerShdw blurRad="38100" dist="38100" dir="2700000" algn="tl">
                    <a:srgbClr val="000000">
                      <a:alpha val="43137"/>
                    </a:srgbClr>
                  </a:outerShdw>
                </a:effectLst>
              </a:rPr>
              <a:t>was</a:t>
            </a:r>
            <a:r>
              <a:rPr lang="en-US" sz="5600" b="1" dirty="0">
                <a:effectLst>
                  <a:outerShdw blurRad="38100" dist="38100" dir="2700000" algn="tl">
                    <a:srgbClr val="000000">
                      <a:alpha val="43137"/>
                    </a:srgbClr>
                  </a:outerShdw>
                </a:effectLst>
              </a:rPr>
              <a:t> your merchant because of your many luxury goods. They gave you silver, iron, tin, and lead for your goods.</a:t>
            </a:r>
          </a:p>
        </p:txBody>
      </p:sp>
    </p:spTree>
    <p:extLst>
      <p:ext uri="{BB962C8B-B14F-4D97-AF65-F5344CB8AC3E}">
        <p14:creationId xmlns:p14="http://schemas.microsoft.com/office/powerpoint/2010/main" val="56398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27:13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err="1">
                <a:effectLst>
                  <a:outerShdw blurRad="38100" dist="38100" dir="2700000" algn="tl">
                    <a:srgbClr val="000000">
                      <a:alpha val="43137"/>
                    </a:srgbClr>
                  </a:outerShdw>
                </a:effectLst>
              </a:rPr>
              <a:t>Javan</a:t>
            </a:r>
            <a:r>
              <a:rPr lang="en-US" sz="5600" b="1" dirty="0">
                <a:effectLst>
                  <a:outerShdw blurRad="38100" dist="38100" dir="2700000" algn="tl">
                    <a:srgbClr val="000000">
                      <a:alpha val="43137"/>
                    </a:srgbClr>
                  </a:outerShdw>
                </a:effectLst>
              </a:rPr>
              <a:t>, Tubal, and </a:t>
            </a:r>
            <a:r>
              <a:rPr lang="en-US" sz="5600" b="1" dirty="0" err="1">
                <a:effectLst>
                  <a:outerShdw blurRad="38100" dist="38100" dir="2700000" algn="tl">
                    <a:srgbClr val="000000">
                      <a:alpha val="43137"/>
                    </a:srgbClr>
                  </a:outerShdw>
                </a:effectLst>
              </a:rPr>
              <a:t>Meshech</a:t>
            </a:r>
            <a:r>
              <a:rPr lang="en-US" sz="5600" b="1" dirty="0">
                <a:effectLst>
                  <a:outerShdw blurRad="38100" dist="38100" dir="2700000" algn="tl">
                    <a:srgbClr val="000000">
                      <a:alpha val="43137"/>
                    </a:srgbClr>
                  </a:outerShdw>
                </a:effectLst>
              </a:rPr>
              <a:t> </a:t>
            </a:r>
            <a:r>
              <a:rPr lang="en-US" sz="5600" b="1" i="1" dirty="0">
                <a:effectLst>
                  <a:outerShdw blurRad="38100" dist="38100" dir="2700000" algn="tl">
                    <a:srgbClr val="000000">
                      <a:alpha val="43137"/>
                    </a:srgbClr>
                  </a:outerShdw>
                </a:effectLst>
              </a:rPr>
              <a:t>were</a:t>
            </a:r>
            <a:r>
              <a:rPr lang="en-US" sz="5600" b="1" dirty="0">
                <a:effectLst>
                  <a:outerShdw blurRad="38100" dist="38100" dir="2700000" algn="tl">
                    <a:srgbClr val="000000">
                      <a:alpha val="43137"/>
                    </a:srgbClr>
                  </a:outerShdw>
                </a:effectLst>
              </a:rPr>
              <a:t> your traders. </a:t>
            </a:r>
            <a:r>
              <a:rPr lang="en-US" sz="5600" b="1" i="1" u="sng" dirty="0">
                <a:effectLst>
                  <a:outerShdw blurRad="38100" dist="38100" dir="2700000" algn="tl">
                    <a:srgbClr val="000000">
                      <a:alpha val="43137"/>
                    </a:srgbClr>
                  </a:outerShdw>
                </a:effectLst>
              </a:rPr>
              <a:t>They bartered human lives</a:t>
            </a:r>
            <a:r>
              <a:rPr lang="en-US" sz="5600" b="1" dirty="0">
                <a:effectLst>
                  <a:outerShdw blurRad="38100" dist="38100" dir="2700000" algn="tl">
                    <a:srgbClr val="000000">
                      <a:alpha val="43137"/>
                    </a:srgbClr>
                  </a:outerShdw>
                </a:effectLst>
              </a:rPr>
              <a:t> and vessels of bronze for your merchandise.</a:t>
            </a:r>
          </a:p>
        </p:txBody>
      </p:sp>
    </p:spTree>
    <p:extLst>
      <p:ext uri="{BB962C8B-B14F-4D97-AF65-F5344CB8AC3E}">
        <p14:creationId xmlns:p14="http://schemas.microsoft.com/office/powerpoint/2010/main" val="3536111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27:27a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700" b="1" dirty="0">
                <a:effectLst>
                  <a:outerShdw blurRad="38100" dist="38100" dir="2700000" algn="tl">
                    <a:srgbClr val="000000">
                      <a:alpha val="43137"/>
                    </a:srgbClr>
                  </a:outerShdw>
                </a:effectLst>
              </a:rPr>
              <a:t>Your riches, wares, and merchandise, Your mariners and pilots, Your caulkers and merchandisers, </a:t>
            </a:r>
          </a:p>
        </p:txBody>
      </p:sp>
    </p:spTree>
    <p:extLst>
      <p:ext uri="{BB962C8B-B14F-4D97-AF65-F5344CB8AC3E}">
        <p14:creationId xmlns:p14="http://schemas.microsoft.com/office/powerpoint/2010/main" val="414631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Ezekiel 27:27b</a:t>
            </a:r>
            <a:endParaRPr lang="en-US" sz="7200" dirty="0"/>
          </a:p>
        </p:txBody>
      </p:sp>
      <p:sp>
        <p:nvSpPr>
          <p:cNvPr id="3" name="Content Placeholder 2"/>
          <p:cNvSpPr>
            <a:spLocks noGrp="1"/>
          </p:cNvSpPr>
          <p:nvPr>
            <p:ph idx="1"/>
          </p:nvPr>
        </p:nvSpPr>
        <p:spPr>
          <a:xfrm>
            <a:off x="0" y="1371600"/>
            <a:ext cx="9067800" cy="54864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All your men of war who </a:t>
            </a:r>
            <a:r>
              <a:rPr lang="en-US" sz="5600" b="1" i="1" dirty="0">
                <a:effectLst>
                  <a:outerShdw blurRad="38100" dist="38100" dir="2700000" algn="tl">
                    <a:srgbClr val="000000">
                      <a:alpha val="43137"/>
                    </a:srgbClr>
                  </a:outerShdw>
                </a:effectLst>
              </a:rPr>
              <a:t>are</a:t>
            </a:r>
            <a:r>
              <a:rPr lang="en-US" sz="5600" b="1" dirty="0">
                <a:effectLst>
                  <a:outerShdw blurRad="38100" dist="38100" dir="2700000" algn="tl">
                    <a:srgbClr val="000000">
                      <a:alpha val="43137"/>
                    </a:srgbClr>
                  </a:outerShdw>
                </a:effectLst>
              </a:rPr>
              <a:t> in you, And the entire company which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in your midst, Will fall into the midst of the seas on the day of your ruin.</a:t>
            </a:r>
          </a:p>
        </p:txBody>
      </p:sp>
    </p:spTree>
    <p:extLst>
      <p:ext uri="{BB962C8B-B14F-4D97-AF65-F5344CB8AC3E}">
        <p14:creationId xmlns:p14="http://schemas.microsoft.com/office/powerpoint/2010/main" val="1728974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18:10</a:t>
            </a:r>
            <a:endParaRPr lang="en-US" sz="7200" dirty="0"/>
          </a:p>
        </p:txBody>
      </p:sp>
      <p:sp>
        <p:nvSpPr>
          <p:cNvPr id="3" name="Content Placeholder 2"/>
          <p:cNvSpPr>
            <a:spLocks noGrp="1"/>
          </p:cNvSpPr>
          <p:nvPr>
            <p:ph idx="1"/>
          </p:nvPr>
        </p:nvSpPr>
        <p:spPr>
          <a:xfrm>
            <a:off x="0" y="1524000"/>
            <a:ext cx="9067800" cy="54864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standing at a distance for fear of her torment, saying, 'Alas, alas, that great city Babylon, that mighty city! For in one hour your judgment has come.'</a:t>
            </a:r>
          </a:p>
        </p:txBody>
      </p:sp>
    </p:spTree>
    <p:extLst>
      <p:ext uri="{BB962C8B-B14F-4D97-AF65-F5344CB8AC3E}">
        <p14:creationId xmlns:p14="http://schemas.microsoft.com/office/powerpoint/2010/main" val="850203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Romans 12:1</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I beseech you therefore, brethren, by the mercies of God, that you present your bodies a living sacrifice, holy, acceptable to God, </a:t>
            </a:r>
            <a:r>
              <a:rPr lang="en-US" sz="5400" b="1" i="1" dirty="0">
                <a:effectLst>
                  <a:outerShdw blurRad="38100" dist="38100" dir="2700000" algn="tl">
                    <a:srgbClr val="000000">
                      <a:alpha val="43137"/>
                    </a:srgbClr>
                  </a:outerShdw>
                </a:effectLst>
              </a:rPr>
              <a:t>which is</a:t>
            </a:r>
            <a:r>
              <a:rPr lang="en-US" sz="5400" b="1" dirty="0">
                <a:effectLst>
                  <a:outerShdw blurRad="38100" dist="38100" dir="2700000" algn="tl">
                    <a:srgbClr val="000000">
                      <a:alpha val="43137"/>
                    </a:srgbClr>
                  </a:outerShdw>
                </a:effectLst>
              </a:rPr>
              <a:t> your reasonable service.</a:t>
            </a:r>
          </a:p>
        </p:txBody>
      </p:sp>
    </p:spTree>
    <p:extLst>
      <p:ext uri="{BB962C8B-B14F-4D97-AF65-F5344CB8AC3E}">
        <p14:creationId xmlns:p14="http://schemas.microsoft.com/office/powerpoint/2010/main" val="3955695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Romans 12:2</a:t>
            </a:r>
            <a:endParaRPr lang="en-US" sz="7200" dirty="0"/>
          </a:p>
        </p:txBody>
      </p:sp>
      <p:sp>
        <p:nvSpPr>
          <p:cNvPr id="3" name="Content Placeholder 2"/>
          <p:cNvSpPr>
            <a:spLocks noGrp="1"/>
          </p:cNvSpPr>
          <p:nvPr>
            <p:ph idx="1"/>
          </p:nvPr>
        </p:nvSpPr>
        <p:spPr>
          <a:xfrm>
            <a:off x="0" y="990600"/>
            <a:ext cx="9067800"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And do not be conformed to this world, but be transformed by the renewing of your mind, that you may prove what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that good and acceptable and perfect will of God.</a:t>
            </a:r>
          </a:p>
        </p:txBody>
      </p:sp>
    </p:spTree>
    <p:extLst>
      <p:ext uri="{BB962C8B-B14F-4D97-AF65-F5344CB8AC3E}">
        <p14:creationId xmlns:p14="http://schemas.microsoft.com/office/powerpoint/2010/main" val="3907864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Hebrews 11:10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for he waited for the city which has foundations, </a:t>
            </a:r>
            <a:r>
              <a:rPr lang="en-US" sz="5600" b="1" i="1" u="sng" dirty="0">
                <a:effectLst>
                  <a:outerShdw blurRad="38100" dist="38100" dir="2700000" algn="tl">
                    <a:srgbClr val="000000">
                      <a:alpha val="43137"/>
                    </a:srgbClr>
                  </a:outerShdw>
                </a:effectLst>
              </a:rPr>
              <a:t>whose builder and maker is God</a:t>
            </a:r>
            <a:r>
              <a:rPr lang="en-US" sz="5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520471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5:6</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700" b="1" dirty="0" smtClean="0">
                <a:effectLst>
                  <a:outerShdw blurRad="38100" dist="38100" dir="2700000" algn="tl">
                    <a:srgbClr val="000000">
                      <a:alpha val="43137"/>
                    </a:srgbClr>
                  </a:outerShdw>
                </a:effectLst>
              </a:rPr>
              <a:t>Blessed </a:t>
            </a:r>
            <a:r>
              <a:rPr lang="en-US" sz="5700" b="1" i="1" dirty="0" smtClean="0">
                <a:effectLst>
                  <a:outerShdw blurRad="38100" dist="38100" dir="2700000" algn="tl">
                    <a:srgbClr val="000000">
                      <a:alpha val="43137"/>
                    </a:srgbClr>
                  </a:outerShdw>
                </a:effectLst>
              </a:rPr>
              <a:t>are</a:t>
            </a:r>
            <a:r>
              <a:rPr lang="en-US" sz="5700" b="1" dirty="0" smtClean="0">
                <a:effectLst>
                  <a:outerShdw blurRad="38100" dist="38100" dir="2700000" algn="tl">
                    <a:srgbClr val="000000">
                      <a:alpha val="43137"/>
                    </a:srgbClr>
                  </a:outerShdw>
                </a:effectLst>
              </a:rPr>
              <a:t> those who hunger and thirst for righteousness, For they shall be filled.</a:t>
            </a:r>
            <a:endParaRPr lang="en-US" sz="57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6816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13:49</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600" b="1" dirty="0" smtClean="0">
                <a:effectLst>
                  <a:outerShdw blurRad="38100" dist="38100" dir="2700000" algn="tl">
                    <a:srgbClr val="000000">
                      <a:alpha val="43137"/>
                    </a:srgbClr>
                  </a:outerShdw>
                </a:effectLst>
              </a:rPr>
              <a:t>So it will be at the end of the age. The angels will come forth, separate the wicked from among the just,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758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13:50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cast them into the furnace of fire. There will be wailing and gnashing of teeth.</a:t>
            </a:r>
          </a:p>
        </p:txBody>
      </p:sp>
    </p:spTree>
    <p:extLst>
      <p:ext uri="{BB962C8B-B14F-4D97-AF65-F5344CB8AC3E}">
        <p14:creationId xmlns:p14="http://schemas.microsoft.com/office/powerpoint/2010/main" val="3931925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Mark 8:36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For what will it profit a man if he gains the whole world, and loses his own soul?</a:t>
            </a:r>
          </a:p>
        </p:txBody>
      </p:sp>
    </p:spTree>
    <p:extLst>
      <p:ext uri="{BB962C8B-B14F-4D97-AF65-F5344CB8AC3E}">
        <p14:creationId xmlns:p14="http://schemas.microsoft.com/office/powerpoint/2010/main" val="1176300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Rejoice over her, O heaven, and </a:t>
            </a:r>
            <a:r>
              <a:rPr lang="en-US" sz="5600" b="1" i="1" dirty="0">
                <a:effectLst>
                  <a:outerShdw blurRad="38100" dist="38100" dir="2700000" algn="tl">
                    <a:srgbClr val="000000">
                      <a:alpha val="43137"/>
                    </a:srgbClr>
                  </a:outerShdw>
                </a:effectLst>
              </a:rPr>
              <a:t>you</a:t>
            </a:r>
            <a:r>
              <a:rPr lang="en-US" sz="5600" b="1" dirty="0">
                <a:effectLst>
                  <a:outerShdw blurRad="38100" dist="38100" dir="2700000" algn="tl">
                    <a:srgbClr val="000000">
                      <a:alpha val="43137"/>
                    </a:srgbClr>
                  </a:outerShdw>
                </a:effectLst>
              </a:rPr>
              <a:t> holy apostles and prophets, for God has avenged you on her!"</a:t>
            </a:r>
          </a:p>
        </p:txBody>
      </p:sp>
    </p:spTree>
    <p:extLst>
      <p:ext uri="{BB962C8B-B14F-4D97-AF65-F5344CB8AC3E}">
        <p14:creationId xmlns:p14="http://schemas.microsoft.com/office/powerpoint/2010/main" val="2304138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18:21</a:t>
            </a:r>
            <a:endParaRPr lang="en-US" sz="7200" dirty="0"/>
          </a:p>
        </p:txBody>
      </p:sp>
      <p:sp>
        <p:nvSpPr>
          <p:cNvPr id="3" name="Content Placeholder 2"/>
          <p:cNvSpPr>
            <a:spLocks noGrp="1"/>
          </p:cNvSpPr>
          <p:nvPr>
            <p:ph idx="1"/>
          </p:nvPr>
        </p:nvSpPr>
        <p:spPr>
          <a:xfrm>
            <a:off x="0" y="1143000"/>
            <a:ext cx="9064926" cy="5791200"/>
          </a:xfrm>
        </p:spPr>
        <p:txBody>
          <a:bodyPr>
            <a:noAutofit/>
          </a:bodyPr>
          <a:lstStyle/>
          <a:p>
            <a:pPr marL="36576" indent="0" algn="just">
              <a:buNone/>
            </a:pPr>
            <a:r>
              <a:rPr lang="en-US" sz="5000" b="1" dirty="0">
                <a:effectLst>
                  <a:outerShdw blurRad="38100" dist="38100" dir="2700000" algn="tl">
                    <a:srgbClr val="000000">
                      <a:alpha val="43137"/>
                    </a:srgbClr>
                  </a:outerShdw>
                </a:effectLst>
              </a:rPr>
              <a:t>Then a mighty angel took up a stone like a great millstone and threw </a:t>
            </a:r>
            <a:r>
              <a:rPr lang="en-US" sz="5000" b="1" i="1" dirty="0">
                <a:effectLst>
                  <a:outerShdw blurRad="38100" dist="38100" dir="2700000" algn="tl">
                    <a:srgbClr val="000000">
                      <a:alpha val="43137"/>
                    </a:srgbClr>
                  </a:outerShdw>
                </a:effectLst>
              </a:rPr>
              <a:t>it</a:t>
            </a:r>
            <a:r>
              <a:rPr lang="en-US" sz="5000" b="1" dirty="0">
                <a:effectLst>
                  <a:outerShdw blurRad="38100" dist="38100" dir="2700000" algn="tl">
                    <a:srgbClr val="000000">
                      <a:alpha val="43137"/>
                    </a:srgbClr>
                  </a:outerShdw>
                </a:effectLst>
              </a:rPr>
              <a:t> into the sea, saying, "Thus with violence the great city Babylon shall be thrown down, and shall not be found anymore.</a:t>
            </a:r>
          </a:p>
        </p:txBody>
      </p:sp>
    </p:spTree>
    <p:extLst>
      <p:ext uri="{BB962C8B-B14F-4D97-AF65-F5344CB8AC3E}">
        <p14:creationId xmlns:p14="http://schemas.microsoft.com/office/powerpoint/2010/main" val="787197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18:22a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 sound of harpists, musicians, flutists, and trumpeters shall not be heard in you </a:t>
            </a:r>
            <a:r>
              <a:rPr lang="en-US" sz="5600" b="1" dirty="0" smtClean="0">
                <a:effectLst>
                  <a:outerShdw blurRad="38100" dist="38100" dir="2700000" algn="tl">
                    <a:srgbClr val="000000">
                      <a:alpha val="43137"/>
                    </a:srgbClr>
                  </a:outerShdw>
                </a:effectLst>
              </a:rPr>
              <a:t>anymore… </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947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effectLst>
                  <a:outerShdw blurRad="38100" dist="38100" dir="2700000" algn="tl">
                    <a:srgbClr val="000000">
                      <a:alpha val="43137"/>
                    </a:srgbClr>
                  </a:outerShdw>
                </a:effectLst>
              </a:rPr>
              <a:t>Fact One:</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8991600" cy="5181600"/>
          </a:xfrm>
        </p:spPr>
        <p:txBody>
          <a:bodyPr>
            <a:normAutofit/>
          </a:bodyPr>
          <a:lstStyle/>
          <a:p>
            <a:pPr marL="36576" indent="0" algn="ctr">
              <a:buNone/>
            </a:pPr>
            <a:r>
              <a:rPr lang="en-US" sz="8000" b="1" dirty="0">
                <a:effectLst>
                  <a:outerShdw blurRad="38100" dist="38100" dir="2700000" algn="tl">
                    <a:srgbClr val="000000">
                      <a:alpha val="43137"/>
                    </a:srgbClr>
                  </a:outerShdw>
                </a:effectLst>
              </a:rPr>
              <a:t>Israel is the key to understanding all of Bible Prophecy</a:t>
            </a:r>
          </a:p>
        </p:txBody>
      </p:sp>
    </p:spTree>
    <p:extLst>
      <p:ext uri="{BB962C8B-B14F-4D97-AF65-F5344CB8AC3E}">
        <p14:creationId xmlns:p14="http://schemas.microsoft.com/office/powerpoint/2010/main" val="22219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18:22b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No craftsman of any craft shall be found in you anymore, and the sound of a millstone shall not be heard in you anymore.</a:t>
            </a:r>
          </a:p>
        </p:txBody>
      </p:sp>
    </p:spTree>
    <p:extLst>
      <p:ext uri="{BB962C8B-B14F-4D97-AF65-F5344CB8AC3E}">
        <p14:creationId xmlns:p14="http://schemas.microsoft.com/office/powerpoint/2010/main" val="2399659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18:23a</a:t>
            </a:r>
            <a:endParaRPr lang="en-US" sz="7200" dirty="0"/>
          </a:p>
        </p:txBody>
      </p:sp>
      <p:sp>
        <p:nvSpPr>
          <p:cNvPr id="3" name="Content Placeholder 2"/>
          <p:cNvSpPr>
            <a:spLocks noGrp="1"/>
          </p:cNvSpPr>
          <p:nvPr>
            <p:ph idx="1"/>
          </p:nvPr>
        </p:nvSpPr>
        <p:spPr>
          <a:xfrm>
            <a:off x="17252" y="1600200"/>
            <a:ext cx="9050547"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 light of a lamp shall not shine in you anymore, and the voice of bridegroom and bride shall not be heard in you anymore. </a:t>
            </a:r>
          </a:p>
        </p:txBody>
      </p:sp>
    </p:spTree>
    <p:extLst>
      <p:ext uri="{BB962C8B-B14F-4D97-AF65-F5344CB8AC3E}">
        <p14:creationId xmlns:p14="http://schemas.microsoft.com/office/powerpoint/2010/main" val="502712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18:23b</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For your merchants were the great men of the earth, for by your sorcery all the nations were deceived.</a:t>
            </a:r>
          </a:p>
        </p:txBody>
      </p:sp>
    </p:spTree>
    <p:extLst>
      <p:ext uri="{BB962C8B-B14F-4D97-AF65-F5344CB8AC3E}">
        <p14:creationId xmlns:p14="http://schemas.microsoft.com/office/powerpoint/2010/main" val="8810478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18:24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in her was found the blood of prophets and saints, and of all who were slain on the earth."</a:t>
            </a:r>
          </a:p>
        </p:txBody>
      </p:sp>
    </p:spTree>
    <p:extLst>
      <p:ext uri="{BB962C8B-B14F-4D97-AF65-F5344CB8AC3E}">
        <p14:creationId xmlns:p14="http://schemas.microsoft.com/office/powerpoint/2010/main" val="971794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Jeremiah 51:63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Now it shall be, when you have finished reading this book, </a:t>
            </a:r>
            <a:r>
              <a:rPr lang="en-US" sz="5600" b="1" i="1" dirty="0">
                <a:effectLst>
                  <a:outerShdw blurRad="38100" dist="38100" dir="2700000" algn="tl">
                    <a:srgbClr val="000000">
                      <a:alpha val="43137"/>
                    </a:srgbClr>
                  </a:outerShdw>
                </a:effectLst>
              </a:rPr>
              <a:t>that</a:t>
            </a:r>
            <a:r>
              <a:rPr lang="en-US" sz="5600" b="1" dirty="0">
                <a:effectLst>
                  <a:outerShdw blurRad="38100" dist="38100" dir="2700000" algn="tl">
                    <a:srgbClr val="000000">
                      <a:alpha val="43137"/>
                    </a:srgbClr>
                  </a:outerShdw>
                </a:effectLst>
              </a:rPr>
              <a:t> you shall tie a stone to it and throw it out into the Euphrates.</a:t>
            </a:r>
          </a:p>
        </p:txBody>
      </p:sp>
    </p:spTree>
    <p:extLst>
      <p:ext uri="{BB962C8B-B14F-4D97-AF65-F5344CB8AC3E}">
        <p14:creationId xmlns:p14="http://schemas.microsoft.com/office/powerpoint/2010/main" val="3736565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Jeremiah 51:64</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Then you shall say, 'Thus Babylon shall sink and not rise from the catastrophe that I will bring upon her. And they shall be weary.'" Thus far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the words of Jeremiah.</a:t>
            </a:r>
          </a:p>
        </p:txBody>
      </p:sp>
    </p:spTree>
    <p:extLst>
      <p:ext uri="{BB962C8B-B14F-4D97-AF65-F5344CB8AC3E}">
        <p14:creationId xmlns:p14="http://schemas.microsoft.com/office/powerpoint/2010/main" val="635465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3"/>
            <a:ext cx="7467600" cy="1143000"/>
          </a:xfrm>
        </p:spPr>
        <p:txBody>
          <a:bodyPr>
            <a:noAutofit/>
          </a:bodyPr>
          <a:lstStyle/>
          <a:p>
            <a:r>
              <a:rPr lang="en-US" sz="7200" dirty="0" smtClean="0"/>
              <a:t>Matthew 18:6</a:t>
            </a:r>
            <a:endParaRPr lang="en-US" sz="7200" dirty="0"/>
          </a:p>
        </p:txBody>
      </p:sp>
      <p:sp>
        <p:nvSpPr>
          <p:cNvPr id="3" name="Content Placeholder 2"/>
          <p:cNvSpPr>
            <a:spLocks noGrp="1"/>
          </p:cNvSpPr>
          <p:nvPr>
            <p:ph idx="1"/>
          </p:nvPr>
        </p:nvSpPr>
        <p:spPr>
          <a:xfrm>
            <a:off x="0" y="1143000"/>
            <a:ext cx="9067800" cy="5791200"/>
          </a:xfrm>
        </p:spPr>
        <p:txBody>
          <a:bodyPr>
            <a:noAutofit/>
          </a:bodyPr>
          <a:lstStyle/>
          <a:p>
            <a:pPr marL="36576" indent="0" algn="just">
              <a:buNone/>
            </a:pPr>
            <a:r>
              <a:rPr lang="en-US" sz="5100" b="1" dirty="0">
                <a:effectLst>
                  <a:outerShdw blurRad="38100" dist="38100" dir="2700000" algn="tl">
                    <a:srgbClr val="000000">
                      <a:alpha val="43137"/>
                    </a:srgbClr>
                  </a:outerShdw>
                </a:effectLst>
              </a:rPr>
              <a:t>But whoever causes one of these little ones who believe in Me to sin, it would be better for him if a millstone were hung around his neck, and he were drowned in the depth of the sea.</a:t>
            </a:r>
          </a:p>
        </p:txBody>
      </p:sp>
    </p:spTree>
    <p:extLst>
      <p:ext uri="{BB962C8B-B14F-4D97-AF65-F5344CB8AC3E}">
        <p14:creationId xmlns:p14="http://schemas.microsoft.com/office/powerpoint/2010/main" val="1318322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15:18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6000" b="1" dirty="0">
                <a:effectLst>
                  <a:outerShdw blurRad="38100" dist="38100" dir="2700000" algn="tl">
                    <a:srgbClr val="000000">
                      <a:alpha val="43137"/>
                    </a:srgbClr>
                  </a:outerShdw>
                </a:effectLst>
              </a:rPr>
              <a:t>If the world hates you, you know that it hated Me before </a:t>
            </a:r>
            <a:r>
              <a:rPr lang="en-US" sz="6000" b="1" i="1" dirty="0">
                <a:effectLst>
                  <a:outerShdw blurRad="38100" dist="38100" dir="2700000" algn="tl">
                    <a:srgbClr val="000000">
                      <a:alpha val="43137"/>
                    </a:srgbClr>
                  </a:outerShdw>
                </a:effectLst>
              </a:rPr>
              <a:t>it hated</a:t>
            </a:r>
            <a:r>
              <a:rPr lang="en-US" sz="6000" b="1" dirty="0">
                <a:effectLst>
                  <a:outerShdw blurRad="38100" dist="38100" dir="2700000" algn="tl">
                    <a:srgbClr val="000000">
                      <a:alpha val="43137"/>
                    </a:srgbClr>
                  </a:outerShdw>
                </a:effectLst>
              </a:rPr>
              <a:t> you.</a:t>
            </a:r>
          </a:p>
        </p:txBody>
      </p:sp>
    </p:spTree>
    <p:extLst>
      <p:ext uri="{BB962C8B-B14F-4D97-AF65-F5344CB8AC3E}">
        <p14:creationId xmlns:p14="http://schemas.microsoft.com/office/powerpoint/2010/main" val="3442404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John 15:19</a:t>
            </a:r>
            <a:endParaRPr lang="en-US" sz="7200" dirty="0"/>
          </a:p>
        </p:txBody>
      </p:sp>
      <p:sp>
        <p:nvSpPr>
          <p:cNvPr id="3" name="Content Placeholder 2"/>
          <p:cNvSpPr>
            <a:spLocks noGrp="1"/>
          </p:cNvSpPr>
          <p:nvPr>
            <p:ph idx="1"/>
          </p:nvPr>
        </p:nvSpPr>
        <p:spPr>
          <a:xfrm>
            <a:off x="0" y="990600"/>
            <a:ext cx="9059174" cy="5715000"/>
          </a:xfrm>
        </p:spPr>
        <p:txBody>
          <a:bodyPr>
            <a:noAutofit/>
          </a:bodyPr>
          <a:lstStyle/>
          <a:p>
            <a:pPr marL="36576" indent="0" algn="just">
              <a:buNone/>
            </a:pPr>
            <a:r>
              <a:rPr lang="en-US" sz="5400" b="1" dirty="0">
                <a:effectLst>
                  <a:outerShdw blurRad="38100" dist="38100" dir="2700000" algn="tl">
                    <a:srgbClr val="000000">
                      <a:alpha val="43137"/>
                    </a:srgbClr>
                  </a:outerShdw>
                </a:effectLst>
              </a:rPr>
              <a:t>If you were of the world, the world would love its own. Yet because you are not of the world, but I chose you out of the world, therefore the world hates you.</a:t>
            </a:r>
          </a:p>
        </p:txBody>
      </p:sp>
    </p:spTree>
    <p:extLst>
      <p:ext uri="{BB962C8B-B14F-4D97-AF65-F5344CB8AC3E}">
        <p14:creationId xmlns:p14="http://schemas.microsoft.com/office/powerpoint/2010/main" val="2999325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John 15:20</a:t>
            </a:r>
            <a:endParaRPr lang="en-US" sz="7200" dirty="0"/>
          </a:p>
        </p:txBody>
      </p:sp>
      <p:sp>
        <p:nvSpPr>
          <p:cNvPr id="3" name="Content Placeholder 2"/>
          <p:cNvSpPr>
            <a:spLocks noGrp="1"/>
          </p:cNvSpPr>
          <p:nvPr>
            <p:ph idx="1"/>
          </p:nvPr>
        </p:nvSpPr>
        <p:spPr>
          <a:xfrm>
            <a:off x="0" y="1143000"/>
            <a:ext cx="9064925" cy="5791200"/>
          </a:xfrm>
        </p:spPr>
        <p:txBody>
          <a:bodyPr>
            <a:noAutofit/>
          </a:bodyPr>
          <a:lstStyle/>
          <a:p>
            <a:pPr marL="36576" indent="0" algn="just">
              <a:buNone/>
            </a:pPr>
            <a:r>
              <a:rPr lang="en-US" sz="5200" b="1" dirty="0">
                <a:effectLst>
                  <a:outerShdw blurRad="38100" dist="38100" dir="2700000" algn="tl">
                    <a:srgbClr val="000000">
                      <a:alpha val="43137"/>
                    </a:srgbClr>
                  </a:outerShdw>
                </a:effectLst>
              </a:rPr>
              <a:t>Remember the word that I said to you, 'A servant is not greater than his master.' If they persecuted Me, they will also persecute you. If they kept My word, they will keep yours also.</a:t>
            </a:r>
          </a:p>
        </p:txBody>
      </p:sp>
    </p:spTree>
    <p:extLst>
      <p:ext uri="{BB962C8B-B14F-4D97-AF65-F5344CB8AC3E}">
        <p14:creationId xmlns:p14="http://schemas.microsoft.com/office/powerpoint/2010/main" val="2505070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effectLst>
                  <a:outerShdw blurRad="38100" dist="38100" dir="2700000" algn="tl">
                    <a:srgbClr val="000000">
                      <a:alpha val="43137"/>
                    </a:srgbClr>
                  </a:outerShdw>
                </a:effectLst>
              </a:rPr>
              <a:t>Fact Two:</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566" y="1600200"/>
            <a:ext cx="9046234" cy="5181600"/>
          </a:xfrm>
        </p:spPr>
        <p:txBody>
          <a:bodyPr>
            <a:normAutofit/>
          </a:bodyPr>
          <a:lstStyle/>
          <a:p>
            <a:pPr marL="36576" indent="0" algn="ctr">
              <a:buNone/>
            </a:pPr>
            <a:r>
              <a:rPr lang="en-US" sz="6100" b="1" dirty="0">
                <a:effectLst>
                  <a:outerShdw blurRad="38100" dist="38100" dir="2700000" algn="tl">
                    <a:srgbClr val="000000">
                      <a:alpha val="43137"/>
                    </a:srgbClr>
                  </a:outerShdw>
                </a:effectLst>
              </a:rPr>
              <a:t>Some students of Bible Prophecy have over-emphasized the active involvement of Western countries, i.e. Europe…</a:t>
            </a:r>
          </a:p>
        </p:txBody>
      </p:sp>
    </p:spTree>
    <p:extLst>
      <p:ext uri="{BB962C8B-B14F-4D97-AF65-F5344CB8AC3E}">
        <p14:creationId xmlns:p14="http://schemas.microsoft.com/office/powerpoint/2010/main" val="75203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690"/>
            <a:ext cx="9144001" cy="683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728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effectLst>
                  <a:outerShdw blurRad="38100" dist="38100" dir="2700000" algn="tl">
                    <a:srgbClr val="000000">
                      <a:alpha val="43137"/>
                    </a:srgbClr>
                  </a:outerShdw>
                </a:effectLst>
              </a:rPr>
              <a:t>Fact Three:</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371600"/>
            <a:ext cx="9067800" cy="5486400"/>
          </a:xfrm>
        </p:spPr>
        <p:txBody>
          <a:bodyPr>
            <a:noAutofit/>
          </a:bodyPr>
          <a:lstStyle/>
          <a:p>
            <a:pPr marL="36576" indent="0" algn="ctr">
              <a:buNone/>
            </a:pPr>
            <a:r>
              <a:rPr lang="en-US" sz="5500" b="1" dirty="0">
                <a:effectLst>
                  <a:outerShdw blurRad="38100" dist="38100" dir="2700000" algn="tl">
                    <a:srgbClr val="000000">
                      <a:alpha val="43137"/>
                    </a:srgbClr>
                  </a:outerShdw>
                </a:effectLst>
              </a:rPr>
              <a:t>Notwithstanding, the Eastern countries (Turkey, Asia Minor, Middle East) have been under-emphasized as to their importance until recently</a:t>
            </a:r>
          </a:p>
        </p:txBody>
      </p:sp>
    </p:spTree>
    <p:extLst>
      <p:ext uri="{BB962C8B-B14F-4D97-AF65-F5344CB8AC3E}">
        <p14:creationId xmlns:p14="http://schemas.microsoft.com/office/powerpoint/2010/main" val="19816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b="1" dirty="0" smtClean="0">
                <a:effectLst>
                  <a:outerShdw blurRad="38100" dist="38100" dir="2700000" algn="tl">
                    <a:srgbClr val="000000">
                      <a:alpha val="43137"/>
                    </a:srgbClr>
                  </a:outerShdw>
                </a:effectLst>
              </a:rPr>
              <a:t>Fact Four:</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066800"/>
            <a:ext cx="9067800" cy="5257800"/>
          </a:xfrm>
        </p:spPr>
        <p:txBody>
          <a:bodyPr>
            <a:noAutofit/>
          </a:bodyPr>
          <a:lstStyle/>
          <a:p>
            <a:pPr marL="36576" indent="0" algn="ctr">
              <a:buNone/>
            </a:pPr>
            <a:r>
              <a:rPr lang="en-US" sz="5400" b="1" dirty="0">
                <a:effectLst>
                  <a:outerShdw blurRad="38100" dist="38100" dir="2700000" algn="tl">
                    <a:srgbClr val="000000">
                      <a:alpha val="43137"/>
                    </a:srgbClr>
                  </a:outerShdw>
                </a:effectLst>
              </a:rPr>
              <a:t>Nonetheless, there is still plenty of evidence, biblically, historically, and currently, to know that there will be a global move toward One World </a:t>
            </a:r>
            <a:r>
              <a:rPr lang="en-US" sz="5400" b="1" dirty="0" smtClean="0">
                <a:effectLst>
                  <a:outerShdw blurRad="38100" dist="38100" dir="2700000" algn="tl">
                    <a:srgbClr val="000000">
                      <a:alpha val="43137"/>
                    </a:srgbClr>
                  </a:outerShdw>
                </a:effectLst>
              </a:rPr>
              <a:t>Government…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97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b="1" dirty="0" smtClean="0">
                <a:effectLst>
                  <a:outerShdw blurRad="38100" dist="38100" dir="2700000" algn="tl">
                    <a:srgbClr val="000000">
                      <a:alpha val="43137"/>
                    </a:srgbClr>
                  </a:outerShdw>
                </a:effectLst>
              </a:rPr>
              <a:t>Fact Four:</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02" y="1143000"/>
            <a:ext cx="9056298" cy="5715000"/>
          </a:xfrm>
        </p:spPr>
        <p:txBody>
          <a:bodyPr>
            <a:noAutofit/>
          </a:bodyPr>
          <a:lstStyle/>
          <a:p>
            <a:pPr marL="36576" indent="0" algn="ctr">
              <a:buNone/>
            </a:pPr>
            <a:r>
              <a:rPr lang="en-US" sz="5500" b="1" dirty="0">
                <a:effectLst>
                  <a:outerShdw blurRad="38100" dist="38100" dir="2700000" algn="tl">
                    <a:srgbClr val="000000">
                      <a:alpha val="43137"/>
                    </a:srgbClr>
                  </a:outerShdw>
                </a:effectLst>
              </a:rPr>
              <a:t>One World Religious cooperation, focused on a global rejection of the One true God and </a:t>
            </a:r>
            <a:r>
              <a:rPr lang="en-US" sz="5500" b="1" dirty="0" smtClean="0">
                <a:effectLst>
                  <a:outerShdw blurRad="38100" dist="38100" dir="2700000" algn="tl">
                    <a:srgbClr val="000000">
                      <a:alpha val="43137"/>
                    </a:srgbClr>
                  </a:outerShdw>
                </a:effectLst>
              </a:rPr>
              <a:t>of salvation </a:t>
            </a:r>
            <a:r>
              <a:rPr lang="en-US" sz="5500" b="1" dirty="0">
                <a:effectLst>
                  <a:outerShdw blurRad="38100" dist="38100" dir="2700000" algn="tl">
                    <a:srgbClr val="000000">
                      <a:alpha val="43137"/>
                    </a:srgbClr>
                  </a:outerShdw>
                </a:effectLst>
              </a:rPr>
              <a:t>through His only begotten Son, Jesus the </a:t>
            </a:r>
            <a:r>
              <a:rPr lang="en-US" sz="5500" b="1" dirty="0" smtClean="0">
                <a:effectLst>
                  <a:outerShdw blurRad="38100" dist="38100" dir="2700000" algn="tl">
                    <a:srgbClr val="000000">
                      <a:alpha val="43137"/>
                    </a:srgbClr>
                  </a:outerShdw>
                </a:effectLst>
              </a:rPr>
              <a:t>Messiah</a:t>
            </a:r>
            <a:endParaRPr lang="en-US" sz="5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904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b="1" dirty="0" smtClean="0">
                <a:effectLst>
                  <a:outerShdw blurRad="38100" dist="38100" dir="2700000" algn="tl">
                    <a:srgbClr val="000000">
                      <a:alpha val="43137"/>
                    </a:srgbClr>
                  </a:outerShdw>
                </a:effectLst>
              </a:rPr>
              <a:t>Fact Five:</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066800"/>
            <a:ext cx="9067800" cy="5791200"/>
          </a:xfrm>
        </p:spPr>
        <p:txBody>
          <a:bodyPr>
            <a:noAutofit/>
          </a:bodyPr>
          <a:lstStyle/>
          <a:p>
            <a:pPr marL="36576" indent="0" algn="ctr">
              <a:buNone/>
            </a:pPr>
            <a:r>
              <a:rPr lang="en-US" sz="4700" b="1" dirty="0">
                <a:effectLst>
                  <a:outerShdw blurRad="38100" dist="38100" dir="2700000" algn="tl">
                    <a:srgbClr val="000000">
                      <a:alpha val="43137"/>
                    </a:srgbClr>
                  </a:outerShdw>
                </a:effectLst>
              </a:rPr>
              <a:t>Antichrist </a:t>
            </a:r>
            <a:r>
              <a:rPr lang="en-US" sz="4700" b="1" dirty="0" smtClean="0">
                <a:effectLst>
                  <a:outerShdw blurRad="38100" dist="38100" dir="2700000" algn="tl">
                    <a:srgbClr val="000000">
                      <a:alpha val="43137"/>
                    </a:srgbClr>
                  </a:outerShdw>
                </a:effectLst>
              </a:rPr>
              <a:t>is not </a:t>
            </a:r>
            <a:r>
              <a:rPr lang="en-US" sz="4700" b="1" dirty="0">
                <a:effectLst>
                  <a:outerShdw blurRad="38100" dist="38100" dir="2700000" algn="tl">
                    <a:srgbClr val="000000">
                      <a:alpha val="43137"/>
                    </a:srgbClr>
                  </a:outerShdw>
                </a:effectLst>
              </a:rPr>
              <a:t>only </a:t>
            </a:r>
            <a:r>
              <a:rPr lang="en-US" sz="4700" b="1" dirty="0" smtClean="0">
                <a:effectLst>
                  <a:outerShdw blurRad="38100" dist="38100" dir="2700000" algn="tl">
                    <a:srgbClr val="000000">
                      <a:alpha val="43137"/>
                    </a:srgbClr>
                  </a:outerShdw>
                </a:effectLst>
              </a:rPr>
              <a:t>to be </a:t>
            </a:r>
            <a:r>
              <a:rPr lang="en-US" sz="4700" b="1" dirty="0">
                <a:effectLst>
                  <a:outerShdw blurRad="38100" dist="38100" dir="2700000" algn="tl">
                    <a:srgbClr val="000000">
                      <a:alpha val="43137"/>
                    </a:srgbClr>
                  </a:outerShdw>
                </a:effectLst>
              </a:rPr>
              <a:t>recognized as a person but must also be considered a system of animosity and aggression toward the Biblical, Judeo-Christian faith, and a representation of Satan’s goals and desires ultimately</a:t>
            </a:r>
          </a:p>
        </p:txBody>
      </p:sp>
    </p:spTree>
    <p:extLst>
      <p:ext uri="{BB962C8B-B14F-4D97-AF65-F5344CB8AC3E}">
        <p14:creationId xmlns:p14="http://schemas.microsoft.com/office/powerpoint/2010/main" val="10364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349</TotalTime>
  <Words>1303</Words>
  <Application>Microsoft Office PowerPoint</Application>
  <PresentationFormat>On-screen Show (4:3)</PresentationFormat>
  <Paragraphs>89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Theme</vt:lpstr>
      <vt:lpstr>Revelation 18:9-24</vt:lpstr>
      <vt:lpstr>Revelation 18:9</vt:lpstr>
      <vt:lpstr>Revelation 18:10</vt:lpstr>
      <vt:lpstr>Fact One:</vt:lpstr>
      <vt:lpstr>Fact Two:</vt:lpstr>
      <vt:lpstr>Fact Three:</vt:lpstr>
      <vt:lpstr>Fact Four:</vt:lpstr>
      <vt:lpstr>Fact Four:</vt:lpstr>
      <vt:lpstr>Fact Five:</vt:lpstr>
      <vt:lpstr>Fact Six:</vt:lpstr>
      <vt:lpstr>PowerPoint Presentation</vt:lpstr>
      <vt:lpstr>PowerPoint Presentation</vt:lpstr>
      <vt:lpstr>PowerPoint Presentation</vt:lpstr>
      <vt:lpstr>Revelation 18:8</vt:lpstr>
      <vt:lpstr>PowerPoint Presentation</vt:lpstr>
      <vt:lpstr>Revelation 18:11</vt:lpstr>
      <vt:lpstr>Revelation 18:12</vt:lpstr>
      <vt:lpstr>Revelation 18:13</vt:lpstr>
      <vt:lpstr>Revelation 18:14</vt:lpstr>
      <vt:lpstr>Revelation 18:15</vt:lpstr>
      <vt:lpstr>Revelation 18:16</vt:lpstr>
      <vt:lpstr>Revelation 18:17</vt:lpstr>
      <vt:lpstr>Revelation 18:18</vt:lpstr>
      <vt:lpstr>Revelation 18:19</vt:lpstr>
      <vt:lpstr>PowerPoint Presentation</vt:lpstr>
      <vt:lpstr>Ezekiel 27:12</vt:lpstr>
      <vt:lpstr>Ezekiel 27:13</vt:lpstr>
      <vt:lpstr>Ezekiel 27:27a</vt:lpstr>
      <vt:lpstr>Ezekiel 27:27b</vt:lpstr>
      <vt:lpstr>Romans 12:1</vt:lpstr>
      <vt:lpstr>Romans 12:2</vt:lpstr>
      <vt:lpstr>Hebrews 11:10</vt:lpstr>
      <vt:lpstr>Matthew 5:6</vt:lpstr>
      <vt:lpstr>Matthew 13:49</vt:lpstr>
      <vt:lpstr>Matthew 13:50</vt:lpstr>
      <vt:lpstr>Mark 8:36</vt:lpstr>
      <vt:lpstr>Revelation 18:20</vt:lpstr>
      <vt:lpstr>Revelation 18:21</vt:lpstr>
      <vt:lpstr>Revelation 18:22a</vt:lpstr>
      <vt:lpstr>Revelation 18:22b</vt:lpstr>
      <vt:lpstr>Revelation 18:23a</vt:lpstr>
      <vt:lpstr>Revelation 18:23b</vt:lpstr>
      <vt:lpstr>Revelation 18:24</vt:lpstr>
      <vt:lpstr>Jeremiah 51:63</vt:lpstr>
      <vt:lpstr>Jeremiah 51:64</vt:lpstr>
      <vt:lpstr>Matthew 18:6</vt:lpstr>
      <vt:lpstr>John 15:18</vt:lpstr>
      <vt:lpstr>John 15:19</vt:lpstr>
      <vt:lpstr>John 15:20</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18:9-24</dc:title>
  <dc:creator>Charlie</dc:creator>
  <cp:lastModifiedBy>Charlie</cp:lastModifiedBy>
  <cp:revision>18</cp:revision>
  <dcterms:created xsi:type="dcterms:W3CDTF">2014-05-26T16:29:21Z</dcterms:created>
  <dcterms:modified xsi:type="dcterms:W3CDTF">2014-05-28T23:36:08Z</dcterms:modified>
</cp:coreProperties>
</file>