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8" r:id="rId12"/>
    <p:sldId id="269" r:id="rId13"/>
    <p:sldId id="270" r:id="rId14"/>
    <p:sldId id="271" r:id="rId15"/>
    <p:sldId id="267"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26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8" name="Slide Number Placeholder 7"/>
          <p:cNvSpPr>
            <a:spLocks noGrp="1"/>
          </p:cNvSpPr>
          <p:nvPr>
            <p:ph type="sldNum" sz="quarter" idx="11"/>
          </p:nvPr>
        </p:nvSpPr>
        <p:spPr/>
        <p:txBody>
          <a:bodyPr/>
          <a:lstStyle/>
          <a:p>
            <a:fld id="{2AA957AF-53C0-420B-9C2D-77DB1416566C}" type="slidenum">
              <a:rPr kumimoji="0" lang="en-US" smtClean="0"/>
              <a:pPr eaLnBrk="1" latinLnBrk="0" hangingPunct="1"/>
              <a:t>‹#›</a:t>
            </a:fld>
            <a:endParaRPr kumimoji="0"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4/23/2014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E637BB6B-EE1B-48FB-8575-0D55C373DE88}" type="datetimeFigureOut">
              <a:rPr lang="en-US" smtClean="0"/>
              <a:pPr eaLnBrk="1" latinLnBrk="0" hangingPunct="1"/>
              <a:t>4/23/2014</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2AA957AF-53C0-420B-9C2D-77DB1416566C}"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4/23/2014</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AA957AF-53C0-420B-9C2D-77DB1416566C}" type="slidenum">
              <a:rPr kumimoji="0" lang="en-US" smtClean="0"/>
              <a:pPr eaLnBrk="1" latinLnBrk="0" hangingPunct="1"/>
              <a:t>‹#›</a:t>
            </a:fld>
            <a:endParaRPr kumimoji="0" lang="en-US" sz="1000" dirty="0">
              <a:solidFill>
                <a:schemeClr val="tx2">
                  <a:shade val="50000"/>
                </a:scheme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3337560"/>
            <a:ext cx="8991600" cy="2301240"/>
          </a:xfrm>
        </p:spPr>
        <p:txBody>
          <a:bodyPr>
            <a:noAutofit/>
          </a:bodyPr>
          <a:lstStyle/>
          <a:p>
            <a:r>
              <a:rPr lang="en-US" sz="8000" dirty="0" smtClean="0"/>
              <a:t>Revelation 17:12-18</a:t>
            </a:r>
            <a:endParaRPr lang="en-US" sz="8000" dirty="0"/>
          </a:p>
        </p:txBody>
      </p:sp>
      <p:sp>
        <p:nvSpPr>
          <p:cNvPr id="3" name="Subtitle 2"/>
          <p:cNvSpPr>
            <a:spLocks noGrp="1"/>
          </p:cNvSpPr>
          <p:nvPr>
            <p:ph type="subTitle" idx="1"/>
          </p:nvPr>
        </p:nvSpPr>
        <p:spPr>
          <a:xfrm>
            <a:off x="76200" y="1544812"/>
            <a:ext cx="8991600" cy="1752600"/>
          </a:xfrm>
        </p:spPr>
        <p:txBody>
          <a:bodyPr>
            <a:noAutofit/>
          </a:bodyPr>
          <a:lstStyle/>
          <a:p>
            <a:r>
              <a:rPr lang="en-US" sz="5600" b="1" dirty="0" smtClean="0">
                <a:effectLst>
                  <a:outerShdw blurRad="38100" dist="38100" dir="2700000" algn="tl">
                    <a:srgbClr val="000000">
                      <a:alpha val="43137"/>
                    </a:srgbClr>
                  </a:outerShdw>
                </a:effectLst>
              </a:rPr>
              <a:t>Wednesday, April 23, 2014</a:t>
            </a:r>
          </a:p>
          <a:p>
            <a:r>
              <a:rPr lang="en-US" sz="5600" b="1" dirty="0" smtClean="0">
                <a:effectLst>
                  <a:outerShdw blurRad="38100" dist="38100" dir="2700000" algn="tl">
                    <a:srgbClr val="000000">
                      <a:alpha val="43137"/>
                    </a:srgbClr>
                  </a:outerShdw>
                </a:effectLst>
              </a:rPr>
              <a:t>Calvary Chapel of El Paso</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279456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12:4</a:t>
            </a:r>
            <a:endParaRPr lang="en-US" sz="7200" dirty="0"/>
          </a:p>
        </p:txBody>
      </p:sp>
      <p:sp>
        <p:nvSpPr>
          <p:cNvPr id="3" name="Content Placeholder 2"/>
          <p:cNvSpPr>
            <a:spLocks noGrp="1"/>
          </p:cNvSpPr>
          <p:nvPr>
            <p:ph idx="1"/>
          </p:nvPr>
        </p:nvSpPr>
        <p:spPr>
          <a:xfrm>
            <a:off x="0" y="1371600"/>
            <a:ext cx="9067800" cy="54864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you, Daniel, shut up the words, and seal the book until the time of the end; many shall run to and fro, and </a:t>
            </a:r>
            <a:r>
              <a:rPr lang="en-US" sz="5600" b="1" i="1" u="sng" dirty="0">
                <a:effectLst>
                  <a:outerShdw blurRad="38100" dist="38100" dir="2700000" algn="tl">
                    <a:srgbClr val="000000">
                      <a:alpha val="43137"/>
                    </a:srgbClr>
                  </a:outerShdw>
                </a:effectLst>
              </a:rPr>
              <a:t>knowledge shall increase</a:t>
            </a:r>
            <a:r>
              <a:rPr lang="en-US" sz="5600" b="1" dirty="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57929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a:t>May 14, 1948</a:t>
            </a:r>
            <a:endParaRPr lang="en-US" sz="7200" dirty="0"/>
          </a:p>
        </p:txBody>
      </p:sp>
      <p:sp>
        <p:nvSpPr>
          <p:cNvPr id="3" name="Content Placeholder 2"/>
          <p:cNvSpPr>
            <a:spLocks noGrp="1"/>
          </p:cNvSpPr>
          <p:nvPr>
            <p:ph idx="1"/>
          </p:nvPr>
        </p:nvSpPr>
        <p:spPr>
          <a:xfrm>
            <a:off x="0" y="1600200"/>
            <a:ext cx="9067800" cy="4525963"/>
          </a:xfrm>
        </p:spPr>
        <p:txBody>
          <a:bodyPr>
            <a:noAutofit/>
          </a:bodyPr>
          <a:lstStyle/>
          <a:p>
            <a:pPr marL="36576" indent="0" algn="ctr">
              <a:buNone/>
            </a:pPr>
            <a:r>
              <a:rPr lang="en-US" sz="7200" b="1" dirty="0" smtClean="0">
                <a:effectLst>
                  <a:outerShdw blurRad="38100" dist="38100" dir="2700000" algn="tl">
                    <a:srgbClr val="000000">
                      <a:alpha val="43137"/>
                    </a:srgbClr>
                  </a:outerShdw>
                </a:effectLst>
              </a:rPr>
              <a:t>Establishment </a:t>
            </a:r>
            <a:r>
              <a:rPr lang="en-US" sz="7200" b="1" dirty="0">
                <a:effectLst>
                  <a:outerShdw blurRad="38100" dist="38100" dir="2700000" algn="tl">
                    <a:srgbClr val="000000">
                      <a:alpha val="43137"/>
                    </a:srgbClr>
                  </a:outerShdw>
                </a:effectLst>
              </a:rPr>
              <a:t>of the State of Israel</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687532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May 15, 1948</a:t>
            </a:r>
            <a:endParaRPr lang="en-US" sz="7200" b="1" dirty="0"/>
          </a:p>
        </p:txBody>
      </p:sp>
      <p:sp>
        <p:nvSpPr>
          <p:cNvPr id="3" name="Content Placeholder 2"/>
          <p:cNvSpPr>
            <a:spLocks noGrp="1"/>
          </p:cNvSpPr>
          <p:nvPr>
            <p:ph idx="1"/>
          </p:nvPr>
        </p:nvSpPr>
        <p:spPr>
          <a:xfrm>
            <a:off x="0" y="1600200"/>
            <a:ext cx="90678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Israel Invaded by Five Arab States</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324138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1948-1949</a:t>
            </a:r>
            <a:endParaRPr lang="en-US" sz="7200" b="1" dirty="0"/>
          </a:p>
        </p:txBody>
      </p:sp>
      <p:sp>
        <p:nvSpPr>
          <p:cNvPr id="3" name="Content Placeholder 2"/>
          <p:cNvSpPr>
            <a:spLocks noGrp="1"/>
          </p:cNvSpPr>
          <p:nvPr>
            <p:ph idx="1"/>
          </p:nvPr>
        </p:nvSpPr>
        <p:spPr>
          <a:xfrm>
            <a:off x="0" y="1600200"/>
            <a:ext cx="9067800" cy="4525963"/>
          </a:xfrm>
        </p:spPr>
        <p:txBody>
          <a:bodyPr>
            <a:normAutofit/>
          </a:bodyPr>
          <a:lstStyle/>
          <a:p>
            <a:pPr marL="36576" indent="0" algn="ctr">
              <a:buNone/>
            </a:pPr>
            <a:r>
              <a:rPr lang="en-US" sz="7200" b="1" dirty="0">
                <a:effectLst>
                  <a:outerShdw blurRad="38100" dist="38100" dir="2700000" algn="tl">
                    <a:srgbClr val="000000">
                      <a:alpha val="43137"/>
                    </a:srgbClr>
                  </a:outerShdw>
                </a:effectLst>
              </a:rPr>
              <a:t>Israel’s War of Independence</a:t>
            </a:r>
            <a:endParaRPr lang="en-US" sz="7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13363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1956</a:t>
            </a:r>
            <a:endParaRPr lang="en-US" sz="7200" b="1" dirty="0"/>
          </a:p>
        </p:txBody>
      </p:sp>
      <p:sp>
        <p:nvSpPr>
          <p:cNvPr id="3" name="Content Placeholder 2"/>
          <p:cNvSpPr>
            <a:spLocks noGrp="1"/>
          </p:cNvSpPr>
          <p:nvPr>
            <p:ph idx="1"/>
          </p:nvPr>
        </p:nvSpPr>
        <p:spPr>
          <a:xfrm>
            <a:off x="0" y="1447800"/>
            <a:ext cx="9067800" cy="54102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a:t>
            </a:r>
            <a:r>
              <a:rPr lang="en-US" sz="5600" b="1" dirty="0" smtClean="0">
                <a:effectLst>
                  <a:outerShdw blurRad="38100" dist="38100" dir="2700000" algn="tl">
                    <a:srgbClr val="000000">
                      <a:alpha val="43137"/>
                    </a:srgbClr>
                  </a:outerShdw>
                </a:effectLst>
              </a:rPr>
              <a:t>he </a:t>
            </a:r>
            <a:r>
              <a:rPr lang="en-US" sz="5600" b="1" dirty="0">
                <a:effectLst>
                  <a:outerShdw blurRad="38100" dist="38100" dir="2700000" algn="tl">
                    <a:srgbClr val="000000">
                      <a:alpha val="43137"/>
                    </a:srgbClr>
                  </a:outerShdw>
                </a:effectLst>
              </a:rPr>
              <a:t>Sinai Campaign</a:t>
            </a:r>
            <a:r>
              <a:rPr lang="en-US" sz="5600" b="1" dirty="0" smtClean="0">
                <a:effectLst>
                  <a:outerShdw blurRad="38100" dist="38100" dir="2700000" algn="tl">
                    <a:srgbClr val="000000">
                      <a:alpha val="43137"/>
                    </a:srgbClr>
                  </a:outerShdw>
                </a:effectLst>
              </a:rPr>
              <a:t>:</a:t>
            </a:r>
          </a:p>
          <a:p>
            <a:pPr marL="36576" indent="0" algn="just">
              <a:buNone/>
            </a:pPr>
            <a:r>
              <a:rPr lang="en-US" sz="5600" b="1" dirty="0" smtClean="0">
                <a:effectLst>
                  <a:outerShdw blurRad="38100" dist="38100" dir="2700000" algn="tl">
                    <a:srgbClr val="000000">
                      <a:alpha val="43137"/>
                    </a:srgbClr>
                  </a:outerShdw>
                </a:effectLst>
              </a:rPr>
              <a:t>Israel </a:t>
            </a:r>
            <a:r>
              <a:rPr lang="en-US" sz="5600" b="1" dirty="0">
                <a:effectLst>
                  <a:outerShdw blurRad="38100" dist="38100" dir="2700000" algn="tl">
                    <a:srgbClr val="000000">
                      <a:alpha val="43137"/>
                    </a:srgbClr>
                  </a:outerShdw>
                </a:effectLst>
              </a:rPr>
              <a:t>fought to put an end to the terrorist incursions into Israel and to remove the Egyptian blockade of </a:t>
            </a:r>
            <a:r>
              <a:rPr lang="en-US" sz="5600" b="1" dirty="0" err="1">
                <a:effectLst>
                  <a:outerShdw blurRad="38100" dist="38100" dir="2700000" algn="tl">
                    <a:srgbClr val="000000">
                      <a:alpha val="43137"/>
                    </a:srgbClr>
                  </a:outerShdw>
                </a:effectLst>
              </a:rPr>
              <a:t>Eilat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96815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9144001" cy="685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316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1967</a:t>
            </a:r>
            <a:endParaRPr lang="en-US" sz="7200" b="1" dirty="0"/>
          </a:p>
        </p:txBody>
      </p:sp>
      <p:sp>
        <p:nvSpPr>
          <p:cNvPr id="3" name="Content Placeholder 2"/>
          <p:cNvSpPr>
            <a:spLocks noGrp="1"/>
          </p:cNvSpPr>
          <p:nvPr>
            <p:ph idx="1"/>
          </p:nvPr>
        </p:nvSpPr>
        <p:spPr>
          <a:xfrm>
            <a:off x="0" y="1600200"/>
            <a:ext cx="9067800" cy="5257800"/>
          </a:xfrm>
        </p:spPr>
        <p:txBody>
          <a:bodyPr>
            <a:normAutofit/>
          </a:bodyPr>
          <a:lstStyle/>
          <a:p>
            <a:pPr marL="36576" indent="0" algn="ctr">
              <a:buNone/>
            </a:pPr>
            <a:r>
              <a:rPr lang="en-US" sz="6000" b="1" dirty="0">
                <a:effectLst>
                  <a:outerShdw blurRad="38100" dist="38100" dir="2700000" algn="tl">
                    <a:srgbClr val="000000">
                      <a:alpha val="43137"/>
                    </a:srgbClr>
                  </a:outerShdw>
                </a:effectLst>
              </a:rPr>
              <a:t>Egyptian President </a:t>
            </a:r>
            <a:r>
              <a:rPr lang="en-US" sz="6000" b="1" dirty="0" err="1">
                <a:effectLst>
                  <a:outerShdw blurRad="38100" dist="38100" dir="2700000" algn="tl">
                    <a:srgbClr val="000000">
                      <a:alpha val="43137"/>
                    </a:srgbClr>
                  </a:outerShdw>
                </a:effectLst>
              </a:rPr>
              <a:t>Gamal</a:t>
            </a:r>
            <a:r>
              <a:rPr lang="en-US" sz="6000" b="1" dirty="0">
                <a:effectLst>
                  <a:outerShdw blurRad="38100" dist="38100" dir="2700000" algn="tl">
                    <a:srgbClr val="000000">
                      <a:alpha val="43137"/>
                    </a:srgbClr>
                  </a:outerShdw>
                </a:effectLst>
              </a:rPr>
              <a:t> Abdel Nasser closes straits of Tiran to Israeli shipping</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40105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June 5-10, 1967</a:t>
            </a:r>
            <a:endParaRPr lang="en-US" sz="7200" b="1" dirty="0"/>
          </a:p>
        </p:txBody>
      </p:sp>
      <p:sp>
        <p:nvSpPr>
          <p:cNvPr id="3" name="Content Placeholder 2"/>
          <p:cNvSpPr>
            <a:spLocks noGrp="1"/>
          </p:cNvSpPr>
          <p:nvPr>
            <p:ph idx="1"/>
          </p:nvPr>
        </p:nvSpPr>
        <p:spPr>
          <a:xfrm>
            <a:off x="0" y="1600200"/>
            <a:ext cx="9067800" cy="5257800"/>
          </a:xfrm>
        </p:spPr>
        <p:txBody>
          <a:bodyPr>
            <a:normAutofit/>
          </a:bodyPr>
          <a:lstStyle/>
          <a:p>
            <a:pPr marL="36576" indent="0" algn="ctr">
              <a:buNone/>
            </a:pPr>
            <a:r>
              <a:rPr lang="en-US" sz="6000" b="1" dirty="0">
                <a:effectLst>
                  <a:outerShdw blurRad="38100" dist="38100" dir="2700000" algn="tl">
                    <a:srgbClr val="000000">
                      <a:alpha val="43137"/>
                    </a:srgbClr>
                  </a:outerShdw>
                </a:effectLst>
              </a:rPr>
              <a:t>Six Day War leads to reunification of Jerusalem under Israeli rule</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056367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b="1" dirty="0" smtClean="0"/>
              <a:t>1973</a:t>
            </a:r>
            <a:endParaRPr lang="en-US" sz="7200" b="1" dirty="0"/>
          </a:p>
        </p:txBody>
      </p:sp>
      <p:sp>
        <p:nvSpPr>
          <p:cNvPr id="3" name="Content Placeholder 2"/>
          <p:cNvSpPr>
            <a:spLocks noGrp="1"/>
          </p:cNvSpPr>
          <p:nvPr>
            <p:ph idx="1"/>
          </p:nvPr>
        </p:nvSpPr>
        <p:spPr>
          <a:xfrm>
            <a:off x="0" y="1600200"/>
            <a:ext cx="9067800" cy="5257800"/>
          </a:xfrm>
        </p:spPr>
        <p:txBody>
          <a:bodyPr>
            <a:normAutofit/>
          </a:bodyPr>
          <a:lstStyle/>
          <a:p>
            <a:pPr marL="36576" indent="0" algn="ctr">
              <a:buNone/>
            </a:pPr>
            <a:r>
              <a:rPr lang="en-US" sz="6000" b="1" dirty="0">
                <a:effectLst>
                  <a:outerShdw blurRad="38100" dist="38100" dir="2700000" algn="tl">
                    <a:srgbClr val="000000">
                      <a:alpha val="43137"/>
                    </a:srgbClr>
                  </a:outerShdw>
                </a:effectLst>
              </a:rPr>
              <a:t>Yom Kippur War: surprise attack on Israel by Egypt and Syria</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969293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the LORD God called to Adam and said to him, "Where </a:t>
            </a:r>
            <a:r>
              <a:rPr lang="en-US" sz="5600" b="1" i="1" dirty="0">
                <a:effectLst>
                  <a:outerShdw blurRad="38100" dist="38100" dir="2700000" algn="tl">
                    <a:srgbClr val="000000">
                      <a:alpha val="43137"/>
                    </a:srgbClr>
                  </a:outerShdw>
                </a:effectLst>
              </a:rPr>
              <a:t>are</a:t>
            </a:r>
            <a:r>
              <a:rPr lang="en-US" sz="5600" b="1" dirty="0">
                <a:effectLst>
                  <a:outerShdw blurRad="38100" dist="38100" dir="2700000" algn="tl">
                    <a:srgbClr val="000000">
                      <a:alpha val="43137"/>
                    </a:srgbClr>
                  </a:outerShdw>
                </a:effectLst>
              </a:rPr>
              <a:t> you?"</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57454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17:12</a:t>
            </a:r>
            <a:endParaRPr lang="en-US" sz="7200" dirty="0"/>
          </a:p>
        </p:txBody>
      </p:sp>
      <p:sp>
        <p:nvSpPr>
          <p:cNvPr id="3" name="Content Placeholder 2"/>
          <p:cNvSpPr>
            <a:spLocks noGrp="1"/>
          </p:cNvSpPr>
          <p:nvPr>
            <p:ph idx="1"/>
          </p:nvPr>
        </p:nvSpPr>
        <p:spPr>
          <a:xfrm>
            <a:off x="0" y="1447800"/>
            <a:ext cx="9067800" cy="5410200"/>
          </a:xfrm>
        </p:spPr>
        <p:txBody>
          <a:bodyPr>
            <a:noAutofit/>
          </a:bodyPr>
          <a:lstStyle/>
          <a:p>
            <a:pPr marL="36576" indent="0" algn="just">
              <a:buNone/>
            </a:pPr>
            <a:r>
              <a:rPr lang="en-US" sz="5500" b="1" dirty="0">
                <a:effectLst>
                  <a:outerShdw blurRad="38100" dist="38100" dir="2700000" algn="tl">
                    <a:srgbClr val="000000">
                      <a:alpha val="43137"/>
                    </a:srgbClr>
                  </a:outerShdw>
                </a:effectLst>
              </a:rPr>
              <a:t>The ten horns which you saw are ten kings who have received no kingdom as yet, but they receive authority for one hour as kings with the beast.</a:t>
            </a:r>
          </a:p>
        </p:txBody>
      </p:sp>
    </p:spTree>
    <p:extLst>
      <p:ext uri="{BB962C8B-B14F-4D97-AF65-F5344CB8AC3E}">
        <p14:creationId xmlns:p14="http://schemas.microsoft.com/office/powerpoint/2010/main" val="2595097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3:10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So he said, "I heard Your voice in the garden, and I was afraid because I was naked; and I hid myself."</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529670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3:11</a:t>
            </a:r>
            <a:endParaRPr lang="en-US" sz="7200" dirty="0"/>
          </a:p>
        </p:txBody>
      </p:sp>
      <p:sp>
        <p:nvSpPr>
          <p:cNvPr id="3" name="Content Placeholder 2"/>
          <p:cNvSpPr>
            <a:spLocks noGrp="1"/>
          </p:cNvSpPr>
          <p:nvPr>
            <p:ph idx="1"/>
          </p:nvPr>
        </p:nvSpPr>
        <p:spPr>
          <a:xfrm>
            <a:off x="0" y="1447800"/>
            <a:ext cx="9067800" cy="54102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He said, "Who told you that you </a:t>
            </a:r>
            <a:r>
              <a:rPr lang="en-US" sz="5600" b="1" i="1" dirty="0">
                <a:effectLst>
                  <a:outerShdw blurRad="38100" dist="38100" dir="2700000" algn="tl">
                    <a:srgbClr val="000000">
                      <a:alpha val="43137"/>
                    </a:srgbClr>
                  </a:outerShdw>
                </a:effectLst>
              </a:rPr>
              <a:t>were</a:t>
            </a:r>
            <a:r>
              <a:rPr lang="en-US" sz="5600" b="1" dirty="0">
                <a:effectLst>
                  <a:outerShdw blurRad="38100" dist="38100" dir="2700000" algn="tl">
                    <a:srgbClr val="000000">
                      <a:alpha val="43137"/>
                    </a:srgbClr>
                  </a:outerShdw>
                </a:effectLst>
              </a:rPr>
              <a:t> naked? Have you eaten from the tree of which I commanded you that you should not eat?"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14402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the man said, "The woman whom You gave </a:t>
            </a:r>
            <a:r>
              <a:rPr lang="en-US" sz="5600" b="1" i="1" dirty="0">
                <a:effectLst>
                  <a:outerShdw blurRad="38100" dist="38100" dir="2700000" algn="tl">
                    <a:srgbClr val="000000">
                      <a:alpha val="43137"/>
                    </a:srgbClr>
                  </a:outerShdw>
                </a:effectLst>
              </a:rPr>
              <a:t>to be</a:t>
            </a:r>
            <a:r>
              <a:rPr lang="en-US" sz="5600" b="1" dirty="0">
                <a:effectLst>
                  <a:outerShdw blurRad="38100" dist="38100" dir="2700000" algn="tl">
                    <a:srgbClr val="000000">
                      <a:alpha val="43137"/>
                    </a:srgbClr>
                  </a:outerShdw>
                </a:effectLst>
              </a:rPr>
              <a:t> with me, she gave me of the tree, and I ate."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54161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 LORD God said to the woman, "What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this you have done?" The woman said, "The serpent deceived me, and I ate."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5220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Genesis 3:14</a:t>
            </a:r>
            <a:endParaRPr lang="en-US" sz="7200" dirty="0"/>
          </a:p>
        </p:txBody>
      </p:sp>
      <p:sp>
        <p:nvSpPr>
          <p:cNvPr id="3" name="Content Placeholder 2"/>
          <p:cNvSpPr>
            <a:spLocks noGrp="1"/>
          </p:cNvSpPr>
          <p:nvPr>
            <p:ph idx="1"/>
          </p:nvPr>
        </p:nvSpPr>
        <p:spPr>
          <a:xfrm>
            <a:off x="0" y="990600"/>
            <a:ext cx="9067800" cy="5791200"/>
          </a:xfrm>
        </p:spPr>
        <p:txBody>
          <a:bodyPr>
            <a:noAutofit/>
          </a:bodyPr>
          <a:lstStyle/>
          <a:p>
            <a:pPr marL="36576" indent="0" algn="just">
              <a:buNone/>
            </a:pPr>
            <a:r>
              <a:rPr lang="en-US" sz="4800" b="1" dirty="0">
                <a:effectLst>
                  <a:outerShdw blurRad="38100" dist="38100" dir="2700000" algn="tl">
                    <a:srgbClr val="000000">
                      <a:alpha val="43137"/>
                    </a:srgbClr>
                  </a:outerShdw>
                </a:effectLst>
              </a:rPr>
              <a:t>So the LORD God said to the serpent: "Because you have done this, You </a:t>
            </a:r>
            <a:r>
              <a:rPr lang="en-US" sz="4800" b="1" i="1" dirty="0">
                <a:effectLst>
                  <a:outerShdw blurRad="38100" dist="38100" dir="2700000" algn="tl">
                    <a:srgbClr val="000000">
                      <a:alpha val="43137"/>
                    </a:srgbClr>
                  </a:outerShdw>
                </a:effectLst>
              </a:rPr>
              <a:t>are</a:t>
            </a:r>
            <a:r>
              <a:rPr lang="en-US" sz="4800" b="1" dirty="0">
                <a:effectLst>
                  <a:outerShdw blurRad="38100" dist="38100" dir="2700000" algn="tl">
                    <a:srgbClr val="000000">
                      <a:alpha val="43137"/>
                    </a:srgbClr>
                  </a:outerShdw>
                </a:effectLst>
              </a:rPr>
              <a:t> cursed more than all cattle, And more than every beast of the field; On your belly you shall go, And you shall eat dust All the days of your life.</a:t>
            </a:r>
            <a:endParaRPr 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65529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3:15</a:t>
            </a:r>
            <a:endParaRPr lang="en-US" sz="7200" dirty="0"/>
          </a:p>
        </p:txBody>
      </p:sp>
      <p:sp>
        <p:nvSpPr>
          <p:cNvPr id="3" name="Content Placeholder 2"/>
          <p:cNvSpPr>
            <a:spLocks noGrp="1"/>
          </p:cNvSpPr>
          <p:nvPr>
            <p:ph idx="1"/>
          </p:nvPr>
        </p:nvSpPr>
        <p:spPr>
          <a:xfrm>
            <a:off x="0" y="1447800"/>
            <a:ext cx="9067800" cy="5410200"/>
          </a:xfrm>
        </p:spPr>
        <p:txBody>
          <a:bodyPr>
            <a:noAutofit/>
          </a:bodyPr>
          <a:lstStyle/>
          <a:p>
            <a:pPr marL="36576" indent="0" algn="just">
              <a:buNone/>
            </a:pPr>
            <a:r>
              <a:rPr lang="en-US" sz="5300" b="1" i="1" u="sng" dirty="0">
                <a:effectLst>
                  <a:outerShdw blurRad="38100" dist="38100" dir="2700000" algn="tl">
                    <a:srgbClr val="000000">
                      <a:alpha val="43137"/>
                    </a:srgbClr>
                  </a:outerShdw>
                </a:effectLst>
              </a:rPr>
              <a:t>And I will put enmity Between you and the woman</a:t>
            </a:r>
            <a:r>
              <a:rPr lang="en-US" sz="5300" b="1" dirty="0">
                <a:effectLst>
                  <a:outerShdw blurRad="38100" dist="38100" dir="2700000" algn="tl">
                    <a:srgbClr val="000000">
                      <a:alpha val="43137"/>
                    </a:srgbClr>
                  </a:outerShdw>
                </a:effectLst>
              </a:rPr>
              <a:t>, And between your seed and her Seed; He shall bruise your head, And you shall bruise His heel."</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94831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467600" cy="1143000"/>
          </a:xfrm>
        </p:spPr>
        <p:txBody>
          <a:bodyPr>
            <a:noAutofit/>
          </a:bodyPr>
          <a:lstStyle/>
          <a:p>
            <a:r>
              <a:rPr lang="en-US" sz="7200" dirty="0" smtClean="0"/>
              <a:t>Genesis 3:1</a:t>
            </a:r>
            <a:endParaRPr lang="en-US" sz="7200" dirty="0"/>
          </a:p>
        </p:txBody>
      </p:sp>
      <p:sp>
        <p:nvSpPr>
          <p:cNvPr id="3" name="Content Placeholder 2"/>
          <p:cNvSpPr>
            <a:spLocks noGrp="1"/>
          </p:cNvSpPr>
          <p:nvPr>
            <p:ph idx="1"/>
          </p:nvPr>
        </p:nvSpPr>
        <p:spPr>
          <a:xfrm>
            <a:off x="0" y="1066800"/>
            <a:ext cx="9067800" cy="5791200"/>
          </a:xfrm>
        </p:spPr>
        <p:txBody>
          <a:bodyPr>
            <a:noAutofit/>
          </a:bodyPr>
          <a:lstStyle/>
          <a:p>
            <a:pPr marL="36576" indent="0" algn="just">
              <a:buNone/>
            </a:pPr>
            <a:r>
              <a:rPr lang="en-US" sz="4900" b="1" dirty="0">
                <a:effectLst>
                  <a:outerShdw blurRad="38100" dist="38100" dir="2700000" algn="tl">
                    <a:srgbClr val="000000">
                      <a:alpha val="43137"/>
                    </a:srgbClr>
                  </a:outerShdw>
                </a:effectLst>
              </a:rPr>
              <a:t>Now the serpent was more cunning than any beast of the field which the LORD God had made. And he said to the woman, "Has God indeed said, 'You shall not eat of every tree of the garden'?"</a:t>
            </a:r>
            <a:endParaRPr lang="en-US" sz="49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54203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 woman said to the serpent, "We may eat the fruit of the trees of the garden;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1542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3:3</a:t>
            </a:r>
            <a:endParaRPr lang="en-US" sz="7200" dirty="0"/>
          </a:p>
        </p:txBody>
      </p:sp>
      <p:sp>
        <p:nvSpPr>
          <p:cNvPr id="3" name="Content Placeholder 2"/>
          <p:cNvSpPr>
            <a:spLocks noGrp="1"/>
          </p:cNvSpPr>
          <p:nvPr>
            <p:ph idx="1"/>
          </p:nvPr>
        </p:nvSpPr>
        <p:spPr>
          <a:xfrm>
            <a:off x="0" y="1371600"/>
            <a:ext cx="9067800" cy="54864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but of the fruit of the tree which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in the midst of the garden, God has said, 'You shall not eat it, nor shall you touch it, lest you die.'"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5763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3:4</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the serpent said to the woman, "You will not surely die.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446654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These are of one mind, and they will give their power and authority to the beast.</a:t>
            </a:r>
          </a:p>
        </p:txBody>
      </p:sp>
    </p:spTree>
    <p:extLst>
      <p:ext uri="{BB962C8B-B14F-4D97-AF65-F5344CB8AC3E}">
        <p14:creationId xmlns:p14="http://schemas.microsoft.com/office/powerpoint/2010/main" val="1367215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Genesis 3:5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God knows that in the day you eat of it your eyes will be opened, and you will be like God, knowing good and evil."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577768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8:44a</a:t>
            </a:r>
            <a:endParaRPr lang="en-US" sz="7200" dirty="0"/>
          </a:p>
        </p:txBody>
      </p:sp>
      <p:sp>
        <p:nvSpPr>
          <p:cNvPr id="3" name="Content Placeholder 2"/>
          <p:cNvSpPr>
            <a:spLocks noGrp="1"/>
          </p:cNvSpPr>
          <p:nvPr>
            <p:ph idx="1"/>
          </p:nvPr>
        </p:nvSpPr>
        <p:spPr>
          <a:xfrm>
            <a:off x="0" y="1371600"/>
            <a:ext cx="9067800" cy="5486400"/>
          </a:xfrm>
        </p:spPr>
        <p:txBody>
          <a:bodyPr>
            <a:noAutofit/>
          </a:bodyPr>
          <a:lstStyle/>
          <a:p>
            <a:pPr marL="36576" indent="0" algn="just">
              <a:buNone/>
            </a:pPr>
            <a:r>
              <a:rPr lang="en-US" sz="5400" b="1" dirty="0">
                <a:effectLst>
                  <a:outerShdw blurRad="38100" dist="38100" dir="2700000" algn="tl">
                    <a:srgbClr val="000000">
                      <a:alpha val="43137"/>
                    </a:srgbClr>
                  </a:outerShdw>
                </a:effectLst>
              </a:rPr>
              <a:t>You are of </a:t>
            </a:r>
            <a:r>
              <a:rPr lang="en-US" sz="5400" b="1" i="1" dirty="0">
                <a:effectLst>
                  <a:outerShdw blurRad="38100" dist="38100" dir="2700000" algn="tl">
                    <a:srgbClr val="000000">
                      <a:alpha val="43137"/>
                    </a:srgbClr>
                  </a:outerShdw>
                </a:effectLst>
              </a:rPr>
              <a:t>your</a:t>
            </a:r>
            <a:r>
              <a:rPr lang="en-US" sz="5400" b="1" dirty="0">
                <a:effectLst>
                  <a:outerShdw blurRad="38100" dist="38100" dir="2700000" algn="tl">
                    <a:srgbClr val="000000">
                      <a:alpha val="43137"/>
                    </a:srgbClr>
                  </a:outerShdw>
                </a:effectLst>
              </a:rPr>
              <a:t> father the devil, and the desires of your father you want to do. He was a murderer from the beginning, and </a:t>
            </a:r>
            <a:r>
              <a:rPr lang="en-US" sz="5400" b="1" i="1" dirty="0">
                <a:effectLst>
                  <a:outerShdw blurRad="38100" dist="38100" dir="2700000" algn="tl">
                    <a:srgbClr val="000000">
                      <a:alpha val="43137"/>
                    </a:srgbClr>
                  </a:outerShdw>
                </a:effectLst>
              </a:rPr>
              <a:t>does not</a:t>
            </a:r>
            <a:r>
              <a:rPr lang="en-US" sz="5400" b="1" dirty="0">
                <a:effectLst>
                  <a:outerShdw blurRad="38100" dist="38100" dir="2700000" algn="tl">
                    <a:srgbClr val="000000">
                      <a:alpha val="43137"/>
                    </a:srgbClr>
                  </a:outerShdw>
                </a:effectLst>
              </a:rPr>
              <a:t> stand in the truth, </a:t>
            </a:r>
            <a:endParaRPr lang="en-US" sz="5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812596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John 8:44b</a:t>
            </a:r>
            <a:endParaRPr lang="en-US" sz="7200" dirty="0"/>
          </a:p>
        </p:txBody>
      </p:sp>
      <p:sp>
        <p:nvSpPr>
          <p:cNvPr id="3" name="Content Placeholder 2"/>
          <p:cNvSpPr>
            <a:spLocks noGrp="1"/>
          </p:cNvSpPr>
          <p:nvPr>
            <p:ph idx="1"/>
          </p:nvPr>
        </p:nvSpPr>
        <p:spPr>
          <a:xfrm>
            <a:off x="0" y="1600200"/>
            <a:ext cx="9067800" cy="5257800"/>
          </a:xfrm>
        </p:spPr>
        <p:txBody>
          <a:bodyPr>
            <a:noAutofit/>
          </a:bodyPr>
          <a:lstStyle/>
          <a:p>
            <a:pPr marL="36576" indent="0" algn="just">
              <a:buNone/>
            </a:pPr>
            <a:r>
              <a:rPr lang="en-US" sz="5600" b="1" dirty="0">
                <a:effectLst>
                  <a:outerShdw blurRad="38100" dist="38100" dir="2700000" algn="tl">
                    <a:srgbClr val="000000">
                      <a:alpha val="43137"/>
                    </a:srgbClr>
                  </a:outerShdw>
                </a:effectLst>
              </a:rPr>
              <a:t>because there is no truth in him. When he speaks a lie, he speaks from his own </a:t>
            </a:r>
            <a:r>
              <a:rPr lang="en-US" sz="5600" b="1" i="1" dirty="0">
                <a:effectLst>
                  <a:outerShdw blurRad="38100" dist="38100" dir="2700000" algn="tl">
                    <a:srgbClr val="000000">
                      <a:alpha val="43137"/>
                    </a:srgbClr>
                  </a:outerShdw>
                </a:effectLst>
              </a:rPr>
              <a:t>resources,</a:t>
            </a:r>
            <a:r>
              <a:rPr lang="en-US" sz="5600" b="1" dirty="0">
                <a:effectLst>
                  <a:outerShdw blurRad="38100" dist="38100" dir="2700000" algn="tl">
                    <a:srgbClr val="000000">
                      <a:alpha val="43137"/>
                    </a:srgbClr>
                  </a:outerShdw>
                </a:effectLst>
              </a:rPr>
              <a:t> for he is a liar and the father of it.</a:t>
            </a:r>
          </a:p>
        </p:txBody>
      </p:sp>
    </p:spTree>
    <p:extLst>
      <p:ext uri="{BB962C8B-B14F-4D97-AF65-F5344CB8AC3E}">
        <p14:creationId xmlns:p14="http://schemas.microsoft.com/office/powerpoint/2010/main" val="20739612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7200" dirty="0" smtClean="0"/>
              <a:t>2 Thessalonians 2:9</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 coming of the </a:t>
            </a:r>
            <a:r>
              <a:rPr lang="en-US" sz="5600" b="1" i="1" dirty="0">
                <a:effectLst>
                  <a:outerShdw blurRad="38100" dist="38100" dir="2700000" algn="tl">
                    <a:srgbClr val="000000">
                      <a:alpha val="43137"/>
                    </a:srgbClr>
                  </a:outerShdw>
                </a:effectLst>
              </a:rPr>
              <a:t>lawless one</a:t>
            </a:r>
            <a:r>
              <a:rPr lang="en-US" sz="5600" b="1" dirty="0">
                <a:effectLst>
                  <a:outerShdw blurRad="38100" dist="38100" dir="2700000" algn="tl">
                    <a:srgbClr val="000000">
                      <a:alpha val="43137"/>
                    </a:srgbClr>
                  </a:outerShdw>
                </a:effectLst>
              </a:rPr>
              <a:t> is according to the working of Satan, with all power, signs, and </a:t>
            </a:r>
            <a:r>
              <a:rPr lang="en-US" sz="5600" b="1" i="1" u="sng" dirty="0">
                <a:effectLst>
                  <a:outerShdw blurRad="38100" dist="38100" dir="2700000" algn="tl">
                    <a:srgbClr val="000000">
                      <a:alpha val="43137"/>
                    </a:srgbClr>
                  </a:outerShdw>
                </a:effectLst>
              </a:rPr>
              <a:t>lying</a:t>
            </a:r>
            <a:r>
              <a:rPr lang="en-US" sz="5600" b="1" dirty="0">
                <a:effectLst>
                  <a:outerShdw blurRad="38100" dist="38100" dir="2700000" algn="tl">
                    <a:srgbClr val="000000">
                      <a:alpha val="43137"/>
                    </a:srgbClr>
                  </a:outerShdw>
                </a:effectLst>
              </a:rPr>
              <a:t> wonders,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62960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Autofit/>
          </a:bodyPr>
          <a:lstStyle/>
          <a:p>
            <a:r>
              <a:rPr lang="en-US" sz="7200" dirty="0" smtClean="0"/>
              <a:t>2 Thessalonians 2:10</a:t>
            </a:r>
            <a:endParaRPr lang="en-US" sz="7200" dirty="0"/>
          </a:p>
        </p:txBody>
      </p:sp>
      <p:sp>
        <p:nvSpPr>
          <p:cNvPr id="3" name="Content Placeholder 2"/>
          <p:cNvSpPr>
            <a:spLocks noGrp="1"/>
          </p:cNvSpPr>
          <p:nvPr>
            <p:ph idx="1"/>
          </p:nvPr>
        </p:nvSpPr>
        <p:spPr>
          <a:xfrm>
            <a:off x="0" y="1447800"/>
            <a:ext cx="9067800" cy="54102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with all unrighteous </a:t>
            </a:r>
            <a:r>
              <a:rPr lang="en-US" sz="5600" b="1" i="1" u="sng" dirty="0">
                <a:effectLst>
                  <a:outerShdw blurRad="38100" dist="38100" dir="2700000" algn="tl">
                    <a:srgbClr val="000000">
                      <a:alpha val="43137"/>
                    </a:srgbClr>
                  </a:outerShdw>
                </a:effectLst>
              </a:rPr>
              <a:t>deception</a:t>
            </a:r>
            <a:r>
              <a:rPr lang="en-US" sz="5600" b="1" dirty="0">
                <a:effectLst>
                  <a:outerShdw blurRad="38100" dist="38100" dir="2700000" algn="tl">
                    <a:srgbClr val="000000">
                      <a:alpha val="43137"/>
                    </a:srgbClr>
                  </a:outerShdw>
                </a:effectLst>
              </a:rPr>
              <a:t> among those who perish, because they did not receive the love of the truth, that they might be saved.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928187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Autofit/>
          </a:bodyPr>
          <a:lstStyle/>
          <a:p>
            <a:r>
              <a:rPr lang="en-US" sz="7200" dirty="0" smtClean="0"/>
              <a:t>2 Thessalonians 2:11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for this reason God will send them strong delusion, that they should </a:t>
            </a:r>
            <a:r>
              <a:rPr lang="en-US" sz="5600" b="1" i="1" u="sng" dirty="0">
                <a:effectLst>
                  <a:outerShdw blurRad="38100" dist="38100" dir="2700000" algn="tl">
                    <a:srgbClr val="000000">
                      <a:alpha val="43137"/>
                    </a:srgbClr>
                  </a:outerShdw>
                </a:effectLst>
              </a:rPr>
              <a:t>believe the lie</a:t>
            </a:r>
            <a:r>
              <a:rPr lang="en-US" sz="5600" b="1" dirty="0">
                <a:effectLst>
                  <a:outerShdw blurRad="38100" dist="38100" dir="2700000" algn="tl">
                    <a:srgbClr val="000000">
                      <a:alpha val="43137"/>
                    </a:srgbClr>
                  </a:outerShdw>
                </a:effectLst>
              </a:rPr>
              <a:t>,</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7288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763000" cy="1143000"/>
          </a:xfrm>
        </p:spPr>
        <p:txBody>
          <a:bodyPr>
            <a:noAutofit/>
          </a:bodyPr>
          <a:lstStyle/>
          <a:p>
            <a:r>
              <a:rPr lang="en-US" sz="7200" dirty="0" smtClean="0"/>
              <a:t>2 Thessalonians 2:12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that they all may be condemned who did not believe the truth but had pleasure in unrighteousness.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7623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11:36a</a:t>
            </a:r>
            <a:endParaRPr lang="en-US" sz="7200" dirty="0"/>
          </a:p>
        </p:txBody>
      </p:sp>
      <p:sp>
        <p:nvSpPr>
          <p:cNvPr id="3" name="Content Placeholder 2"/>
          <p:cNvSpPr>
            <a:spLocks noGrp="1"/>
          </p:cNvSpPr>
          <p:nvPr>
            <p:ph idx="1"/>
          </p:nvPr>
        </p:nvSpPr>
        <p:spPr>
          <a:xfrm>
            <a:off x="0" y="1447800"/>
            <a:ext cx="9067800" cy="5410200"/>
          </a:xfrm>
        </p:spPr>
        <p:txBody>
          <a:bodyPr>
            <a:normAutofit/>
          </a:bodyPr>
          <a:lstStyle/>
          <a:p>
            <a:pPr marL="36576" indent="0" algn="just">
              <a:buNone/>
            </a:pPr>
            <a:r>
              <a:rPr lang="en-US" sz="5500" b="1" dirty="0">
                <a:effectLst>
                  <a:outerShdw blurRad="38100" dist="38100" dir="2700000" algn="tl">
                    <a:srgbClr val="000000">
                      <a:alpha val="43137"/>
                    </a:srgbClr>
                  </a:outerShdw>
                </a:effectLst>
              </a:rPr>
              <a:t>Then the king shall do according to his own will: he shall exalt and magnify himself above every god, shall speak blasphemies against the God of gods, </a:t>
            </a:r>
            <a:endParaRPr lang="en-US" sz="5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935445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11:36b</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shall prosper till the wrath has been accomplished; for what has been determined shall be done.</a:t>
            </a:r>
          </a:p>
        </p:txBody>
      </p:sp>
    </p:spTree>
    <p:extLst>
      <p:ext uri="{BB962C8B-B14F-4D97-AF65-F5344CB8AC3E}">
        <p14:creationId xmlns:p14="http://schemas.microsoft.com/office/powerpoint/2010/main" val="5983036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Daniel 11:37</a:t>
            </a:r>
            <a:endParaRPr lang="en-US" sz="7200" dirty="0"/>
          </a:p>
        </p:txBody>
      </p:sp>
      <p:sp>
        <p:nvSpPr>
          <p:cNvPr id="3" name="Content Placeholder 2"/>
          <p:cNvSpPr>
            <a:spLocks noGrp="1"/>
          </p:cNvSpPr>
          <p:nvPr>
            <p:ph idx="1"/>
          </p:nvPr>
        </p:nvSpPr>
        <p:spPr>
          <a:xfrm>
            <a:off x="17252" y="1447800"/>
            <a:ext cx="9050547" cy="54102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shall regard neither the God </a:t>
            </a:r>
            <a:r>
              <a:rPr lang="en-US" sz="5600" b="1" dirty="0" smtClean="0">
                <a:effectLst>
                  <a:outerShdw blurRad="38100" dist="38100" dir="2700000" algn="tl">
                    <a:srgbClr val="000000">
                      <a:alpha val="43137"/>
                    </a:srgbClr>
                  </a:outerShdw>
                </a:effectLst>
              </a:rPr>
              <a:t>(gods) of </a:t>
            </a:r>
            <a:r>
              <a:rPr lang="en-US" sz="5600" b="1" dirty="0">
                <a:effectLst>
                  <a:outerShdw blurRad="38100" dist="38100" dir="2700000" algn="tl">
                    <a:srgbClr val="000000">
                      <a:alpha val="43137"/>
                    </a:srgbClr>
                  </a:outerShdw>
                </a:effectLst>
              </a:rPr>
              <a:t>his fathers </a:t>
            </a:r>
            <a:r>
              <a:rPr lang="en-US" sz="5600" b="1" i="1" u="sng" dirty="0">
                <a:effectLst>
                  <a:outerShdw blurRad="38100" dist="38100" dir="2700000" algn="tl">
                    <a:srgbClr val="000000">
                      <a:alpha val="43137"/>
                    </a:srgbClr>
                  </a:outerShdw>
                </a:effectLst>
              </a:rPr>
              <a:t>nor the desire of women</a:t>
            </a:r>
            <a:r>
              <a:rPr lang="en-US" sz="5600" b="1" dirty="0">
                <a:effectLst>
                  <a:outerShdw blurRad="38100" dist="38100" dir="2700000" algn="tl">
                    <a:srgbClr val="000000">
                      <a:alpha val="43137"/>
                    </a:srgbClr>
                  </a:outerShdw>
                </a:effectLst>
              </a:rPr>
              <a:t>, nor regard any god; for he shall exalt himself above </a:t>
            </a:r>
            <a:r>
              <a:rPr lang="en-US" sz="5600" b="1" i="1" dirty="0">
                <a:effectLst>
                  <a:outerShdw blurRad="38100" dist="38100" dir="2700000" algn="tl">
                    <a:srgbClr val="000000">
                      <a:alpha val="43137"/>
                    </a:srgbClr>
                  </a:outerShdw>
                </a:effectLst>
              </a:rPr>
              <a:t>them</a:t>
            </a:r>
            <a:r>
              <a:rPr lang="en-US" sz="5600" b="1" dirty="0">
                <a:effectLst>
                  <a:outerShdw blurRad="38100" dist="38100" dir="2700000" algn="tl">
                    <a:srgbClr val="000000">
                      <a:alpha val="43137"/>
                    </a:srgbClr>
                  </a:outerShdw>
                </a:effectLst>
              </a:rPr>
              <a:t> all.</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02132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Revelation 17:14</a:t>
            </a:r>
            <a:endParaRPr lang="en-US" sz="7200" dirty="0"/>
          </a:p>
        </p:txBody>
      </p:sp>
      <p:sp>
        <p:nvSpPr>
          <p:cNvPr id="3" name="Content Placeholder 2"/>
          <p:cNvSpPr>
            <a:spLocks noGrp="1"/>
          </p:cNvSpPr>
          <p:nvPr>
            <p:ph idx="1"/>
          </p:nvPr>
        </p:nvSpPr>
        <p:spPr>
          <a:xfrm>
            <a:off x="0" y="1066800"/>
            <a:ext cx="9067800" cy="5791200"/>
          </a:xfrm>
        </p:spPr>
        <p:txBody>
          <a:bodyPr>
            <a:normAutofit/>
          </a:bodyPr>
          <a:lstStyle/>
          <a:p>
            <a:pPr marL="36576" indent="0" algn="just">
              <a:buNone/>
            </a:pPr>
            <a:r>
              <a:rPr lang="en-US" sz="5300" b="1" dirty="0">
                <a:effectLst>
                  <a:outerShdw blurRad="38100" dist="38100" dir="2700000" algn="tl">
                    <a:srgbClr val="000000">
                      <a:alpha val="43137"/>
                    </a:srgbClr>
                  </a:outerShdw>
                </a:effectLst>
              </a:rPr>
              <a:t>These will make war with the Lamb, and the Lamb will overcome them, for He is Lord of lords and King of kings; and those </a:t>
            </a:r>
            <a:r>
              <a:rPr lang="en-US" sz="5300" b="1" i="1" dirty="0">
                <a:effectLst>
                  <a:outerShdw blurRad="38100" dist="38100" dir="2700000" algn="tl">
                    <a:srgbClr val="000000">
                      <a:alpha val="43137"/>
                    </a:srgbClr>
                  </a:outerShdw>
                </a:effectLst>
              </a:rPr>
              <a:t>who are</a:t>
            </a:r>
            <a:r>
              <a:rPr lang="en-US" sz="5300" b="1" dirty="0">
                <a:effectLst>
                  <a:outerShdw blurRad="38100" dist="38100" dir="2700000" algn="tl">
                    <a:srgbClr val="000000">
                      <a:alpha val="43137"/>
                    </a:srgbClr>
                  </a:outerShdw>
                </a:effectLst>
              </a:rPr>
              <a:t> with Him </a:t>
            </a:r>
            <a:r>
              <a:rPr lang="en-US" sz="5300" b="1" i="1" dirty="0">
                <a:effectLst>
                  <a:outerShdw blurRad="38100" dist="38100" dir="2700000" algn="tl">
                    <a:srgbClr val="000000">
                      <a:alpha val="43137"/>
                    </a:srgbClr>
                  </a:outerShdw>
                </a:effectLst>
              </a:rPr>
              <a:t>are</a:t>
            </a:r>
            <a:r>
              <a:rPr lang="en-US" sz="5300" b="1" dirty="0">
                <a:effectLst>
                  <a:outerShdw blurRad="38100" dist="38100" dir="2700000" algn="tl">
                    <a:srgbClr val="000000">
                      <a:alpha val="43137"/>
                    </a:srgbClr>
                  </a:outerShdw>
                </a:effectLst>
              </a:rPr>
              <a:t> called, chosen, and faithful."</a:t>
            </a:r>
          </a:p>
        </p:txBody>
      </p:sp>
    </p:spTree>
    <p:extLst>
      <p:ext uri="{BB962C8B-B14F-4D97-AF65-F5344CB8AC3E}">
        <p14:creationId xmlns:p14="http://schemas.microsoft.com/office/powerpoint/2010/main" val="38838721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Daniel 11:38</a:t>
            </a:r>
            <a:endParaRPr lang="en-US" sz="7200" dirty="0"/>
          </a:p>
        </p:txBody>
      </p:sp>
      <p:sp>
        <p:nvSpPr>
          <p:cNvPr id="3" name="Content Placeholder 2"/>
          <p:cNvSpPr>
            <a:spLocks noGrp="1"/>
          </p:cNvSpPr>
          <p:nvPr>
            <p:ph idx="1"/>
          </p:nvPr>
        </p:nvSpPr>
        <p:spPr>
          <a:xfrm>
            <a:off x="0" y="1143000"/>
            <a:ext cx="9067800" cy="5715000"/>
          </a:xfrm>
        </p:spPr>
        <p:txBody>
          <a:bodyPr>
            <a:noAutofit/>
          </a:bodyPr>
          <a:lstStyle/>
          <a:p>
            <a:pPr marL="36576" indent="0" algn="just">
              <a:buNone/>
            </a:pPr>
            <a:r>
              <a:rPr lang="en-US" sz="5300" b="1" dirty="0">
                <a:effectLst>
                  <a:outerShdw blurRad="38100" dist="38100" dir="2700000" algn="tl">
                    <a:srgbClr val="000000">
                      <a:alpha val="43137"/>
                    </a:srgbClr>
                  </a:outerShdw>
                </a:effectLst>
              </a:rPr>
              <a:t>But in their place he shall honor a god of fortresses; and a god which his fathers did not know he shall honor with gold and silver, with precious stones and pleasant things.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05893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467600" cy="1143000"/>
          </a:xfrm>
        </p:spPr>
        <p:txBody>
          <a:bodyPr>
            <a:noAutofit/>
          </a:bodyPr>
          <a:lstStyle/>
          <a:p>
            <a:r>
              <a:rPr lang="en-US" sz="7200" dirty="0" smtClean="0"/>
              <a:t>Daniel 11:39</a:t>
            </a:r>
            <a:endParaRPr lang="en-US" sz="7200" dirty="0"/>
          </a:p>
        </p:txBody>
      </p:sp>
      <p:sp>
        <p:nvSpPr>
          <p:cNvPr id="3" name="Content Placeholder 2"/>
          <p:cNvSpPr>
            <a:spLocks noGrp="1"/>
          </p:cNvSpPr>
          <p:nvPr>
            <p:ph idx="1"/>
          </p:nvPr>
        </p:nvSpPr>
        <p:spPr>
          <a:xfrm>
            <a:off x="-7189" y="1219200"/>
            <a:ext cx="9067800" cy="5715000"/>
          </a:xfrm>
        </p:spPr>
        <p:txBody>
          <a:bodyPr>
            <a:noAutofit/>
          </a:bodyPr>
          <a:lstStyle/>
          <a:p>
            <a:pPr marL="36576" indent="0" algn="just">
              <a:buNone/>
            </a:pPr>
            <a:r>
              <a:rPr lang="en-US" sz="5000" b="1" dirty="0">
                <a:effectLst>
                  <a:outerShdw blurRad="38100" dist="38100" dir="2700000" algn="tl">
                    <a:srgbClr val="000000">
                      <a:alpha val="43137"/>
                    </a:srgbClr>
                  </a:outerShdw>
                </a:effectLst>
              </a:rPr>
              <a:t>Thus he shall act against the strongest fortresses with a foreign god, which he shall acknowledge, </a:t>
            </a:r>
            <a:r>
              <a:rPr lang="en-US" sz="5000" b="1" i="1" dirty="0">
                <a:effectLst>
                  <a:outerShdw blurRad="38100" dist="38100" dir="2700000" algn="tl">
                    <a:srgbClr val="000000">
                      <a:alpha val="43137"/>
                    </a:srgbClr>
                  </a:outerShdw>
                </a:effectLst>
              </a:rPr>
              <a:t>and</a:t>
            </a:r>
            <a:r>
              <a:rPr lang="en-US" sz="5000" b="1" dirty="0">
                <a:effectLst>
                  <a:outerShdw blurRad="38100" dist="38100" dir="2700000" algn="tl">
                    <a:srgbClr val="000000">
                      <a:alpha val="43137"/>
                    </a:srgbClr>
                  </a:outerShdw>
                </a:effectLst>
              </a:rPr>
              <a:t> advance </a:t>
            </a:r>
            <a:r>
              <a:rPr lang="en-US" sz="5000" b="1" i="1" dirty="0">
                <a:effectLst>
                  <a:outerShdw blurRad="38100" dist="38100" dir="2700000" algn="tl">
                    <a:srgbClr val="000000">
                      <a:alpha val="43137"/>
                    </a:srgbClr>
                  </a:outerShdw>
                </a:effectLst>
              </a:rPr>
              <a:t>its</a:t>
            </a:r>
            <a:r>
              <a:rPr lang="en-US" sz="5000" b="1" dirty="0">
                <a:effectLst>
                  <a:outerShdw blurRad="38100" dist="38100" dir="2700000" algn="tl">
                    <a:srgbClr val="000000">
                      <a:alpha val="43137"/>
                    </a:srgbClr>
                  </a:outerShdw>
                </a:effectLst>
              </a:rPr>
              <a:t> glory; and he shall cause them to rule over many, and divide the land for gain.</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929918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12:1</a:t>
            </a:r>
            <a:endParaRPr lang="en-US" sz="7200" dirty="0"/>
          </a:p>
        </p:txBody>
      </p:sp>
      <p:sp>
        <p:nvSpPr>
          <p:cNvPr id="3" name="Content Placeholder 2"/>
          <p:cNvSpPr>
            <a:spLocks noGrp="1"/>
          </p:cNvSpPr>
          <p:nvPr>
            <p:ph idx="1"/>
          </p:nvPr>
        </p:nvSpPr>
        <p:spPr>
          <a:xfrm>
            <a:off x="0" y="1447800"/>
            <a:ext cx="9067800" cy="5410200"/>
          </a:xfrm>
        </p:spPr>
        <p:txBody>
          <a:bodyPr>
            <a:normAutofit/>
          </a:bodyPr>
          <a:lstStyle/>
          <a:p>
            <a:pPr marL="36576" indent="0" algn="just">
              <a:buNone/>
            </a:pPr>
            <a:r>
              <a:rPr lang="en-US" sz="5500" b="1" dirty="0">
                <a:effectLst>
                  <a:outerShdw blurRad="38100" dist="38100" dir="2700000" algn="tl">
                    <a:srgbClr val="000000">
                      <a:alpha val="43137"/>
                    </a:srgbClr>
                  </a:outerShdw>
                </a:effectLst>
              </a:rPr>
              <a:t>Now a great sign appeared in heaven: a woman clothed with the sun, with the moon under her feet, and on her head a garland of twelve stars.</a:t>
            </a:r>
            <a:endParaRPr lang="en-US" sz="55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25825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being with child, she cried out in labor and in pain to give birth.</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392897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12:3</a:t>
            </a:r>
            <a:endParaRPr lang="en-US" sz="7200" dirty="0"/>
          </a:p>
        </p:txBody>
      </p:sp>
      <p:sp>
        <p:nvSpPr>
          <p:cNvPr id="3" name="Content Placeholder 2"/>
          <p:cNvSpPr>
            <a:spLocks noGrp="1"/>
          </p:cNvSpPr>
          <p:nvPr>
            <p:ph idx="1"/>
          </p:nvPr>
        </p:nvSpPr>
        <p:spPr>
          <a:xfrm>
            <a:off x="0" y="1524000"/>
            <a:ext cx="9067800" cy="5410200"/>
          </a:xfrm>
        </p:spPr>
        <p:txBody>
          <a:bodyPr>
            <a:noAutofit/>
          </a:bodyPr>
          <a:lstStyle/>
          <a:p>
            <a:pPr marL="36576" indent="0" algn="just">
              <a:buNone/>
            </a:pPr>
            <a:r>
              <a:rPr lang="en-US" sz="5300" b="1" dirty="0">
                <a:effectLst>
                  <a:outerShdw blurRad="38100" dist="38100" dir="2700000" algn="tl">
                    <a:srgbClr val="000000">
                      <a:alpha val="43137"/>
                    </a:srgbClr>
                  </a:outerShdw>
                </a:effectLst>
              </a:rPr>
              <a:t>And another sign appeared in heaven: behold, a great, fiery red dragon having seven heads and ten horns, and seven diadems on his heads.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3969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6"/>
            <a:ext cx="7467600" cy="1143000"/>
          </a:xfrm>
        </p:spPr>
        <p:txBody>
          <a:bodyPr>
            <a:noAutofit/>
          </a:bodyPr>
          <a:lstStyle/>
          <a:p>
            <a:r>
              <a:rPr lang="en-US" sz="7200" dirty="0" smtClean="0"/>
              <a:t>Revelation 12:4</a:t>
            </a:r>
            <a:endParaRPr lang="en-US" sz="7200" dirty="0"/>
          </a:p>
        </p:txBody>
      </p:sp>
      <p:sp>
        <p:nvSpPr>
          <p:cNvPr id="3" name="Content Placeholder 2"/>
          <p:cNvSpPr>
            <a:spLocks noGrp="1"/>
          </p:cNvSpPr>
          <p:nvPr>
            <p:ph idx="1"/>
          </p:nvPr>
        </p:nvSpPr>
        <p:spPr>
          <a:xfrm>
            <a:off x="0" y="1143000"/>
            <a:ext cx="9067800" cy="5791200"/>
          </a:xfrm>
        </p:spPr>
        <p:txBody>
          <a:bodyPr>
            <a:noAutofit/>
          </a:bodyPr>
          <a:lstStyle/>
          <a:p>
            <a:pPr marL="36576" indent="0" algn="just">
              <a:buNone/>
            </a:pPr>
            <a:r>
              <a:rPr lang="en-US" sz="5000" b="1" dirty="0">
                <a:effectLst>
                  <a:outerShdw blurRad="38100" dist="38100" dir="2700000" algn="tl">
                    <a:srgbClr val="000000">
                      <a:alpha val="43137"/>
                    </a:srgbClr>
                  </a:outerShdw>
                </a:effectLst>
              </a:rPr>
              <a:t>His tail drew a third of the stars of heaven and threw them to the earth. And the dragon stood before the woman who was ready to give birth, to devour her Child as soon as it was born.</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97968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She bore a male Child who was to rule all nations with a rod of iron. And her Child was caught up to God and His throne.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621404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12:6</a:t>
            </a:r>
            <a:endParaRPr lang="en-US" sz="7200" dirty="0"/>
          </a:p>
        </p:txBody>
      </p:sp>
      <p:sp>
        <p:nvSpPr>
          <p:cNvPr id="3" name="Content Placeholder 2"/>
          <p:cNvSpPr>
            <a:spLocks noGrp="1"/>
          </p:cNvSpPr>
          <p:nvPr>
            <p:ph idx="1"/>
          </p:nvPr>
        </p:nvSpPr>
        <p:spPr>
          <a:xfrm>
            <a:off x="0" y="1447800"/>
            <a:ext cx="9067800" cy="5410200"/>
          </a:xfrm>
        </p:spPr>
        <p:txBody>
          <a:bodyPr>
            <a:noAutofit/>
          </a:bodyPr>
          <a:lstStyle/>
          <a:p>
            <a:pPr marL="36576" indent="0" algn="just">
              <a:buNone/>
            </a:pPr>
            <a:r>
              <a:rPr lang="en-US" sz="5300" b="1" dirty="0">
                <a:effectLst>
                  <a:outerShdw blurRad="38100" dist="38100" dir="2700000" algn="tl">
                    <a:srgbClr val="000000">
                      <a:alpha val="43137"/>
                    </a:srgbClr>
                  </a:outerShdw>
                </a:effectLst>
              </a:rPr>
              <a:t>Then the woman fled into the wilderness, where she has a place prepared by God, that they should feed her there one thousand two hundred and sixty days.</a:t>
            </a:r>
            <a:endParaRPr lang="en-US" sz="53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068551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143000"/>
          </a:xfrm>
        </p:spPr>
        <p:txBody>
          <a:bodyPr>
            <a:normAutofit/>
          </a:bodyPr>
          <a:lstStyle/>
          <a:p>
            <a:r>
              <a:rPr lang="en-US" sz="5400" b="1" dirty="0" smtClean="0"/>
              <a:t>Mother and Child Worship</a:t>
            </a:r>
            <a:endParaRPr lang="en-US" sz="5400" b="1" dirty="0"/>
          </a:p>
        </p:txBody>
      </p:sp>
      <p:sp>
        <p:nvSpPr>
          <p:cNvPr id="3" name="Content Placeholder 2"/>
          <p:cNvSpPr>
            <a:spLocks noGrp="1"/>
          </p:cNvSpPr>
          <p:nvPr>
            <p:ph idx="1"/>
          </p:nvPr>
        </p:nvSpPr>
        <p:spPr>
          <a:xfrm>
            <a:off x="76200" y="1600200"/>
            <a:ext cx="8991600" cy="5181600"/>
          </a:xfrm>
        </p:spPr>
        <p:txBody>
          <a:bodyPr>
            <a:noAutofit/>
          </a:bodyPr>
          <a:lstStyle/>
          <a:p>
            <a:r>
              <a:rPr lang="en-US" sz="4600" b="1" dirty="0"/>
              <a:t>Isis and Osiris in </a:t>
            </a:r>
            <a:r>
              <a:rPr lang="en-US" sz="4600" b="1" dirty="0" smtClean="0"/>
              <a:t>Egypt</a:t>
            </a:r>
          </a:p>
          <a:p>
            <a:r>
              <a:rPr lang="en-US" sz="4600" b="1" dirty="0"/>
              <a:t>Fortuna and Jupiter in </a:t>
            </a:r>
            <a:r>
              <a:rPr lang="en-US" sz="4600" b="1" dirty="0" smtClean="0"/>
              <a:t>Rome</a:t>
            </a:r>
          </a:p>
          <a:p>
            <a:r>
              <a:rPr lang="en-US" sz="4600" b="1" dirty="0"/>
              <a:t>Aphrodite and Eros in </a:t>
            </a:r>
            <a:r>
              <a:rPr lang="en-US" sz="4600" b="1" dirty="0" smtClean="0"/>
              <a:t>Greece</a:t>
            </a:r>
          </a:p>
          <a:p>
            <a:r>
              <a:rPr lang="en-US" sz="4600" b="1" dirty="0"/>
              <a:t>Venus and Cupid (also in Rome</a:t>
            </a:r>
            <a:r>
              <a:rPr lang="en-US" sz="4600" b="1" dirty="0" smtClean="0"/>
              <a:t>)</a:t>
            </a:r>
          </a:p>
          <a:p>
            <a:r>
              <a:rPr lang="en-US" sz="4600" b="1" dirty="0"/>
              <a:t>Mary and the baby Jesus</a:t>
            </a:r>
            <a:endParaRPr lang="en-US" sz="4600" dirty="0"/>
          </a:p>
        </p:txBody>
      </p:sp>
    </p:spTree>
    <p:extLst>
      <p:ext uri="{BB962C8B-B14F-4D97-AF65-F5344CB8AC3E}">
        <p14:creationId xmlns:p14="http://schemas.microsoft.com/office/powerpoint/2010/main" val="29111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1:46</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Mary said: "My soul magnifies the Lord,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2476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17:15</a:t>
            </a:r>
            <a:endParaRPr lang="en-US" sz="7200" dirty="0"/>
          </a:p>
        </p:txBody>
      </p:sp>
      <p:sp>
        <p:nvSpPr>
          <p:cNvPr id="3" name="Content Placeholder 2"/>
          <p:cNvSpPr>
            <a:spLocks noGrp="1"/>
          </p:cNvSpPr>
          <p:nvPr>
            <p:ph idx="1"/>
          </p:nvPr>
        </p:nvSpPr>
        <p:spPr>
          <a:xfrm>
            <a:off x="0" y="1600200"/>
            <a:ext cx="9067800" cy="54102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Then he said to me, "The waters which you saw, where the harlot sits, are peoples, multitudes, nations, and tongues.</a:t>
            </a:r>
          </a:p>
        </p:txBody>
      </p:sp>
    </p:spTree>
    <p:extLst>
      <p:ext uri="{BB962C8B-B14F-4D97-AF65-F5344CB8AC3E}">
        <p14:creationId xmlns:p14="http://schemas.microsoft.com/office/powerpoint/2010/main" val="369047074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1:47</a:t>
            </a:r>
            <a:endParaRPr lang="en-US" sz="7200" dirty="0"/>
          </a:p>
        </p:txBody>
      </p:sp>
      <p:sp>
        <p:nvSpPr>
          <p:cNvPr id="3" name="Content Placeholder 2"/>
          <p:cNvSpPr>
            <a:spLocks noGrp="1"/>
          </p:cNvSpPr>
          <p:nvPr>
            <p:ph idx="1"/>
          </p:nvPr>
        </p:nvSpPr>
        <p:spPr>
          <a:xfrm>
            <a:off x="8626" y="1600200"/>
            <a:ext cx="9059174"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my spirit has rejoiced in God my Savior.</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668425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1:48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He has regarded the lowly state of His maidservant; For behold, henceforth all generations will call me blessed.</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6908932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1:49</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For He who is mighty has done great things for me, And holy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His name.</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63501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1:50</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His mercy </a:t>
            </a:r>
            <a:r>
              <a:rPr lang="en-US" sz="5600" b="1" i="1" dirty="0">
                <a:effectLst>
                  <a:outerShdw blurRad="38100" dist="38100" dir="2700000" algn="tl">
                    <a:srgbClr val="000000">
                      <a:alpha val="43137"/>
                    </a:srgbClr>
                  </a:outerShdw>
                </a:effectLst>
              </a:rPr>
              <a:t>is</a:t>
            </a:r>
            <a:r>
              <a:rPr lang="en-US" sz="5600" b="1" dirty="0">
                <a:effectLst>
                  <a:outerShdw blurRad="38100" dist="38100" dir="2700000" algn="tl">
                    <a:srgbClr val="000000">
                      <a:alpha val="43137"/>
                    </a:srgbClr>
                  </a:outerShdw>
                </a:effectLst>
              </a:rPr>
              <a:t> on those who fear Him From generation to generation.</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5770637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1:51</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has shown strength with His arm; He has scattered </a:t>
            </a:r>
            <a:r>
              <a:rPr lang="en-US" sz="5600" b="1" i="1" dirty="0">
                <a:effectLst>
                  <a:outerShdw blurRad="38100" dist="38100" dir="2700000" algn="tl">
                    <a:srgbClr val="000000">
                      <a:alpha val="43137"/>
                    </a:srgbClr>
                  </a:outerShdw>
                </a:effectLst>
              </a:rPr>
              <a:t>the</a:t>
            </a:r>
            <a:r>
              <a:rPr lang="en-US" sz="5600" b="1" dirty="0">
                <a:effectLst>
                  <a:outerShdw blurRad="38100" dist="38100" dir="2700000" algn="tl">
                    <a:srgbClr val="000000">
                      <a:alpha val="43137"/>
                    </a:srgbClr>
                  </a:outerShdw>
                </a:effectLst>
              </a:rPr>
              <a:t> proud in the imagination of their hearts.</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43616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1:52</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has put down the mighty from </a:t>
            </a:r>
            <a:r>
              <a:rPr lang="en-US" sz="5600" b="1" i="1" dirty="0">
                <a:effectLst>
                  <a:outerShdw blurRad="38100" dist="38100" dir="2700000" algn="tl">
                    <a:srgbClr val="000000">
                      <a:alpha val="43137"/>
                    </a:srgbClr>
                  </a:outerShdw>
                </a:effectLst>
              </a:rPr>
              <a:t>their</a:t>
            </a:r>
            <a:r>
              <a:rPr lang="en-US" sz="5600" b="1" dirty="0">
                <a:effectLst>
                  <a:outerShdw blurRad="38100" dist="38100" dir="2700000" algn="tl">
                    <a:srgbClr val="000000">
                      <a:alpha val="43137"/>
                    </a:srgbClr>
                  </a:outerShdw>
                </a:effectLst>
              </a:rPr>
              <a:t> thrones, And exalted </a:t>
            </a:r>
            <a:r>
              <a:rPr lang="en-US" sz="5600" b="1" i="1" dirty="0">
                <a:effectLst>
                  <a:outerShdw blurRad="38100" dist="38100" dir="2700000" algn="tl">
                    <a:srgbClr val="000000">
                      <a:alpha val="43137"/>
                    </a:srgbClr>
                  </a:outerShdw>
                </a:effectLst>
              </a:rPr>
              <a:t>the</a:t>
            </a:r>
            <a:r>
              <a:rPr lang="en-US" sz="5600" b="1" dirty="0">
                <a:effectLst>
                  <a:outerShdw blurRad="38100" dist="38100" dir="2700000" algn="tl">
                    <a:srgbClr val="000000">
                      <a:alpha val="43137"/>
                    </a:srgbClr>
                  </a:outerShdw>
                </a:effectLst>
              </a:rPr>
              <a:t> lowly.</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276911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1:53</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has filled </a:t>
            </a:r>
            <a:r>
              <a:rPr lang="en-US" sz="5600" b="1" i="1" dirty="0">
                <a:effectLst>
                  <a:outerShdw blurRad="38100" dist="38100" dir="2700000" algn="tl">
                    <a:srgbClr val="000000">
                      <a:alpha val="43137"/>
                    </a:srgbClr>
                  </a:outerShdw>
                </a:effectLst>
              </a:rPr>
              <a:t>the</a:t>
            </a:r>
            <a:r>
              <a:rPr lang="en-US" sz="5600" b="1" dirty="0">
                <a:effectLst>
                  <a:outerShdw blurRad="38100" dist="38100" dir="2700000" algn="tl">
                    <a:srgbClr val="000000">
                      <a:alpha val="43137"/>
                    </a:srgbClr>
                  </a:outerShdw>
                </a:effectLst>
              </a:rPr>
              <a:t> hungry with good things, And </a:t>
            </a:r>
            <a:r>
              <a:rPr lang="en-US" sz="5600" b="1" i="1" dirty="0">
                <a:effectLst>
                  <a:outerShdw blurRad="38100" dist="38100" dir="2700000" algn="tl">
                    <a:srgbClr val="000000">
                      <a:alpha val="43137"/>
                    </a:srgbClr>
                  </a:outerShdw>
                </a:effectLst>
              </a:rPr>
              <a:t>the</a:t>
            </a:r>
            <a:r>
              <a:rPr lang="en-US" sz="5600" b="1" dirty="0">
                <a:effectLst>
                  <a:outerShdw blurRad="38100" dist="38100" dir="2700000" algn="tl">
                    <a:srgbClr val="000000">
                      <a:alpha val="43137"/>
                    </a:srgbClr>
                  </a:outerShdw>
                </a:effectLst>
              </a:rPr>
              <a:t> rich He has sent away empty.</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66201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1:54</a:t>
            </a:r>
            <a:endParaRPr lang="en-US" sz="7200" dirty="0"/>
          </a:p>
        </p:txBody>
      </p:sp>
      <p:sp>
        <p:nvSpPr>
          <p:cNvPr id="3" name="Content Placeholder 2"/>
          <p:cNvSpPr>
            <a:spLocks noGrp="1"/>
          </p:cNvSpPr>
          <p:nvPr>
            <p:ph idx="1"/>
          </p:nvPr>
        </p:nvSpPr>
        <p:spPr>
          <a:xfrm>
            <a:off x="0" y="1600200"/>
            <a:ext cx="9067800" cy="51816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He has helped His servant Israel, In remembrance of </a:t>
            </a:r>
            <a:r>
              <a:rPr lang="en-US" sz="5600" b="1" i="1" dirty="0">
                <a:effectLst>
                  <a:outerShdw blurRad="38100" dist="38100" dir="2700000" algn="tl">
                    <a:srgbClr val="000000">
                      <a:alpha val="43137"/>
                    </a:srgbClr>
                  </a:outerShdw>
                </a:effectLst>
              </a:rPr>
              <a:t>His</a:t>
            </a:r>
            <a:r>
              <a:rPr lang="en-US" sz="5600" b="1" dirty="0">
                <a:effectLst>
                  <a:outerShdw blurRad="38100" dist="38100" dir="2700000" algn="tl">
                    <a:srgbClr val="000000">
                      <a:alpha val="43137"/>
                    </a:srgbClr>
                  </a:outerShdw>
                </a:effectLst>
              </a:rPr>
              <a:t> mercy,</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22221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Luke 1:55</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As He spoke to our fathers, To Abraham and to his seed forever."</a:t>
            </a:r>
            <a:endParaRPr lang="en-US" sz="5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6393398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90" y="1438"/>
            <a:ext cx="9125310" cy="685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4369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17:16</a:t>
            </a:r>
            <a:endParaRPr lang="en-US" sz="7200" dirty="0"/>
          </a:p>
        </p:txBody>
      </p:sp>
      <p:sp>
        <p:nvSpPr>
          <p:cNvPr id="3" name="Content Placeholder 2"/>
          <p:cNvSpPr>
            <a:spLocks noGrp="1"/>
          </p:cNvSpPr>
          <p:nvPr>
            <p:ph idx="1"/>
          </p:nvPr>
        </p:nvSpPr>
        <p:spPr>
          <a:xfrm>
            <a:off x="0" y="1447800"/>
            <a:ext cx="9067800" cy="54102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 ten horns which you saw on the beast, these will hate the harlot, make her desolate and naked, eat her flesh and burn her with fire.</a:t>
            </a:r>
          </a:p>
        </p:txBody>
      </p:sp>
    </p:spTree>
    <p:extLst>
      <p:ext uri="{BB962C8B-B14F-4D97-AF65-F5344CB8AC3E}">
        <p14:creationId xmlns:p14="http://schemas.microsoft.com/office/powerpoint/2010/main" val="2912751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17:17</a:t>
            </a:r>
            <a:endParaRPr lang="en-US" sz="7200" dirty="0"/>
          </a:p>
        </p:txBody>
      </p:sp>
      <p:sp>
        <p:nvSpPr>
          <p:cNvPr id="3" name="Content Placeholder 2"/>
          <p:cNvSpPr>
            <a:spLocks noGrp="1"/>
          </p:cNvSpPr>
          <p:nvPr>
            <p:ph idx="1"/>
          </p:nvPr>
        </p:nvSpPr>
        <p:spPr>
          <a:xfrm>
            <a:off x="0" y="1447800"/>
            <a:ext cx="9067800" cy="5410200"/>
          </a:xfrm>
        </p:spPr>
        <p:txBody>
          <a:bodyPr>
            <a:noAutofit/>
          </a:bodyPr>
          <a:lstStyle/>
          <a:p>
            <a:pPr marL="36576" indent="0" algn="just">
              <a:buNone/>
            </a:pPr>
            <a:r>
              <a:rPr lang="en-US" sz="5300" b="1" dirty="0">
                <a:effectLst>
                  <a:outerShdw blurRad="38100" dist="38100" dir="2700000" algn="tl">
                    <a:srgbClr val="000000">
                      <a:alpha val="43137"/>
                    </a:srgbClr>
                  </a:outerShdw>
                </a:effectLst>
              </a:rPr>
              <a:t>For God has put it into their hearts to fulfill His purpose, to be of one mind, and to give their kingdom to the beast, until the words of God are fulfilled.</a:t>
            </a:r>
          </a:p>
        </p:txBody>
      </p:sp>
    </p:spTree>
    <p:extLst>
      <p:ext uri="{BB962C8B-B14F-4D97-AF65-F5344CB8AC3E}">
        <p14:creationId xmlns:p14="http://schemas.microsoft.com/office/powerpoint/2010/main" val="2656178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smtClean="0"/>
              <a:t>Revelation 17:18</a:t>
            </a:r>
            <a:endParaRPr lang="en-US" sz="7200" dirty="0"/>
          </a:p>
        </p:txBody>
      </p:sp>
      <p:sp>
        <p:nvSpPr>
          <p:cNvPr id="3" name="Content Placeholder 2"/>
          <p:cNvSpPr>
            <a:spLocks noGrp="1"/>
          </p:cNvSpPr>
          <p:nvPr>
            <p:ph idx="1"/>
          </p:nvPr>
        </p:nvSpPr>
        <p:spPr>
          <a:xfrm>
            <a:off x="0" y="1600200"/>
            <a:ext cx="9067800" cy="5257800"/>
          </a:xfrm>
        </p:spPr>
        <p:txBody>
          <a:bodyPr>
            <a:normAutofit/>
          </a:bodyPr>
          <a:lstStyle/>
          <a:p>
            <a:pPr marL="36576" indent="0" algn="just">
              <a:buNone/>
            </a:pPr>
            <a:r>
              <a:rPr lang="en-US" sz="5600" b="1" dirty="0">
                <a:effectLst>
                  <a:outerShdw blurRad="38100" dist="38100" dir="2700000" algn="tl">
                    <a:srgbClr val="000000">
                      <a:alpha val="43137"/>
                    </a:srgbClr>
                  </a:outerShdw>
                </a:effectLst>
              </a:rPr>
              <a:t>And the woman whom you saw is that great city which reigns over the kings of the earth."</a:t>
            </a:r>
          </a:p>
        </p:txBody>
      </p:sp>
    </p:spTree>
    <p:extLst>
      <p:ext uri="{BB962C8B-B14F-4D97-AF65-F5344CB8AC3E}">
        <p14:creationId xmlns:p14="http://schemas.microsoft.com/office/powerpoint/2010/main" val="2810490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75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50521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545</TotalTime>
  <Words>1478</Words>
  <Application>Microsoft Office PowerPoint</Application>
  <PresentationFormat>On-screen Show (4:3)</PresentationFormat>
  <Paragraphs>118</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Theme</vt:lpstr>
      <vt:lpstr>Revelation 17:12-18</vt:lpstr>
      <vt:lpstr>Revelation 17:12</vt:lpstr>
      <vt:lpstr>Revelation 17:13</vt:lpstr>
      <vt:lpstr>Revelation 17:14</vt:lpstr>
      <vt:lpstr>Revelation 17:15</vt:lpstr>
      <vt:lpstr>Revelation 17:16</vt:lpstr>
      <vt:lpstr>Revelation 17:17</vt:lpstr>
      <vt:lpstr>Revelation 17:18</vt:lpstr>
      <vt:lpstr>PowerPoint Presentation</vt:lpstr>
      <vt:lpstr>Daniel 12:4</vt:lpstr>
      <vt:lpstr>May 14, 1948</vt:lpstr>
      <vt:lpstr>May 15, 1948</vt:lpstr>
      <vt:lpstr>1948-1949</vt:lpstr>
      <vt:lpstr>1956</vt:lpstr>
      <vt:lpstr>PowerPoint Presentation</vt:lpstr>
      <vt:lpstr>1967</vt:lpstr>
      <vt:lpstr>June 5-10, 1967</vt:lpstr>
      <vt:lpstr>1973</vt:lpstr>
      <vt:lpstr>Genesis 3:9</vt:lpstr>
      <vt:lpstr>Genesis 3:10</vt:lpstr>
      <vt:lpstr>Genesis 3:11</vt:lpstr>
      <vt:lpstr>Genesis 3:12</vt:lpstr>
      <vt:lpstr>Genesis 3:13</vt:lpstr>
      <vt:lpstr>Genesis 3:14</vt:lpstr>
      <vt:lpstr>Genesis 3:15</vt:lpstr>
      <vt:lpstr>Genesis 3:1</vt:lpstr>
      <vt:lpstr>Genesis 3:2</vt:lpstr>
      <vt:lpstr>Genesis 3:3</vt:lpstr>
      <vt:lpstr>Genesis 3:4</vt:lpstr>
      <vt:lpstr>Genesis 3:5</vt:lpstr>
      <vt:lpstr>John 8:44a</vt:lpstr>
      <vt:lpstr>John 8:44b</vt:lpstr>
      <vt:lpstr>2 Thessalonians 2:9</vt:lpstr>
      <vt:lpstr>2 Thessalonians 2:10</vt:lpstr>
      <vt:lpstr>2 Thessalonians 2:11</vt:lpstr>
      <vt:lpstr>2 Thessalonians 2:12</vt:lpstr>
      <vt:lpstr>Daniel 11:36a</vt:lpstr>
      <vt:lpstr>Daniel 11:36b</vt:lpstr>
      <vt:lpstr>Daniel 11:37</vt:lpstr>
      <vt:lpstr>Daniel 11:38</vt:lpstr>
      <vt:lpstr>Daniel 11:39</vt:lpstr>
      <vt:lpstr>Revelation 12:1</vt:lpstr>
      <vt:lpstr>Revelation 12:2</vt:lpstr>
      <vt:lpstr>Revelation 12:3</vt:lpstr>
      <vt:lpstr>Revelation 12:4</vt:lpstr>
      <vt:lpstr>Revelation 12:5</vt:lpstr>
      <vt:lpstr>Revelation 12:6</vt:lpstr>
      <vt:lpstr>Mother and Child Worship</vt:lpstr>
      <vt:lpstr>Luke 1:46</vt:lpstr>
      <vt:lpstr>Luke 1:47</vt:lpstr>
      <vt:lpstr>Luke 1:48</vt:lpstr>
      <vt:lpstr>Luke 1:49</vt:lpstr>
      <vt:lpstr>Luke 1:50</vt:lpstr>
      <vt:lpstr>Luke 1:51</vt:lpstr>
      <vt:lpstr>Luke 1:52</vt:lpstr>
      <vt:lpstr>Luke 1:53</vt:lpstr>
      <vt:lpstr>Luke 1:54</vt:lpstr>
      <vt:lpstr>Luke 1:55</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Revelation 17:12-18</dc:title>
  <dc:creator>Charlie</dc:creator>
  <cp:lastModifiedBy>Charlie</cp:lastModifiedBy>
  <cp:revision>17</cp:revision>
  <dcterms:created xsi:type="dcterms:W3CDTF">2014-04-22T22:06:57Z</dcterms:created>
  <dcterms:modified xsi:type="dcterms:W3CDTF">2014-04-24T00:00:52Z</dcterms:modified>
</cp:coreProperties>
</file>