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2" r:id="rId27"/>
    <p:sldId id="283" r:id="rId28"/>
    <p:sldId id="281" r:id="rId29"/>
    <p:sldId id="284" r:id="rId30"/>
    <p:sldId id="285" r:id="rId31"/>
    <p:sldId id="286" r:id="rId32"/>
    <p:sldId id="287" r:id="rId33"/>
    <p:sldId id="28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28D9CF8-74D7-4ED6-AA44-36A30936F002}" type="datetimeFigureOut">
              <a:rPr lang="en-US" smtClean="0"/>
              <a:t>12/11/2013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980F5FB-149C-4AA6-8158-B820E3D61A3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28D9CF8-74D7-4ED6-AA44-36A30936F002}" type="datetimeFigureOut">
              <a:rPr lang="en-US" smtClean="0"/>
              <a:t>12/11/2013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0F5FB-149C-4AA6-8158-B820E3D61A3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28D9CF8-74D7-4ED6-AA44-36A30936F002}" type="datetimeFigureOut">
              <a:rPr lang="en-US" smtClean="0"/>
              <a:t>12/11/2013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0F5FB-149C-4AA6-8158-B820E3D61A3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28D9CF8-74D7-4ED6-AA44-36A30936F002}" type="datetimeFigureOut">
              <a:rPr lang="en-US" smtClean="0"/>
              <a:t>12/11/2013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0F5FB-149C-4AA6-8158-B820E3D61A3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28D9CF8-74D7-4ED6-AA44-36A30936F002}" type="datetimeFigureOut">
              <a:rPr lang="en-US" smtClean="0"/>
              <a:t>12/11/2013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0F5FB-149C-4AA6-8158-B820E3D61A3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28D9CF8-74D7-4ED6-AA44-36A30936F002}" type="datetimeFigureOut">
              <a:rPr lang="en-US" smtClean="0"/>
              <a:t>12/11/2013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80F5FB-149C-4AA6-8158-B820E3D61A3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28D9CF8-74D7-4ED6-AA44-36A30936F002}" type="datetimeFigureOut">
              <a:rPr lang="en-US" smtClean="0"/>
              <a:t>12/11/2013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80F5FB-149C-4AA6-8158-B820E3D61A3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028D9CF8-74D7-4ED6-AA44-36A30936F002}" type="datetimeFigureOut">
              <a:rPr lang="en-US" smtClean="0"/>
              <a:t>12/11/2013</a:t>
            </a:fld>
            <a:endParaRPr lang="en-US"/>
          </a:p>
        </p:txBody>
      </p:sp>
      <p:sp>
        <p:nvSpPr>
          <p:cNvPr id="8" name="Slide Number Placeholder 7"/>
          <p:cNvSpPr>
            <a:spLocks noGrp="1"/>
          </p:cNvSpPr>
          <p:nvPr>
            <p:ph type="sldNum" sz="quarter" idx="11"/>
          </p:nvPr>
        </p:nvSpPr>
        <p:spPr/>
        <p:txBody>
          <a:bodyPr/>
          <a:lstStyle/>
          <a:p>
            <a:fld id="{B980F5FB-149C-4AA6-8158-B820E3D61A3E}"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8D9CF8-74D7-4ED6-AA44-36A30936F002}" type="datetimeFigureOut">
              <a:rPr lang="en-US" smtClean="0"/>
              <a:t>12/11/2013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80F5FB-149C-4AA6-8158-B820E3D61A3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28D9CF8-74D7-4ED6-AA44-36A30936F002}" type="datetimeFigureOut">
              <a:rPr lang="en-US" smtClean="0"/>
              <a:t>12/11/2013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B980F5FB-149C-4AA6-8158-B820E3D61A3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028D9CF8-74D7-4ED6-AA44-36A30936F002}" type="datetimeFigureOut">
              <a:rPr lang="en-US" smtClean="0"/>
              <a:t>12/11/2013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80F5FB-149C-4AA6-8158-B820E3D61A3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028D9CF8-74D7-4ED6-AA44-36A30936F002}" type="datetimeFigureOut">
              <a:rPr lang="en-US" smtClean="0"/>
              <a:t>12/11/2013</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B980F5FB-149C-4AA6-8158-B820E3D61A3E}"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3337560"/>
            <a:ext cx="8991600" cy="2301240"/>
          </a:xfrm>
        </p:spPr>
        <p:txBody>
          <a:bodyPr>
            <a:noAutofit/>
          </a:bodyPr>
          <a:lstStyle/>
          <a:p>
            <a:r>
              <a:rPr lang="en-US" sz="8000" dirty="0" smtClean="0"/>
              <a:t>Revelation </a:t>
            </a:r>
            <a:r>
              <a:rPr lang="en-US" sz="8000" dirty="0" smtClean="0"/>
              <a:t>14:1-3</a:t>
            </a:r>
            <a:endParaRPr lang="en-US" sz="8000" dirty="0"/>
          </a:p>
        </p:txBody>
      </p:sp>
      <p:sp>
        <p:nvSpPr>
          <p:cNvPr id="3" name="Subtitle 2"/>
          <p:cNvSpPr>
            <a:spLocks noGrp="1"/>
          </p:cNvSpPr>
          <p:nvPr>
            <p:ph type="subTitle" idx="1"/>
          </p:nvPr>
        </p:nvSpPr>
        <p:spPr>
          <a:xfrm>
            <a:off x="76200" y="1544812"/>
            <a:ext cx="8991600" cy="1752600"/>
          </a:xfrm>
        </p:spPr>
        <p:txBody>
          <a:bodyPr>
            <a:noAutofit/>
          </a:bodyPr>
          <a:lstStyle/>
          <a:p>
            <a:r>
              <a:rPr lang="en-US" sz="4600" b="1" dirty="0" smtClean="0">
                <a:effectLst>
                  <a:outerShdw blurRad="38100" dist="38100" dir="2700000" algn="tl">
                    <a:srgbClr val="000000">
                      <a:alpha val="43137"/>
                    </a:srgbClr>
                  </a:outerShdw>
                </a:effectLst>
              </a:rPr>
              <a:t>Wednesday, December 11, 2013</a:t>
            </a:r>
          </a:p>
          <a:p>
            <a:r>
              <a:rPr lang="en-US" sz="4600" b="1" dirty="0" smtClean="0">
                <a:effectLst>
                  <a:outerShdw blurRad="38100" dist="38100" dir="2700000" algn="tl">
                    <a:srgbClr val="000000">
                      <a:alpha val="43137"/>
                    </a:srgbClr>
                  </a:outerShdw>
                </a:effectLst>
              </a:rPr>
              <a:t>Calvary Chapel of El Paso</a:t>
            </a:r>
            <a:endParaRPr lang="en-US" sz="4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325309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Exo</a:t>
            </a:r>
            <a:r>
              <a:rPr lang="en-US" sz="7200" dirty="0" smtClean="0"/>
              <a:t>dus 12:5</a:t>
            </a:r>
            <a:endParaRPr lang="en-US" sz="7200" dirty="0"/>
          </a:p>
        </p:txBody>
      </p:sp>
      <p:sp>
        <p:nvSpPr>
          <p:cNvPr id="3" name="Content Placeholder 2"/>
          <p:cNvSpPr>
            <a:spLocks noGrp="1"/>
          </p:cNvSpPr>
          <p:nvPr>
            <p:ph idx="1"/>
          </p:nvPr>
        </p:nvSpPr>
        <p:spPr>
          <a:xfrm>
            <a:off x="0" y="1600200"/>
            <a:ext cx="91440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Your lamb shall be without blemish, a male of the first year. You may take </a:t>
            </a:r>
            <a:r>
              <a:rPr lang="en-US" sz="5600" b="1" i="1" dirty="0">
                <a:effectLst>
                  <a:outerShdw blurRad="38100" dist="38100" dir="2700000" algn="tl">
                    <a:srgbClr val="000000">
                      <a:alpha val="43137"/>
                    </a:srgbClr>
                  </a:outerShdw>
                </a:effectLst>
              </a:rPr>
              <a:t>it</a:t>
            </a:r>
            <a:r>
              <a:rPr lang="en-US" sz="5600" b="1" dirty="0">
                <a:effectLst>
                  <a:outerShdw blurRad="38100" dist="38100" dir="2700000" algn="tl">
                    <a:srgbClr val="000000">
                      <a:alpha val="43137"/>
                    </a:srgbClr>
                  </a:outerShdw>
                </a:effectLst>
              </a:rPr>
              <a:t> from the sheep or from the goats.</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559770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Exodus 12:6</a:t>
            </a:r>
            <a:endParaRPr lang="en-US" sz="7200" dirty="0"/>
          </a:p>
        </p:txBody>
      </p:sp>
      <p:sp>
        <p:nvSpPr>
          <p:cNvPr id="3" name="Content Placeholder 2"/>
          <p:cNvSpPr>
            <a:spLocks noGrp="1"/>
          </p:cNvSpPr>
          <p:nvPr>
            <p:ph idx="1"/>
          </p:nvPr>
        </p:nvSpPr>
        <p:spPr>
          <a:xfrm>
            <a:off x="0" y="1600200"/>
            <a:ext cx="91440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Now you shall keep it until the fourteenth day of the same month. Then the whole assembly of the congregation of Israel shall kill it at twilight.</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892498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Exodus 12:7</a:t>
            </a:r>
            <a:endParaRPr lang="en-US" sz="7200" dirty="0"/>
          </a:p>
        </p:txBody>
      </p:sp>
      <p:sp>
        <p:nvSpPr>
          <p:cNvPr id="3" name="Content Placeholder 2"/>
          <p:cNvSpPr>
            <a:spLocks noGrp="1"/>
          </p:cNvSpPr>
          <p:nvPr>
            <p:ph idx="1"/>
          </p:nvPr>
        </p:nvSpPr>
        <p:spPr>
          <a:xfrm>
            <a:off x="8626" y="1600200"/>
            <a:ext cx="9135374"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And they shall take </a:t>
            </a:r>
            <a:r>
              <a:rPr lang="en-US" sz="5600" b="1" i="1" dirty="0">
                <a:effectLst>
                  <a:outerShdw blurRad="38100" dist="38100" dir="2700000" algn="tl">
                    <a:srgbClr val="000000">
                      <a:alpha val="43137"/>
                    </a:srgbClr>
                  </a:outerShdw>
                </a:effectLst>
              </a:rPr>
              <a:t>some</a:t>
            </a:r>
            <a:r>
              <a:rPr lang="en-US" sz="5600" b="1" dirty="0">
                <a:effectLst>
                  <a:outerShdw blurRad="38100" dist="38100" dir="2700000" algn="tl">
                    <a:srgbClr val="000000">
                      <a:alpha val="43137"/>
                    </a:srgbClr>
                  </a:outerShdw>
                </a:effectLst>
              </a:rPr>
              <a:t> of the blood and put </a:t>
            </a:r>
            <a:r>
              <a:rPr lang="en-US" sz="5600" b="1" i="1" dirty="0">
                <a:effectLst>
                  <a:outerShdw blurRad="38100" dist="38100" dir="2700000" algn="tl">
                    <a:srgbClr val="000000">
                      <a:alpha val="43137"/>
                    </a:srgbClr>
                  </a:outerShdw>
                </a:effectLst>
              </a:rPr>
              <a:t>it</a:t>
            </a:r>
            <a:r>
              <a:rPr lang="en-US" sz="5600" b="1" dirty="0">
                <a:effectLst>
                  <a:outerShdw blurRad="38100" dist="38100" dir="2700000" algn="tl">
                    <a:srgbClr val="000000">
                      <a:alpha val="43137"/>
                    </a:srgbClr>
                  </a:outerShdw>
                </a:effectLst>
              </a:rPr>
              <a:t> on the two doorposts and on the lintel of the houses where they eat it.</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326089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40"/>
            <a:ext cx="7467600" cy="1143000"/>
          </a:xfrm>
        </p:spPr>
        <p:txBody>
          <a:bodyPr>
            <a:noAutofit/>
          </a:bodyPr>
          <a:lstStyle/>
          <a:p>
            <a:r>
              <a:rPr lang="en-US" sz="7200" dirty="0" smtClean="0"/>
              <a:t>Revelation 9:4</a:t>
            </a:r>
            <a:endParaRPr lang="en-US" sz="7200" dirty="0"/>
          </a:p>
        </p:txBody>
      </p:sp>
      <p:sp>
        <p:nvSpPr>
          <p:cNvPr id="3" name="Content Placeholder 2"/>
          <p:cNvSpPr>
            <a:spLocks noGrp="1"/>
          </p:cNvSpPr>
          <p:nvPr>
            <p:ph idx="1"/>
          </p:nvPr>
        </p:nvSpPr>
        <p:spPr>
          <a:xfrm>
            <a:off x="0" y="1066800"/>
            <a:ext cx="9144000" cy="5638800"/>
          </a:xfrm>
        </p:spPr>
        <p:txBody>
          <a:bodyPr>
            <a:noAutofit/>
          </a:bodyPr>
          <a:lstStyle/>
          <a:p>
            <a:pPr marL="36576" indent="0" algn="just">
              <a:buNone/>
            </a:pPr>
            <a:r>
              <a:rPr lang="en-US" sz="5400" b="1" dirty="0">
                <a:effectLst>
                  <a:outerShdw blurRad="38100" dist="38100" dir="2700000" algn="tl">
                    <a:srgbClr val="000000">
                      <a:alpha val="43137"/>
                    </a:srgbClr>
                  </a:outerShdw>
                </a:effectLst>
              </a:rPr>
              <a:t>They were commanded not to harm the grass of the earth, or any green thing, or any tree, but only those men who do not have the seal of God on their foreheads.</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302800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Hebrews 12:22</a:t>
            </a:r>
            <a:endParaRPr lang="en-US" sz="7200" dirty="0"/>
          </a:p>
        </p:txBody>
      </p:sp>
      <p:sp>
        <p:nvSpPr>
          <p:cNvPr id="3" name="Content Placeholder 2"/>
          <p:cNvSpPr>
            <a:spLocks noGrp="1"/>
          </p:cNvSpPr>
          <p:nvPr>
            <p:ph idx="1"/>
          </p:nvPr>
        </p:nvSpPr>
        <p:spPr>
          <a:xfrm>
            <a:off x="0" y="1600200"/>
            <a:ext cx="91440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But you have come to Mount Zion and to the city of the living God, the heavenly Jerusalem, to an innumerable company of angels,</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690904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Hebrews 12:23</a:t>
            </a:r>
            <a:endParaRPr lang="en-US" sz="7200" dirty="0"/>
          </a:p>
        </p:txBody>
      </p:sp>
      <p:sp>
        <p:nvSpPr>
          <p:cNvPr id="3" name="Content Placeholder 2"/>
          <p:cNvSpPr>
            <a:spLocks noGrp="1"/>
          </p:cNvSpPr>
          <p:nvPr>
            <p:ph idx="1"/>
          </p:nvPr>
        </p:nvSpPr>
        <p:spPr>
          <a:xfrm>
            <a:off x="0" y="1600200"/>
            <a:ext cx="91440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to the general assembly and church of the firstborn </a:t>
            </a:r>
            <a:r>
              <a:rPr lang="en-US" sz="5400" b="1" i="1" dirty="0">
                <a:effectLst>
                  <a:outerShdw blurRad="38100" dist="38100" dir="2700000" algn="tl">
                    <a:srgbClr val="000000">
                      <a:alpha val="43137"/>
                    </a:srgbClr>
                  </a:outerShdw>
                </a:effectLst>
              </a:rPr>
              <a:t>who are</a:t>
            </a:r>
            <a:r>
              <a:rPr lang="en-US" sz="5400" b="1" dirty="0">
                <a:effectLst>
                  <a:outerShdw blurRad="38100" dist="38100" dir="2700000" algn="tl">
                    <a:srgbClr val="000000">
                      <a:alpha val="43137"/>
                    </a:srgbClr>
                  </a:outerShdw>
                </a:effectLst>
              </a:rPr>
              <a:t> registered in heaven, to God the Judge of all, to the spirits of just men made perfect,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461617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Hebrews 12:24</a:t>
            </a:r>
            <a:endParaRPr lang="en-US" sz="7200" dirty="0"/>
          </a:p>
        </p:txBody>
      </p:sp>
      <p:sp>
        <p:nvSpPr>
          <p:cNvPr id="3" name="Content Placeholder 2"/>
          <p:cNvSpPr>
            <a:spLocks noGrp="1"/>
          </p:cNvSpPr>
          <p:nvPr>
            <p:ph idx="1"/>
          </p:nvPr>
        </p:nvSpPr>
        <p:spPr>
          <a:xfrm>
            <a:off x="0" y="1600200"/>
            <a:ext cx="91440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to Jesus the Mediator of the new covenant, and to the blood of sprinkling that speaks better things than </a:t>
            </a:r>
            <a:r>
              <a:rPr lang="en-US" sz="5600" b="1" i="1" dirty="0">
                <a:effectLst>
                  <a:outerShdw blurRad="38100" dist="38100" dir="2700000" algn="tl">
                    <a:srgbClr val="000000">
                      <a:alpha val="43137"/>
                    </a:srgbClr>
                  </a:outerShdw>
                </a:effectLst>
              </a:rPr>
              <a:t>that of</a:t>
            </a:r>
            <a:r>
              <a:rPr lang="en-US" sz="5600" b="1" dirty="0">
                <a:effectLst>
                  <a:outerShdw blurRad="38100" dist="38100" dir="2700000" algn="tl">
                    <a:srgbClr val="000000">
                      <a:alpha val="43137"/>
                    </a:srgbClr>
                  </a:outerShdw>
                </a:effectLst>
              </a:rPr>
              <a:t> Abel.</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400700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Psalm 48:1</a:t>
            </a:r>
            <a:endParaRPr lang="en-US" sz="7200" dirty="0"/>
          </a:p>
        </p:txBody>
      </p:sp>
      <p:sp>
        <p:nvSpPr>
          <p:cNvPr id="3" name="Content Placeholder 2"/>
          <p:cNvSpPr>
            <a:spLocks noGrp="1"/>
          </p:cNvSpPr>
          <p:nvPr>
            <p:ph idx="1"/>
          </p:nvPr>
        </p:nvSpPr>
        <p:spPr>
          <a:xfrm>
            <a:off x="0" y="1600200"/>
            <a:ext cx="91440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Great </a:t>
            </a:r>
            <a:r>
              <a:rPr lang="en-US" sz="5600" b="1" i="1" dirty="0">
                <a:effectLst>
                  <a:outerShdw blurRad="38100" dist="38100" dir="2700000" algn="tl">
                    <a:srgbClr val="000000">
                      <a:alpha val="43137"/>
                    </a:srgbClr>
                  </a:outerShdw>
                </a:effectLst>
              </a:rPr>
              <a:t>is</a:t>
            </a:r>
            <a:r>
              <a:rPr lang="en-US" sz="5600" b="1" dirty="0">
                <a:effectLst>
                  <a:outerShdw blurRad="38100" dist="38100" dir="2700000" algn="tl">
                    <a:srgbClr val="000000">
                      <a:alpha val="43137"/>
                    </a:srgbClr>
                  </a:outerShdw>
                </a:effectLst>
              </a:rPr>
              <a:t> the LORD, and greatly to be praised In the city of our God, </a:t>
            </a:r>
            <a:r>
              <a:rPr lang="en-US" sz="5600" b="1" i="1" dirty="0">
                <a:effectLst>
                  <a:outerShdw blurRad="38100" dist="38100" dir="2700000" algn="tl">
                    <a:srgbClr val="000000">
                      <a:alpha val="43137"/>
                    </a:srgbClr>
                  </a:outerShdw>
                </a:effectLst>
              </a:rPr>
              <a:t>In</a:t>
            </a:r>
            <a:r>
              <a:rPr lang="en-US" sz="5600" b="1" dirty="0">
                <a:effectLst>
                  <a:outerShdw blurRad="38100" dist="38100" dir="2700000" algn="tl">
                    <a:srgbClr val="000000">
                      <a:alpha val="43137"/>
                    </a:srgbClr>
                  </a:outerShdw>
                </a:effectLst>
              </a:rPr>
              <a:t> His holy mountain.</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493325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Psalm 48:2</a:t>
            </a:r>
            <a:endParaRPr lang="en-US" sz="7200" dirty="0"/>
          </a:p>
        </p:txBody>
      </p:sp>
      <p:sp>
        <p:nvSpPr>
          <p:cNvPr id="3" name="Content Placeholder 2"/>
          <p:cNvSpPr>
            <a:spLocks noGrp="1"/>
          </p:cNvSpPr>
          <p:nvPr>
            <p:ph idx="1"/>
          </p:nvPr>
        </p:nvSpPr>
        <p:spPr>
          <a:xfrm>
            <a:off x="0" y="1600200"/>
            <a:ext cx="91440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Beautiful in elevation, The joy of the whole earth, </a:t>
            </a:r>
            <a:r>
              <a:rPr lang="en-US" sz="5600" b="1" i="1" dirty="0">
                <a:effectLst>
                  <a:outerShdw blurRad="38100" dist="38100" dir="2700000" algn="tl">
                    <a:srgbClr val="000000">
                      <a:alpha val="43137"/>
                    </a:srgbClr>
                  </a:outerShdw>
                </a:effectLst>
              </a:rPr>
              <a:t>Is</a:t>
            </a:r>
            <a:r>
              <a:rPr lang="en-US" sz="5600" b="1" dirty="0">
                <a:effectLst>
                  <a:outerShdw blurRad="38100" dist="38100" dir="2700000" algn="tl">
                    <a:srgbClr val="000000">
                      <a:alpha val="43137"/>
                    </a:srgbClr>
                  </a:outerShdw>
                </a:effectLst>
              </a:rPr>
              <a:t> Mount Zion </a:t>
            </a:r>
            <a:r>
              <a:rPr lang="en-US" sz="5600" b="1" i="1" dirty="0">
                <a:effectLst>
                  <a:outerShdw blurRad="38100" dist="38100" dir="2700000" algn="tl">
                    <a:srgbClr val="000000">
                      <a:alpha val="43137"/>
                    </a:srgbClr>
                  </a:outerShdw>
                </a:effectLst>
              </a:rPr>
              <a:t>on</a:t>
            </a:r>
            <a:r>
              <a:rPr lang="en-US" sz="5600" b="1" dirty="0">
                <a:effectLst>
                  <a:outerShdw blurRad="38100" dist="38100" dir="2700000" algn="tl">
                    <a:srgbClr val="000000">
                      <a:alpha val="43137"/>
                    </a:srgbClr>
                  </a:outerShdw>
                </a:effectLst>
              </a:rPr>
              <a:t> the sides of the north, The city of the great King.</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25313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Isaiah 24:21</a:t>
            </a:r>
            <a:endParaRPr lang="en-US" sz="7200" dirty="0"/>
          </a:p>
        </p:txBody>
      </p:sp>
      <p:sp>
        <p:nvSpPr>
          <p:cNvPr id="3" name="Content Placeholder 2"/>
          <p:cNvSpPr>
            <a:spLocks noGrp="1"/>
          </p:cNvSpPr>
          <p:nvPr>
            <p:ph idx="1"/>
          </p:nvPr>
        </p:nvSpPr>
        <p:spPr>
          <a:xfrm>
            <a:off x="0" y="1600200"/>
            <a:ext cx="91440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It shall come to pass in that day </a:t>
            </a:r>
            <a:r>
              <a:rPr lang="en-US" sz="5600" b="1" i="1" dirty="0">
                <a:effectLst>
                  <a:outerShdw blurRad="38100" dist="38100" dir="2700000" algn="tl">
                    <a:srgbClr val="000000">
                      <a:alpha val="43137"/>
                    </a:srgbClr>
                  </a:outerShdw>
                </a:effectLst>
              </a:rPr>
              <a:t>That</a:t>
            </a:r>
            <a:r>
              <a:rPr lang="en-US" sz="5600" b="1" dirty="0">
                <a:effectLst>
                  <a:outerShdw blurRad="38100" dist="38100" dir="2700000" algn="tl">
                    <a:srgbClr val="000000">
                      <a:alpha val="43137"/>
                    </a:srgbClr>
                  </a:outerShdw>
                </a:effectLst>
              </a:rPr>
              <a:t> the LORD will punish on high the host of exalted ones, And on the earth the kings of the earth.</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678024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02"/>
            <a:ext cx="7467600" cy="1143000"/>
          </a:xfrm>
        </p:spPr>
        <p:txBody>
          <a:bodyPr>
            <a:noAutofit/>
          </a:bodyPr>
          <a:lstStyle/>
          <a:p>
            <a:r>
              <a:rPr lang="en-US" sz="7200" dirty="0" smtClean="0"/>
              <a:t>Revelation 14:1</a:t>
            </a:r>
            <a:endParaRPr lang="en-US" sz="7200" dirty="0"/>
          </a:p>
        </p:txBody>
      </p:sp>
      <p:sp>
        <p:nvSpPr>
          <p:cNvPr id="3" name="Content Placeholder 2"/>
          <p:cNvSpPr>
            <a:spLocks noGrp="1"/>
          </p:cNvSpPr>
          <p:nvPr>
            <p:ph idx="1"/>
          </p:nvPr>
        </p:nvSpPr>
        <p:spPr>
          <a:xfrm>
            <a:off x="0" y="1143000"/>
            <a:ext cx="9144000" cy="5715000"/>
          </a:xfrm>
        </p:spPr>
        <p:txBody>
          <a:bodyPr>
            <a:noAutofit/>
          </a:bodyPr>
          <a:lstStyle/>
          <a:p>
            <a:pPr marL="36576" indent="0" algn="just">
              <a:buNone/>
            </a:pPr>
            <a:r>
              <a:rPr lang="en-US" sz="5400" b="1" dirty="0">
                <a:effectLst>
                  <a:outerShdw blurRad="38100" dist="38100" dir="2700000" algn="tl">
                    <a:srgbClr val="000000">
                      <a:alpha val="43137"/>
                    </a:srgbClr>
                  </a:outerShdw>
                </a:effectLst>
              </a:rPr>
              <a:t>Then I looked, and behold, a Lamb standing on Mount Zion, and with Him one hundred </a:t>
            </a:r>
            <a:r>
              <a:rPr lang="en-US" sz="5400" b="1" i="1" dirty="0">
                <a:effectLst>
                  <a:outerShdw blurRad="38100" dist="38100" dir="2700000" algn="tl">
                    <a:srgbClr val="000000">
                      <a:alpha val="43137"/>
                    </a:srgbClr>
                  </a:outerShdw>
                </a:effectLst>
              </a:rPr>
              <a:t>and</a:t>
            </a:r>
            <a:r>
              <a:rPr lang="en-US" sz="5400" b="1" dirty="0">
                <a:effectLst>
                  <a:outerShdw blurRad="38100" dist="38100" dir="2700000" algn="tl">
                    <a:srgbClr val="000000">
                      <a:alpha val="43137"/>
                    </a:srgbClr>
                  </a:outerShdw>
                </a:effectLst>
              </a:rPr>
              <a:t> forty-four thousand, having His Father's name written on their foreheads.</a:t>
            </a:r>
          </a:p>
        </p:txBody>
      </p:sp>
    </p:spTree>
    <p:extLst>
      <p:ext uri="{BB962C8B-B14F-4D97-AF65-F5344CB8AC3E}">
        <p14:creationId xmlns:p14="http://schemas.microsoft.com/office/powerpoint/2010/main" val="4235208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Isaiah 24:22</a:t>
            </a:r>
            <a:endParaRPr lang="en-US" sz="7200" dirty="0"/>
          </a:p>
        </p:txBody>
      </p:sp>
      <p:sp>
        <p:nvSpPr>
          <p:cNvPr id="3" name="Content Placeholder 2"/>
          <p:cNvSpPr>
            <a:spLocks noGrp="1"/>
          </p:cNvSpPr>
          <p:nvPr>
            <p:ph idx="1"/>
          </p:nvPr>
        </p:nvSpPr>
        <p:spPr>
          <a:xfrm>
            <a:off x="0" y="1600200"/>
            <a:ext cx="91440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They will be gathered together, </a:t>
            </a:r>
            <a:r>
              <a:rPr lang="en-US" sz="5600" b="1" i="1" dirty="0">
                <a:effectLst>
                  <a:outerShdw blurRad="38100" dist="38100" dir="2700000" algn="tl">
                    <a:srgbClr val="000000">
                      <a:alpha val="43137"/>
                    </a:srgbClr>
                  </a:outerShdw>
                </a:effectLst>
              </a:rPr>
              <a:t>As</a:t>
            </a:r>
            <a:r>
              <a:rPr lang="en-US" sz="5600" b="1" dirty="0">
                <a:effectLst>
                  <a:outerShdw blurRad="38100" dist="38100" dir="2700000" algn="tl">
                    <a:srgbClr val="000000">
                      <a:alpha val="43137"/>
                    </a:srgbClr>
                  </a:outerShdw>
                </a:effectLst>
              </a:rPr>
              <a:t> prisoners are gathered in the pit, And will be shut up in the prison; After many days they will be punished.</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853019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Isaiah 24:23</a:t>
            </a:r>
            <a:endParaRPr lang="en-US" sz="7200" dirty="0"/>
          </a:p>
        </p:txBody>
      </p:sp>
      <p:sp>
        <p:nvSpPr>
          <p:cNvPr id="3" name="Content Placeholder 2"/>
          <p:cNvSpPr>
            <a:spLocks noGrp="1"/>
          </p:cNvSpPr>
          <p:nvPr>
            <p:ph idx="1"/>
          </p:nvPr>
        </p:nvSpPr>
        <p:spPr>
          <a:xfrm>
            <a:off x="0" y="1600200"/>
            <a:ext cx="9144000" cy="5257800"/>
          </a:xfrm>
        </p:spPr>
        <p:txBody>
          <a:bodyPr>
            <a:noAutofit/>
          </a:bodyPr>
          <a:lstStyle/>
          <a:p>
            <a:pPr marL="36576" indent="0" algn="just">
              <a:buNone/>
            </a:pPr>
            <a:r>
              <a:rPr lang="en-US" sz="5100" b="1" dirty="0">
                <a:effectLst>
                  <a:outerShdw blurRad="38100" dist="38100" dir="2700000" algn="tl">
                    <a:srgbClr val="000000">
                      <a:alpha val="43137"/>
                    </a:srgbClr>
                  </a:outerShdw>
                </a:effectLst>
              </a:rPr>
              <a:t>Then the moon will be disgraced And the sun ashamed; For the LORD of hosts will reign On Mount Zion and in Jerusalem And before His elders, gloriously.</a:t>
            </a:r>
            <a:endParaRPr lang="en-US" sz="51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544342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Autofit/>
          </a:bodyPr>
          <a:lstStyle/>
          <a:p>
            <a:r>
              <a:rPr lang="en-US" sz="7200" dirty="0" smtClean="0"/>
              <a:t>Joel 2:32</a:t>
            </a:r>
            <a:endParaRPr lang="en-US" sz="7200" dirty="0"/>
          </a:p>
        </p:txBody>
      </p:sp>
      <p:sp>
        <p:nvSpPr>
          <p:cNvPr id="3" name="Content Placeholder 2"/>
          <p:cNvSpPr>
            <a:spLocks noGrp="1"/>
          </p:cNvSpPr>
          <p:nvPr>
            <p:ph idx="1"/>
          </p:nvPr>
        </p:nvSpPr>
        <p:spPr>
          <a:xfrm>
            <a:off x="0" y="1066800"/>
            <a:ext cx="9144000" cy="5791200"/>
          </a:xfrm>
        </p:spPr>
        <p:txBody>
          <a:bodyPr>
            <a:noAutofit/>
          </a:bodyPr>
          <a:lstStyle/>
          <a:p>
            <a:pPr marL="36576" indent="0" algn="just">
              <a:buNone/>
            </a:pPr>
            <a:r>
              <a:rPr lang="en-US" sz="4800" b="1" dirty="0">
                <a:effectLst>
                  <a:outerShdw blurRad="38100" dist="38100" dir="2700000" algn="tl">
                    <a:srgbClr val="000000">
                      <a:alpha val="43137"/>
                    </a:srgbClr>
                  </a:outerShdw>
                </a:effectLst>
              </a:rPr>
              <a:t>And it shall come to pass </a:t>
            </a:r>
            <a:r>
              <a:rPr lang="en-US" sz="4800" b="1" i="1" dirty="0">
                <a:effectLst>
                  <a:outerShdw blurRad="38100" dist="38100" dir="2700000" algn="tl">
                    <a:srgbClr val="000000">
                      <a:alpha val="43137"/>
                    </a:srgbClr>
                  </a:outerShdw>
                </a:effectLst>
              </a:rPr>
              <a:t>That</a:t>
            </a:r>
            <a:r>
              <a:rPr lang="en-US" sz="4800" b="1" dirty="0">
                <a:effectLst>
                  <a:outerShdw blurRad="38100" dist="38100" dir="2700000" algn="tl">
                    <a:srgbClr val="000000">
                      <a:alpha val="43137"/>
                    </a:srgbClr>
                  </a:outerShdw>
                </a:effectLst>
              </a:rPr>
              <a:t> whoever calls on the name of the LORD Shall be saved. For in Mount Zion and in Jerusalem there shall be deliverance, As the LORD has said, Among the remnant whom the LORD calls.</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638801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Autofit/>
          </a:bodyPr>
          <a:lstStyle/>
          <a:p>
            <a:r>
              <a:rPr lang="en-US" sz="7200" dirty="0" smtClean="0"/>
              <a:t>Exodus 3:13</a:t>
            </a:r>
            <a:endParaRPr lang="en-US" sz="7200" dirty="0"/>
          </a:p>
        </p:txBody>
      </p:sp>
      <p:sp>
        <p:nvSpPr>
          <p:cNvPr id="3" name="Content Placeholder 2"/>
          <p:cNvSpPr>
            <a:spLocks noGrp="1"/>
          </p:cNvSpPr>
          <p:nvPr>
            <p:ph idx="1"/>
          </p:nvPr>
        </p:nvSpPr>
        <p:spPr>
          <a:xfrm>
            <a:off x="0" y="990600"/>
            <a:ext cx="9144000" cy="5791200"/>
          </a:xfrm>
        </p:spPr>
        <p:txBody>
          <a:bodyPr>
            <a:noAutofit/>
          </a:bodyPr>
          <a:lstStyle/>
          <a:p>
            <a:pPr marL="36576" indent="0" algn="just">
              <a:buNone/>
            </a:pPr>
            <a:r>
              <a:rPr lang="en-US" sz="4800" b="1" dirty="0">
                <a:effectLst>
                  <a:outerShdw blurRad="38100" dist="38100" dir="2700000" algn="tl">
                    <a:srgbClr val="000000">
                      <a:alpha val="43137"/>
                    </a:srgbClr>
                  </a:outerShdw>
                </a:effectLst>
              </a:rPr>
              <a:t>And Moses said unto God, Behold, </a:t>
            </a:r>
            <a:r>
              <a:rPr lang="en-US" sz="4800" b="1" i="1" dirty="0">
                <a:effectLst>
                  <a:outerShdw blurRad="38100" dist="38100" dir="2700000" algn="tl">
                    <a:srgbClr val="000000">
                      <a:alpha val="43137"/>
                    </a:srgbClr>
                  </a:outerShdw>
                </a:effectLst>
              </a:rPr>
              <a:t>when</a:t>
            </a:r>
            <a:r>
              <a:rPr lang="en-US" sz="4800" b="1" dirty="0">
                <a:effectLst>
                  <a:outerShdw blurRad="38100" dist="38100" dir="2700000" algn="tl">
                    <a:srgbClr val="000000">
                      <a:alpha val="43137"/>
                    </a:srgbClr>
                  </a:outerShdw>
                </a:effectLst>
              </a:rPr>
              <a:t> I come unto the children of Israel, and shall say unto them, The God of your fathers hath sent me unto you; and they shall say to me, What </a:t>
            </a:r>
            <a:r>
              <a:rPr lang="en-US" sz="4800" b="1" i="1" dirty="0">
                <a:effectLst>
                  <a:outerShdw blurRad="38100" dist="38100" dir="2700000" algn="tl">
                    <a:srgbClr val="000000">
                      <a:alpha val="43137"/>
                    </a:srgbClr>
                  </a:outerShdw>
                </a:effectLst>
              </a:rPr>
              <a:t>is</a:t>
            </a:r>
            <a:r>
              <a:rPr lang="en-US" sz="4800" b="1" dirty="0">
                <a:effectLst>
                  <a:outerShdw blurRad="38100" dist="38100" dir="2700000" algn="tl">
                    <a:srgbClr val="000000">
                      <a:alpha val="43137"/>
                    </a:srgbClr>
                  </a:outerShdw>
                </a:effectLst>
              </a:rPr>
              <a:t> his name? what shall I say unto them?</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592139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Exodus 3:14</a:t>
            </a:r>
            <a:endParaRPr lang="en-US" sz="7200" dirty="0"/>
          </a:p>
        </p:txBody>
      </p:sp>
      <p:sp>
        <p:nvSpPr>
          <p:cNvPr id="3" name="Content Placeholder 2"/>
          <p:cNvSpPr>
            <a:spLocks noGrp="1"/>
          </p:cNvSpPr>
          <p:nvPr>
            <p:ph idx="1"/>
          </p:nvPr>
        </p:nvSpPr>
        <p:spPr>
          <a:xfrm>
            <a:off x="0" y="1600200"/>
            <a:ext cx="91440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And God said unto Moses, I AM THAT I AM: and he said, Thus shalt thou say unto the children of Israel, I AM hath sent me unto you.</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322751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John 8:58</a:t>
            </a:r>
            <a:endParaRPr lang="en-US" sz="7200" dirty="0"/>
          </a:p>
        </p:txBody>
      </p:sp>
      <p:sp>
        <p:nvSpPr>
          <p:cNvPr id="3" name="Content Placeholder 2"/>
          <p:cNvSpPr>
            <a:spLocks noGrp="1"/>
          </p:cNvSpPr>
          <p:nvPr>
            <p:ph idx="1"/>
          </p:nvPr>
        </p:nvSpPr>
        <p:spPr>
          <a:xfrm>
            <a:off x="0" y="1600200"/>
            <a:ext cx="9144000" cy="5257800"/>
          </a:xfrm>
        </p:spPr>
        <p:txBody>
          <a:bodyPr>
            <a:normAutofit/>
          </a:bodyPr>
          <a:lstStyle/>
          <a:p>
            <a:pPr marL="36576" indent="0" algn="just">
              <a:buNone/>
            </a:pPr>
            <a:r>
              <a:rPr lang="en-US" sz="5600" b="1" dirty="0"/>
              <a:t>Jesus said to them, "Most assuredly, I say to you, before Abraham was, I AM."</a:t>
            </a:r>
            <a:endParaRPr lang="en-US" sz="5600" b="1" dirty="0"/>
          </a:p>
        </p:txBody>
      </p:sp>
    </p:spTree>
    <p:extLst>
      <p:ext uri="{BB962C8B-B14F-4D97-AF65-F5344CB8AC3E}">
        <p14:creationId xmlns:p14="http://schemas.microsoft.com/office/powerpoint/2010/main" val="15079797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Autofit/>
          </a:bodyPr>
          <a:lstStyle/>
          <a:p>
            <a:r>
              <a:rPr lang="en-US" sz="7200" dirty="0" smtClean="0"/>
              <a:t>Revelation 14:2</a:t>
            </a:r>
            <a:endParaRPr lang="en-US" sz="7200" dirty="0"/>
          </a:p>
        </p:txBody>
      </p:sp>
      <p:sp>
        <p:nvSpPr>
          <p:cNvPr id="3" name="Content Placeholder 2"/>
          <p:cNvSpPr>
            <a:spLocks noGrp="1"/>
          </p:cNvSpPr>
          <p:nvPr>
            <p:ph idx="1"/>
          </p:nvPr>
        </p:nvSpPr>
        <p:spPr>
          <a:xfrm>
            <a:off x="-11502" y="990600"/>
            <a:ext cx="9144000" cy="5715000"/>
          </a:xfrm>
        </p:spPr>
        <p:txBody>
          <a:bodyPr>
            <a:noAutofit/>
          </a:bodyPr>
          <a:lstStyle/>
          <a:p>
            <a:pPr marL="36576" indent="0" algn="just">
              <a:buNone/>
            </a:pPr>
            <a:r>
              <a:rPr lang="en-US" sz="5400" b="1" dirty="0">
                <a:effectLst>
                  <a:outerShdw blurRad="38100" dist="38100" dir="2700000" algn="tl">
                    <a:srgbClr val="000000">
                      <a:alpha val="43137"/>
                    </a:srgbClr>
                  </a:outerShdw>
                </a:effectLst>
              </a:rPr>
              <a:t>And I heard a voice from heaven, like the voice of many waters, and like the voice of loud thunder. And I heard the sound of harpists playing their harps.</a:t>
            </a:r>
          </a:p>
        </p:txBody>
      </p:sp>
    </p:spTree>
    <p:extLst>
      <p:ext uri="{BB962C8B-B14F-4D97-AF65-F5344CB8AC3E}">
        <p14:creationId xmlns:p14="http://schemas.microsoft.com/office/powerpoint/2010/main" val="34601943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Autofit/>
          </a:bodyPr>
          <a:lstStyle/>
          <a:p>
            <a:r>
              <a:rPr lang="en-US" sz="7200" dirty="0" smtClean="0"/>
              <a:t>Revelation 14:3</a:t>
            </a:r>
            <a:endParaRPr lang="en-US" sz="7200" dirty="0"/>
          </a:p>
        </p:txBody>
      </p:sp>
      <p:sp>
        <p:nvSpPr>
          <p:cNvPr id="3" name="Content Placeholder 2"/>
          <p:cNvSpPr>
            <a:spLocks noGrp="1"/>
          </p:cNvSpPr>
          <p:nvPr>
            <p:ph idx="1"/>
          </p:nvPr>
        </p:nvSpPr>
        <p:spPr>
          <a:xfrm>
            <a:off x="0" y="1066800"/>
            <a:ext cx="9144000" cy="5791200"/>
          </a:xfrm>
        </p:spPr>
        <p:txBody>
          <a:bodyPr>
            <a:noAutofit/>
          </a:bodyPr>
          <a:lstStyle/>
          <a:p>
            <a:pPr marL="36576" indent="0" algn="just">
              <a:buNone/>
            </a:pPr>
            <a:r>
              <a:rPr lang="en-US" sz="4800" b="1" dirty="0">
                <a:effectLst>
                  <a:outerShdw blurRad="38100" dist="38100" dir="2700000" algn="tl">
                    <a:srgbClr val="000000">
                      <a:alpha val="43137"/>
                    </a:srgbClr>
                  </a:outerShdw>
                </a:effectLst>
              </a:rPr>
              <a:t>They sang as it were a new song before the throne, before the four living creatures, and the elders; and no one could learn that song except the hundred </a:t>
            </a:r>
            <a:r>
              <a:rPr lang="en-US" sz="4800" b="1" i="1" dirty="0">
                <a:effectLst>
                  <a:outerShdw blurRad="38100" dist="38100" dir="2700000" algn="tl">
                    <a:srgbClr val="000000">
                      <a:alpha val="43137"/>
                    </a:srgbClr>
                  </a:outerShdw>
                </a:effectLst>
              </a:rPr>
              <a:t>and</a:t>
            </a:r>
            <a:r>
              <a:rPr lang="en-US" sz="4800" b="1" dirty="0">
                <a:effectLst>
                  <a:outerShdw blurRad="38100" dist="38100" dir="2700000" algn="tl">
                    <a:srgbClr val="000000">
                      <a:alpha val="43137"/>
                    </a:srgbClr>
                  </a:outerShdw>
                </a:effectLst>
              </a:rPr>
              <a:t> forty-four thousand who were redeemed from the earth.</a:t>
            </a:r>
          </a:p>
        </p:txBody>
      </p:sp>
    </p:spTree>
    <p:extLst>
      <p:ext uri="{BB962C8B-B14F-4D97-AF65-F5344CB8AC3E}">
        <p14:creationId xmlns:p14="http://schemas.microsoft.com/office/powerpoint/2010/main" val="30872489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noAutofit/>
          </a:bodyPr>
          <a:lstStyle/>
          <a:p>
            <a:r>
              <a:rPr lang="en-US" sz="7200" dirty="0" smtClean="0"/>
              <a:t>Revelation 5:8</a:t>
            </a:r>
            <a:endParaRPr lang="en-US" sz="7200" dirty="0"/>
          </a:p>
        </p:txBody>
      </p:sp>
      <p:sp>
        <p:nvSpPr>
          <p:cNvPr id="3" name="Content Placeholder 2"/>
          <p:cNvSpPr>
            <a:spLocks noGrp="1"/>
          </p:cNvSpPr>
          <p:nvPr>
            <p:ph idx="1"/>
          </p:nvPr>
        </p:nvSpPr>
        <p:spPr>
          <a:xfrm>
            <a:off x="0" y="990600"/>
            <a:ext cx="9144000" cy="5867400"/>
          </a:xfrm>
        </p:spPr>
        <p:txBody>
          <a:bodyPr>
            <a:noAutofit/>
          </a:bodyPr>
          <a:lstStyle/>
          <a:p>
            <a:pPr marL="36576" indent="0" algn="just">
              <a:buNone/>
            </a:pPr>
            <a:r>
              <a:rPr lang="en-US" sz="4800" b="1" dirty="0">
                <a:effectLst>
                  <a:outerShdw blurRad="38100" dist="38100" dir="2700000" algn="tl">
                    <a:srgbClr val="000000">
                      <a:alpha val="43137"/>
                    </a:srgbClr>
                  </a:outerShdw>
                </a:effectLst>
              </a:rPr>
              <a:t>Now when He had taken the scroll, the four living creatures and the twenty-four elders fell down before the Lamb, each having a harp, and golden bowls full of incense, which are the prayers of the saints.</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935720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noAutofit/>
          </a:bodyPr>
          <a:lstStyle/>
          <a:p>
            <a:r>
              <a:rPr lang="en-US" sz="7200" dirty="0" smtClean="0"/>
              <a:t>Revelation 5:9</a:t>
            </a:r>
            <a:endParaRPr lang="en-US" sz="7200" dirty="0"/>
          </a:p>
        </p:txBody>
      </p:sp>
      <p:sp>
        <p:nvSpPr>
          <p:cNvPr id="3" name="Content Placeholder 2"/>
          <p:cNvSpPr>
            <a:spLocks noGrp="1"/>
          </p:cNvSpPr>
          <p:nvPr>
            <p:ph idx="1"/>
          </p:nvPr>
        </p:nvSpPr>
        <p:spPr>
          <a:xfrm>
            <a:off x="0" y="990600"/>
            <a:ext cx="9144000" cy="5867400"/>
          </a:xfrm>
        </p:spPr>
        <p:txBody>
          <a:bodyPr>
            <a:noAutofit/>
          </a:bodyPr>
          <a:lstStyle/>
          <a:p>
            <a:pPr marL="36576" indent="0" algn="just">
              <a:buNone/>
            </a:pPr>
            <a:r>
              <a:rPr lang="en-US" sz="4800" b="1" dirty="0">
                <a:effectLst>
                  <a:outerShdw blurRad="38100" dist="38100" dir="2700000" algn="tl">
                    <a:srgbClr val="000000">
                      <a:alpha val="43137"/>
                    </a:srgbClr>
                  </a:outerShdw>
                </a:effectLst>
              </a:rPr>
              <a:t>And they sang a new song, saying: "You are worthy to take the scroll, And to open its seals; For You were slain, And have redeemed us to God by Your blood Out of every tribe and tongue and people and nation,</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700318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Autofit/>
          </a:bodyPr>
          <a:lstStyle/>
          <a:p>
            <a:r>
              <a:rPr lang="en-US" sz="7200" dirty="0" smtClean="0"/>
              <a:t>Revelation 14:2</a:t>
            </a:r>
            <a:endParaRPr lang="en-US" sz="7200" dirty="0"/>
          </a:p>
        </p:txBody>
      </p:sp>
      <p:sp>
        <p:nvSpPr>
          <p:cNvPr id="3" name="Content Placeholder 2"/>
          <p:cNvSpPr>
            <a:spLocks noGrp="1"/>
          </p:cNvSpPr>
          <p:nvPr>
            <p:ph idx="1"/>
          </p:nvPr>
        </p:nvSpPr>
        <p:spPr>
          <a:xfrm>
            <a:off x="-11502" y="990600"/>
            <a:ext cx="9144000" cy="5715000"/>
          </a:xfrm>
        </p:spPr>
        <p:txBody>
          <a:bodyPr>
            <a:noAutofit/>
          </a:bodyPr>
          <a:lstStyle/>
          <a:p>
            <a:pPr marL="36576" indent="0" algn="just">
              <a:buNone/>
            </a:pPr>
            <a:r>
              <a:rPr lang="en-US" sz="5400" b="1" dirty="0">
                <a:effectLst>
                  <a:outerShdw blurRad="38100" dist="38100" dir="2700000" algn="tl">
                    <a:srgbClr val="000000">
                      <a:alpha val="43137"/>
                    </a:srgbClr>
                  </a:outerShdw>
                </a:effectLst>
              </a:rPr>
              <a:t>And I heard a voice from heaven, like the voice of many waters, and like the voice of loud thunder. And I heard the sound of harpists playing their harps.</a:t>
            </a:r>
          </a:p>
        </p:txBody>
      </p:sp>
    </p:spTree>
    <p:extLst>
      <p:ext uri="{BB962C8B-B14F-4D97-AF65-F5344CB8AC3E}">
        <p14:creationId xmlns:p14="http://schemas.microsoft.com/office/powerpoint/2010/main" val="31094301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5:10</a:t>
            </a:r>
            <a:endParaRPr lang="en-US" sz="7200" dirty="0"/>
          </a:p>
        </p:txBody>
      </p:sp>
      <p:sp>
        <p:nvSpPr>
          <p:cNvPr id="3" name="Content Placeholder 2"/>
          <p:cNvSpPr>
            <a:spLocks noGrp="1"/>
          </p:cNvSpPr>
          <p:nvPr>
            <p:ph idx="1"/>
          </p:nvPr>
        </p:nvSpPr>
        <p:spPr>
          <a:xfrm>
            <a:off x="0" y="1600200"/>
            <a:ext cx="91440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And have made us kings and priests to our God; And we shall reign on the earth."</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976657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Psalm 150:6</a:t>
            </a:r>
            <a:endParaRPr lang="en-US" sz="7200" dirty="0"/>
          </a:p>
        </p:txBody>
      </p:sp>
      <p:sp>
        <p:nvSpPr>
          <p:cNvPr id="3" name="Content Placeholder 2"/>
          <p:cNvSpPr>
            <a:spLocks noGrp="1"/>
          </p:cNvSpPr>
          <p:nvPr>
            <p:ph idx="1"/>
          </p:nvPr>
        </p:nvSpPr>
        <p:spPr>
          <a:xfrm>
            <a:off x="0" y="1600200"/>
            <a:ext cx="91440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Let everything that has breath praise the LORD. Praise the LORD!</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303979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Acts 16:25</a:t>
            </a:r>
            <a:endParaRPr lang="en-US" sz="7200" dirty="0"/>
          </a:p>
        </p:txBody>
      </p:sp>
      <p:sp>
        <p:nvSpPr>
          <p:cNvPr id="3" name="Content Placeholder 2"/>
          <p:cNvSpPr>
            <a:spLocks noGrp="1"/>
          </p:cNvSpPr>
          <p:nvPr>
            <p:ph idx="1"/>
          </p:nvPr>
        </p:nvSpPr>
        <p:spPr>
          <a:xfrm>
            <a:off x="0" y="1600200"/>
            <a:ext cx="91440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But at midnight Paul and Silas were praying and singing hymns to God, and the prisoners were listening to them.</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121099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10514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Autofit/>
          </a:bodyPr>
          <a:lstStyle/>
          <a:p>
            <a:r>
              <a:rPr lang="en-US" sz="7200" dirty="0" smtClean="0"/>
              <a:t>Revelation 14:3</a:t>
            </a:r>
            <a:endParaRPr lang="en-US" sz="7200" dirty="0"/>
          </a:p>
        </p:txBody>
      </p:sp>
      <p:sp>
        <p:nvSpPr>
          <p:cNvPr id="3" name="Content Placeholder 2"/>
          <p:cNvSpPr>
            <a:spLocks noGrp="1"/>
          </p:cNvSpPr>
          <p:nvPr>
            <p:ph idx="1"/>
          </p:nvPr>
        </p:nvSpPr>
        <p:spPr>
          <a:xfrm>
            <a:off x="0" y="1066800"/>
            <a:ext cx="9144000" cy="5791200"/>
          </a:xfrm>
        </p:spPr>
        <p:txBody>
          <a:bodyPr>
            <a:noAutofit/>
          </a:bodyPr>
          <a:lstStyle/>
          <a:p>
            <a:pPr marL="36576" indent="0" algn="just">
              <a:buNone/>
            </a:pPr>
            <a:r>
              <a:rPr lang="en-US" sz="4800" b="1" dirty="0">
                <a:effectLst>
                  <a:outerShdw blurRad="38100" dist="38100" dir="2700000" algn="tl">
                    <a:srgbClr val="000000">
                      <a:alpha val="43137"/>
                    </a:srgbClr>
                  </a:outerShdw>
                </a:effectLst>
              </a:rPr>
              <a:t>They sang as it were a new song before the throne, before the four living creatures, and the elders; and no one could learn that song except the hundred </a:t>
            </a:r>
            <a:r>
              <a:rPr lang="en-US" sz="4800" b="1" i="1" dirty="0">
                <a:effectLst>
                  <a:outerShdw blurRad="38100" dist="38100" dir="2700000" algn="tl">
                    <a:srgbClr val="000000">
                      <a:alpha val="43137"/>
                    </a:srgbClr>
                  </a:outerShdw>
                </a:effectLst>
              </a:rPr>
              <a:t>and</a:t>
            </a:r>
            <a:r>
              <a:rPr lang="en-US" sz="4800" b="1" dirty="0">
                <a:effectLst>
                  <a:outerShdw blurRad="38100" dist="38100" dir="2700000" algn="tl">
                    <a:srgbClr val="000000">
                      <a:alpha val="43137"/>
                    </a:srgbClr>
                  </a:outerShdw>
                </a:effectLst>
              </a:rPr>
              <a:t> forty-four thousand who were redeemed from the earth.</a:t>
            </a:r>
          </a:p>
        </p:txBody>
      </p:sp>
    </p:spTree>
    <p:extLst>
      <p:ext uri="{BB962C8B-B14F-4D97-AF65-F5344CB8AC3E}">
        <p14:creationId xmlns:p14="http://schemas.microsoft.com/office/powerpoint/2010/main" val="41360322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Autofit/>
          </a:bodyPr>
          <a:lstStyle/>
          <a:p>
            <a:r>
              <a:rPr lang="en-US" sz="7200" dirty="0" smtClean="0"/>
              <a:t>Revelation 14:4a</a:t>
            </a:r>
            <a:endParaRPr lang="en-US" sz="7200" dirty="0"/>
          </a:p>
        </p:txBody>
      </p:sp>
      <p:sp>
        <p:nvSpPr>
          <p:cNvPr id="3" name="Content Placeholder 2"/>
          <p:cNvSpPr>
            <a:spLocks noGrp="1"/>
          </p:cNvSpPr>
          <p:nvPr>
            <p:ph idx="1"/>
          </p:nvPr>
        </p:nvSpPr>
        <p:spPr>
          <a:xfrm>
            <a:off x="0" y="1143000"/>
            <a:ext cx="9144000" cy="57150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These are the ones who were not defiled with women, for they are virgins. These are the ones who follow the Lamb wherever He </a:t>
            </a:r>
            <a:r>
              <a:rPr lang="en-US" sz="5400" b="1" dirty="0" smtClean="0">
                <a:effectLst>
                  <a:outerShdw blurRad="38100" dist="38100" dir="2700000" algn="tl">
                    <a:srgbClr val="000000">
                      <a:alpha val="43137"/>
                    </a:srgbClr>
                  </a:outerShdw>
                </a:effectLst>
              </a:rPr>
              <a:t>goes…</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800914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14:4b</a:t>
            </a:r>
            <a:endParaRPr lang="en-US" sz="7200" dirty="0"/>
          </a:p>
        </p:txBody>
      </p:sp>
      <p:sp>
        <p:nvSpPr>
          <p:cNvPr id="3" name="Content Placeholder 2"/>
          <p:cNvSpPr>
            <a:spLocks noGrp="1"/>
          </p:cNvSpPr>
          <p:nvPr>
            <p:ph idx="1"/>
          </p:nvPr>
        </p:nvSpPr>
        <p:spPr>
          <a:xfrm>
            <a:off x="0" y="1600200"/>
            <a:ext cx="9144000" cy="5257800"/>
          </a:xfrm>
        </p:spPr>
        <p:txBody>
          <a:bodyPr>
            <a:normAutofit/>
          </a:bodyPr>
          <a:lstStyle/>
          <a:p>
            <a:pPr marL="36576" indent="0" algn="just">
              <a:buNone/>
            </a:pPr>
            <a:r>
              <a:rPr lang="en-US" sz="5600" b="1" dirty="0" smtClean="0">
                <a:effectLst>
                  <a:outerShdw blurRad="38100" dist="38100" dir="2700000" algn="tl">
                    <a:srgbClr val="000000">
                      <a:alpha val="43137"/>
                    </a:srgbClr>
                  </a:outerShdw>
                </a:effectLst>
              </a:rPr>
              <a:t>…These </a:t>
            </a:r>
            <a:r>
              <a:rPr lang="en-US" sz="5600" b="1" dirty="0">
                <a:effectLst>
                  <a:outerShdw blurRad="38100" dist="38100" dir="2700000" algn="tl">
                    <a:srgbClr val="000000">
                      <a:alpha val="43137"/>
                    </a:srgbClr>
                  </a:outerShdw>
                </a:effectLst>
              </a:rPr>
              <a:t>were redeemed from </a:t>
            </a:r>
            <a:r>
              <a:rPr lang="en-US" sz="5600" b="1" i="1" dirty="0">
                <a:effectLst>
                  <a:outerShdw blurRad="38100" dist="38100" dir="2700000" algn="tl">
                    <a:srgbClr val="000000">
                      <a:alpha val="43137"/>
                    </a:srgbClr>
                  </a:outerShdw>
                </a:effectLst>
              </a:rPr>
              <a:t>among</a:t>
            </a:r>
            <a:r>
              <a:rPr lang="en-US" sz="5600" b="1" dirty="0">
                <a:effectLst>
                  <a:outerShdw blurRad="38100" dist="38100" dir="2700000" algn="tl">
                    <a:srgbClr val="000000">
                      <a:alpha val="43137"/>
                    </a:srgbClr>
                  </a:outerShdw>
                </a:effectLst>
              </a:rPr>
              <a:t> men, </a:t>
            </a:r>
            <a:r>
              <a:rPr lang="en-US" sz="5600" b="1" i="1" dirty="0">
                <a:effectLst>
                  <a:outerShdw blurRad="38100" dist="38100" dir="2700000" algn="tl">
                    <a:srgbClr val="000000">
                      <a:alpha val="43137"/>
                    </a:srgbClr>
                  </a:outerShdw>
                </a:effectLst>
              </a:rPr>
              <a:t>being</a:t>
            </a:r>
            <a:r>
              <a:rPr lang="en-US" sz="5600" b="1" dirty="0">
                <a:effectLst>
                  <a:outerShdw blurRad="38100" dist="38100" dir="2700000" algn="tl">
                    <a:srgbClr val="000000">
                      <a:alpha val="43137"/>
                    </a:srgbClr>
                  </a:outerShdw>
                </a:effectLst>
              </a:rPr>
              <a:t> </a:t>
            </a:r>
            <a:r>
              <a:rPr lang="en-US" sz="5600" b="1" dirty="0" err="1">
                <a:effectLst>
                  <a:outerShdw blurRad="38100" dist="38100" dir="2700000" algn="tl">
                    <a:srgbClr val="000000">
                      <a:alpha val="43137"/>
                    </a:srgbClr>
                  </a:outerShdw>
                </a:effectLst>
              </a:rPr>
              <a:t>firstfruits</a:t>
            </a:r>
            <a:r>
              <a:rPr lang="en-US" sz="5600" b="1" dirty="0">
                <a:effectLst>
                  <a:outerShdw blurRad="38100" dist="38100" dir="2700000" algn="tl">
                    <a:srgbClr val="000000">
                      <a:alpha val="43137"/>
                    </a:srgbClr>
                  </a:outerShdw>
                </a:effectLst>
              </a:rPr>
              <a:t> to God and to the Lamb.</a:t>
            </a:r>
          </a:p>
        </p:txBody>
      </p:sp>
    </p:spTree>
    <p:extLst>
      <p:ext uri="{BB962C8B-B14F-4D97-AF65-F5344CB8AC3E}">
        <p14:creationId xmlns:p14="http://schemas.microsoft.com/office/powerpoint/2010/main" val="33929133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14:5</a:t>
            </a:r>
            <a:endParaRPr lang="en-US" sz="7200" dirty="0"/>
          </a:p>
        </p:txBody>
      </p:sp>
      <p:sp>
        <p:nvSpPr>
          <p:cNvPr id="3" name="Content Placeholder 2"/>
          <p:cNvSpPr>
            <a:spLocks noGrp="1"/>
          </p:cNvSpPr>
          <p:nvPr>
            <p:ph idx="1"/>
          </p:nvPr>
        </p:nvSpPr>
        <p:spPr>
          <a:xfrm>
            <a:off x="0" y="1600200"/>
            <a:ext cx="91440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And in their mouth was found no deceit, for they are without fault before the throne of God.</a:t>
            </a:r>
          </a:p>
        </p:txBody>
      </p:sp>
    </p:spTree>
    <p:extLst>
      <p:ext uri="{BB962C8B-B14F-4D97-AF65-F5344CB8AC3E}">
        <p14:creationId xmlns:p14="http://schemas.microsoft.com/office/powerpoint/2010/main" val="2246779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0" y="-1"/>
            <a:ext cx="9138249" cy="6853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02294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02"/>
            <a:ext cx="7467600" cy="1143000"/>
          </a:xfrm>
        </p:spPr>
        <p:txBody>
          <a:bodyPr>
            <a:noAutofit/>
          </a:bodyPr>
          <a:lstStyle/>
          <a:p>
            <a:r>
              <a:rPr lang="en-US" sz="7200" dirty="0" smtClean="0"/>
              <a:t>Revelation 14:1</a:t>
            </a:r>
            <a:endParaRPr lang="en-US" sz="7200" dirty="0"/>
          </a:p>
        </p:txBody>
      </p:sp>
      <p:sp>
        <p:nvSpPr>
          <p:cNvPr id="3" name="Content Placeholder 2"/>
          <p:cNvSpPr>
            <a:spLocks noGrp="1"/>
          </p:cNvSpPr>
          <p:nvPr>
            <p:ph idx="1"/>
          </p:nvPr>
        </p:nvSpPr>
        <p:spPr>
          <a:xfrm>
            <a:off x="0" y="1143000"/>
            <a:ext cx="9144000" cy="5715000"/>
          </a:xfrm>
        </p:spPr>
        <p:txBody>
          <a:bodyPr>
            <a:noAutofit/>
          </a:bodyPr>
          <a:lstStyle/>
          <a:p>
            <a:pPr marL="36576" indent="0" algn="just">
              <a:buNone/>
            </a:pPr>
            <a:r>
              <a:rPr lang="en-US" sz="5400" b="1" dirty="0">
                <a:effectLst>
                  <a:outerShdw blurRad="38100" dist="38100" dir="2700000" algn="tl">
                    <a:srgbClr val="000000">
                      <a:alpha val="43137"/>
                    </a:srgbClr>
                  </a:outerShdw>
                </a:effectLst>
              </a:rPr>
              <a:t>Then I looked, and behold, a Lamb standing on Mount Zion, and with Him one hundred </a:t>
            </a:r>
            <a:r>
              <a:rPr lang="en-US" sz="5400" b="1" i="1" dirty="0">
                <a:effectLst>
                  <a:outerShdw blurRad="38100" dist="38100" dir="2700000" algn="tl">
                    <a:srgbClr val="000000">
                      <a:alpha val="43137"/>
                    </a:srgbClr>
                  </a:outerShdw>
                </a:effectLst>
              </a:rPr>
              <a:t>and</a:t>
            </a:r>
            <a:r>
              <a:rPr lang="en-US" sz="5400" b="1" dirty="0">
                <a:effectLst>
                  <a:outerShdw blurRad="38100" dist="38100" dir="2700000" algn="tl">
                    <a:srgbClr val="000000">
                      <a:alpha val="43137"/>
                    </a:srgbClr>
                  </a:outerShdw>
                </a:effectLst>
              </a:rPr>
              <a:t> forty-four thousand, having His Father's name written on their foreheads.</a:t>
            </a:r>
          </a:p>
        </p:txBody>
      </p:sp>
    </p:spTree>
    <p:extLst>
      <p:ext uri="{BB962C8B-B14F-4D97-AF65-F5344CB8AC3E}">
        <p14:creationId xmlns:p14="http://schemas.microsoft.com/office/powerpoint/2010/main" val="408243283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375</TotalTime>
  <Words>996</Words>
  <Application>Microsoft Office PowerPoint</Application>
  <PresentationFormat>On-screen Show (4:3)</PresentationFormat>
  <Paragraphs>63</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Technic</vt:lpstr>
      <vt:lpstr>Revelation 14:1-3</vt:lpstr>
      <vt:lpstr>Revelation 14:1</vt:lpstr>
      <vt:lpstr>Revelation 14:2</vt:lpstr>
      <vt:lpstr>Revelation 14:3</vt:lpstr>
      <vt:lpstr>Revelation 14:4a</vt:lpstr>
      <vt:lpstr>Revelation 14:4b</vt:lpstr>
      <vt:lpstr>Revelation 14:5</vt:lpstr>
      <vt:lpstr>PowerPoint Presentation</vt:lpstr>
      <vt:lpstr>Revelation 14:1</vt:lpstr>
      <vt:lpstr>Exodus 12:5</vt:lpstr>
      <vt:lpstr>Exodus 12:6</vt:lpstr>
      <vt:lpstr>Exodus 12:7</vt:lpstr>
      <vt:lpstr>Revelation 9:4</vt:lpstr>
      <vt:lpstr>Hebrews 12:22</vt:lpstr>
      <vt:lpstr>Hebrews 12:23</vt:lpstr>
      <vt:lpstr>Hebrews 12:24</vt:lpstr>
      <vt:lpstr>Psalm 48:1</vt:lpstr>
      <vt:lpstr>Psalm 48:2</vt:lpstr>
      <vt:lpstr>Isaiah 24:21</vt:lpstr>
      <vt:lpstr>Isaiah 24:22</vt:lpstr>
      <vt:lpstr>Isaiah 24:23</vt:lpstr>
      <vt:lpstr>Joel 2:32</vt:lpstr>
      <vt:lpstr>Exodus 3:13</vt:lpstr>
      <vt:lpstr>Exodus 3:14</vt:lpstr>
      <vt:lpstr>John 8:58</vt:lpstr>
      <vt:lpstr>Revelation 14:2</vt:lpstr>
      <vt:lpstr>Revelation 14:3</vt:lpstr>
      <vt:lpstr>Revelation 5:8</vt:lpstr>
      <vt:lpstr>Revelation 5:9</vt:lpstr>
      <vt:lpstr>Revelation 5:10</vt:lpstr>
      <vt:lpstr>Psalm 150:6</vt:lpstr>
      <vt:lpstr>Acts 16:25</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Revelation 14:1-5</dc:title>
  <dc:creator>Charlie</dc:creator>
  <cp:lastModifiedBy>Charlie</cp:lastModifiedBy>
  <cp:revision>13</cp:revision>
  <dcterms:created xsi:type="dcterms:W3CDTF">2013-12-10T20:30:39Z</dcterms:created>
  <dcterms:modified xsi:type="dcterms:W3CDTF">2013-12-11T22:52:47Z</dcterms:modified>
</cp:coreProperties>
</file>