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75" r:id="rId5"/>
    <p:sldId id="259" r:id="rId6"/>
    <p:sldId id="260" r:id="rId7"/>
    <p:sldId id="263" r:id="rId8"/>
    <p:sldId id="268" r:id="rId9"/>
    <p:sldId id="270" r:id="rId10"/>
    <p:sldId id="262" r:id="rId11"/>
    <p:sldId id="274" r:id="rId12"/>
    <p:sldId id="273" r:id="rId13"/>
    <p:sldId id="265" r:id="rId14"/>
    <p:sldId id="272" r:id="rId15"/>
    <p:sldId id="261" r:id="rId16"/>
    <p:sldId id="271" r:id="rId17"/>
    <p:sldId id="266" r:id="rId18"/>
    <p:sldId id="267" r:id="rId19"/>
    <p:sldId id="269" r:id="rId20"/>
  </p:sldIdLst>
  <p:sldSz cx="9144000" cy="6858000" type="screen4x3"/>
  <p:notesSz cx="7077075" cy="93932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fontAlgn="auto">
              <a:spcBef>
                <a:spcPts val="0"/>
              </a:spcBef>
              <a:spcAft>
                <a:spcPts val="0"/>
              </a:spcAft>
              <a:defRPr sz="1200">
                <a:latin typeface="+mn-lt"/>
                <a:cs typeface="+mn-cs"/>
              </a:defRPr>
            </a:lvl1pPr>
          </a:lstStyle>
          <a:p>
            <a:pPr>
              <a:defRPr/>
            </a:pPr>
            <a:fld id="{5E40CB3A-FCA6-4E98-9DF7-AE62A21B034B}" type="datetimeFigureOut">
              <a:rPr lang="en-US"/>
              <a:pPr>
                <a:defRPr/>
              </a:pPr>
              <a:t>1/23/2015</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pPr lvl="0"/>
            <a:endParaRPr lang="en-US" noProof="0"/>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fontAlgn="auto">
              <a:spcBef>
                <a:spcPts val="0"/>
              </a:spcBef>
              <a:spcAft>
                <a:spcPts val="0"/>
              </a:spcAft>
              <a:defRPr sz="1200">
                <a:latin typeface="+mn-lt"/>
                <a:cs typeface="+mn-cs"/>
              </a:defRPr>
            </a:lvl1pPr>
          </a:lstStyle>
          <a:p>
            <a:pPr>
              <a:defRPr/>
            </a:pPr>
            <a:fld id="{F930F03B-295A-4802-950E-606B1BAE4946}" type="slidenum">
              <a:rPr lang="en-US"/>
              <a:pPr>
                <a:defRPr/>
              </a:pPr>
              <a:t>‹#›</a:t>
            </a:fld>
            <a:endParaRPr lang="en-US"/>
          </a:p>
        </p:txBody>
      </p:sp>
    </p:spTree>
    <p:extLst>
      <p:ext uri="{BB962C8B-B14F-4D97-AF65-F5344CB8AC3E}">
        <p14:creationId xmlns:p14="http://schemas.microsoft.com/office/powerpoint/2010/main" val="1882982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C58A6C-7FCE-4C9D-B0D2-C131D62368F1}"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C0FCC802-504B-40A1-8034-AE411394A79A}" type="datetimeFigureOut">
              <a:rPr lang="en-US"/>
              <a:pPr>
                <a:defRPr/>
              </a:pPr>
              <a:t>1/23/2015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82A434D-2A34-4F13-BAD8-4D5DE33A24A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B96A47-2D83-4BD1-ABD7-94E8DC5419E9}" type="datetimeFigureOut">
              <a:rPr lang="en-US"/>
              <a:pPr>
                <a:defRPr/>
              </a:pPr>
              <a:t>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25B6EC-3D88-4ABF-B226-4EBE04CF29D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35AF20A-AE07-4A25-81E1-F95EC790CAFC}"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5B1D3EEF-9331-488F-B672-0C8EC6E160C9}" type="datetimeFigureOut">
              <a:rPr lang="en-US"/>
              <a:pPr>
                <a:defRPr/>
              </a:pPr>
              <a:t>1/23/2015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7A5B71-E1D3-44EA-918B-1F77DF04598E}" type="datetimeFigureOut">
              <a:rPr lang="en-US"/>
              <a:pPr>
                <a:defRPr/>
              </a:pPr>
              <a:t>1/23/2015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72D308C8-A509-4D4C-A8DC-D21AA615D6F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C89AB61F-098A-4A70-975C-D160720B9044}" type="datetimeFigureOut">
              <a:rPr lang="en-US"/>
              <a:pPr>
                <a:defRPr/>
              </a:pPr>
              <a:t>1/23/2015</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DB6C3BC1-ECFC-4B88-8D31-51E3E67DE77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B328C21F-ACA6-4A49-BFFF-F6431E4FE229}" type="datetimeFigureOut">
              <a:rPr lang="en-US"/>
              <a:pPr>
                <a:defRPr/>
              </a:pPr>
              <a:t>1/23/2015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EE72858-F50A-43BC-A800-4C4A4092F4E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1350A320-8802-475B-909E-0BD2B98397AB}" type="datetimeFigureOut">
              <a:rPr lang="en-US"/>
              <a:pPr>
                <a:defRPr/>
              </a:pPr>
              <a:t>1/23/2015</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1548A4CA-6A1C-4735-949F-6B7BAF93AB9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051603C-FD66-46C3-860E-1C31A0CBA935}" type="datetimeFigureOut">
              <a:rPr lang="en-US"/>
              <a:pPr>
                <a:defRPr/>
              </a:pPr>
              <a:t>1/23/2015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12D5DD4-7A63-42C0-A4EC-D3AA7A546C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5E3A2F35-DB0F-4D95-BCC1-29E5765ED9B3}" type="datetimeFigureOut">
              <a:rPr lang="en-US"/>
              <a:pPr>
                <a:defRPr/>
              </a:pPr>
              <a:t>1/23/2015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88FCDA26-C659-4EB3-BC3B-4E85D97AE7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6E3B165-F0B9-45D5-B839-17B13B8AD86D}"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2FD68E46-2261-4C97-9D6D-790EBCDB7330}" type="datetimeFigureOut">
              <a:rPr lang="en-US"/>
              <a:pPr>
                <a:defRPr/>
              </a:pPr>
              <a:t>1/23/2015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B4D6F7C1-F0D1-4E02-BE98-E01679E63301}"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F8A7B34A-6B6E-4E37-B192-9CDDDB90AC5B}" type="datetimeFigureOut">
              <a:rPr lang="en-US"/>
              <a:pPr>
                <a:defRPr/>
              </a:pPr>
              <a:t>1/23/2015</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BB56CA65-24BC-4153-AA92-5BDED24F1F69}" type="datetimeFigureOut">
              <a:rPr lang="en-US"/>
              <a:pPr>
                <a:defRPr/>
              </a:pPr>
              <a:t>1/23/2015</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10FF7C6D-8F6E-447A-9B81-8C9327D5DE9A}"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sz="3200" b="1" dirty="0" smtClean="0"/>
              <a:t>Replacement Theology:</a:t>
            </a:r>
            <a:r>
              <a:rPr lang="en-US" sz="3200" dirty="0" smtClean="0"/>
              <a:t/>
            </a:r>
            <a:br>
              <a:rPr lang="en-US" sz="3200" dirty="0" smtClean="0"/>
            </a:br>
            <a:r>
              <a:rPr lang="en-US" sz="2800" dirty="0" smtClean="0"/>
              <a:t>The Arab Christian </a:t>
            </a:r>
            <a:r>
              <a:rPr lang="en-US" sz="2800" i="1" dirty="0" smtClean="0">
                <a:solidFill>
                  <a:srgbClr val="FF0000"/>
                </a:solidFill>
              </a:rPr>
              <a:t>Revisionist</a:t>
            </a:r>
            <a:r>
              <a:rPr lang="en-US" sz="2800" dirty="0" smtClean="0"/>
              <a:t> Narrative</a:t>
            </a:r>
            <a:endParaRPr lang="en-US" sz="2800" dirty="0"/>
          </a:p>
        </p:txBody>
      </p:sp>
      <p:sp>
        <p:nvSpPr>
          <p:cNvPr id="5" name="Content Placeholder 4"/>
          <p:cNvSpPr>
            <a:spLocks noGrp="1"/>
          </p:cNvSpPr>
          <p:nvPr>
            <p:ph sz="quarter" idx="1"/>
          </p:nvPr>
        </p:nvSpPr>
        <p:spPr>
          <a:xfrm>
            <a:off x="304800" y="1524000"/>
            <a:ext cx="8504238" cy="4572000"/>
          </a:xfrm>
        </p:spPr>
        <p:txBody>
          <a:bodyPr>
            <a:normAutofit fontScale="62500" lnSpcReduction="20000"/>
          </a:bodyPr>
          <a:lstStyle/>
          <a:p>
            <a:pPr marL="274320" indent="-274320" eaLnBrk="1" fontAlgn="auto" hangingPunct="1">
              <a:spcAft>
                <a:spcPts val="0"/>
              </a:spcAft>
              <a:buFont typeface="Wingdings 2"/>
              <a:buNone/>
              <a:defRPr/>
            </a:pPr>
            <a:r>
              <a:rPr lang="en-US" sz="4500" u="sng" dirty="0" smtClean="0"/>
              <a:t>Three key issues:</a:t>
            </a:r>
          </a:p>
          <a:p>
            <a:pPr marL="274320" indent="-274320" eaLnBrk="1" fontAlgn="auto" hangingPunct="1">
              <a:spcAft>
                <a:spcPts val="0"/>
              </a:spcAft>
              <a:buFont typeface="Wingdings 2"/>
              <a:buNone/>
              <a:defRPr/>
            </a:pPr>
            <a:endParaRPr lang="en-US" sz="1500" u="sng" dirty="0" smtClean="0"/>
          </a:p>
          <a:p>
            <a:pPr marL="514350" indent="-514350" eaLnBrk="1" fontAlgn="auto" hangingPunct="1">
              <a:spcAft>
                <a:spcPts val="0"/>
              </a:spcAft>
              <a:buFont typeface="Wingdings 2"/>
              <a:buNone/>
              <a:defRPr/>
            </a:pPr>
            <a:r>
              <a:rPr lang="en-US" sz="3200" dirty="0" smtClean="0">
                <a:solidFill>
                  <a:srgbClr val="FF0000"/>
                </a:solidFill>
              </a:rPr>
              <a:t>   1. Are the Jews still the covenantal promise holders of God's plan?</a:t>
            </a:r>
          </a:p>
          <a:p>
            <a:pPr marL="274320" indent="-274320" eaLnBrk="1" fontAlgn="auto" hangingPunct="1">
              <a:spcAft>
                <a:spcPts val="0"/>
              </a:spcAft>
              <a:buFont typeface="Wingdings 2"/>
              <a:buNone/>
              <a:defRPr/>
            </a:pPr>
            <a:r>
              <a:rPr lang="en-US" sz="3200" b="1" dirty="0" smtClean="0"/>
              <a:t>Romans 11:1-2</a:t>
            </a:r>
          </a:p>
          <a:p>
            <a:pPr marL="274320" indent="-274320" eaLnBrk="1" fontAlgn="auto" hangingPunct="1">
              <a:spcAft>
                <a:spcPts val="0"/>
              </a:spcAft>
              <a:buFont typeface="Wingdings 2"/>
              <a:buNone/>
              <a:defRPr/>
            </a:pPr>
            <a:r>
              <a:rPr lang="en-US" sz="3200" i="1" dirty="0" smtClean="0"/>
              <a:t>    “Did God reject his people? Heaven forbid! I myself am a son of Israel,   from the seed of </a:t>
            </a:r>
            <a:r>
              <a:rPr lang="en-US" sz="3200" i="1" dirty="0" err="1" smtClean="0"/>
              <a:t>Avraham</a:t>
            </a:r>
            <a:r>
              <a:rPr lang="en-US" sz="3200" i="1" dirty="0" smtClean="0"/>
              <a:t>, of the tribe of Binyamin[Benjamin]. God has not rejected his people, whom he chose in advance."</a:t>
            </a:r>
            <a:endParaRPr lang="en-US" sz="3200" b="1" dirty="0" smtClean="0"/>
          </a:p>
          <a:p>
            <a:pPr marL="274320" indent="-274320" eaLnBrk="1" fontAlgn="auto" hangingPunct="1">
              <a:spcAft>
                <a:spcPts val="0"/>
              </a:spcAft>
              <a:buFont typeface="Wingdings 2"/>
              <a:buNone/>
              <a:defRPr/>
            </a:pPr>
            <a:r>
              <a:rPr lang="en-US" sz="3200" dirty="0" smtClean="0">
                <a:solidFill>
                  <a:srgbClr val="FF0000"/>
                </a:solidFill>
              </a:rPr>
              <a:t>    2. Does the covenant God has made with Israel and the Jews include  the land?</a:t>
            </a:r>
          </a:p>
          <a:p>
            <a:pPr marL="274320" indent="-274320" eaLnBrk="1" fontAlgn="auto" hangingPunct="1">
              <a:spcAft>
                <a:spcPts val="0"/>
              </a:spcAft>
              <a:buFont typeface="Wingdings 2"/>
              <a:buNone/>
              <a:defRPr/>
            </a:pPr>
            <a:r>
              <a:rPr lang="en-US" sz="3200" b="1" dirty="0" smtClean="0"/>
              <a:t>Genesis 15:18</a:t>
            </a:r>
          </a:p>
          <a:p>
            <a:pPr marL="274320" indent="-274320" eaLnBrk="1" fontAlgn="auto" hangingPunct="1">
              <a:spcAft>
                <a:spcPts val="0"/>
              </a:spcAft>
              <a:buFont typeface="Wingdings 2"/>
              <a:buNone/>
              <a:defRPr/>
            </a:pPr>
            <a:r>
              <a:rPr lang="en-US" sz="3200" i="1" dirty="0" smtClean="0"/>
              <a:t>    On that day </a:t>
            </a:r>
            <a:r>
              <a:rPr lang="en-US" sz="3200" i="1" dirty="0" err="1" smtClean="0"/>
              <a:t>Adonai</a:t>
            </a:r>
            <a:r>
              <a:rPr lang="en-US" sz="3200" i="1" dirty="0" smtClean="0"/>
              <a:t> made a covenant with </a:t>
            </a:r>
            <a:r>
              <a:rPr lang="en-US" sz="3200" i="1" dirty="0" err="1" smtClean="0"/>
              <a:t>Avram</a:t>
            </a:r>
            <a:r>
              <a:rPr lang="en-US" sz="3200" i="1" dirty="0" smtClean="0"/>
              <a:t> saying “I have   given this land to your descendants- from the </a:t>
            </a:r>
            <a:r>
              <a:rPr lang="en-US" sz="3200" i="1" dirty="0" err="1" smtClean="0"/>
              <a:t>vadi</a:t>
            </a:r>
            <a:r>
              <a:rPr lang="en-US" sz="3200" i="1" dirty="0" smtClean="0"/>
              <a:t> of Egypt to the  great river Euphrates.”</a:t>
            </a:r>
          </a:p>
          <a:p>
            <a:pPr marL="274320" indent="-274320" eaLnBrk="1" fontAlgn="auto" hangingPunct="1">
              <a:spcAft>
                <a:spcPts val="0"/>
              </a:spcAft>
              <a:buFont typeface="Wingdings 2"/>
              <a:buNone/>
              <a:defRPr/>
            </a:pPr>
            <a:r>
              <a:rPr lang="en-US" sz="3200" b="1" dirty="0" smtClean="0"/>
              <a:t>Genesis 17:8</a:t>
            </a:r>
          </a:p>
          <a:p>
            <a:pPr marL="274320" indent="-274320" eaLnBrk="1" fontAlgn="auto" hangingPunct="1">
              <a:spcAft>
                <a:spcPts val="0"/>
              </a:spcAft>
              <a:buFont typeface="Wingdings 2"/>
              <a:buNone/>
              <a:defRPr/>
            </a:pPr>
            <a:r>
              <a:rPr lang="en-US" sz="3200" i="1" dirty="0" smtClean="0"/>
              <a:t>    “I will give to you and your descendants all the land of Canaan, for an everlasting possession; and I will be their God.”</a:t>
            </a:r>
            <a:endParaRPr 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Horizontal)">
                                      <p:cBhvr>
                                        <p:cTn id="7" dur="500"/>
                                        <p:tgtEl>
                                          <p:spTgt spid="5">
                                            <p:txEl>
                                              <p:pRg st="3" end="3"/>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arn(inHorizontal)">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barn(inHorizontal)">
                                      <p:cBhvr>
                                        <p:cTn id="15" dur="500"/>
                                        <p:tgtEl>
                                          <p:spTgt spid="5">
                                            <p:txEl>
                                              <p:pRg st="6" end="6"/>
                                            </p:txEl>
                                          </p:spTgt>
                                        </p:tgtEl>
                                      </p:cBhvr>
                                    </p:animEffect>
                                  </p:childTnLst>
                                </p:cTn>
                              </p:par>
                              <p:par>
                                <p:cTn id="16" presetID="16" presetClass="entr" presetSubtype="26" fill="hold" nodeType="with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Effect transition="in" filter="barn(inHorizontal)">
                                      <p:cBhvr>
                                        <p:cTn id="18" dur="500"/>
                                        <p:tgtEl>
                                          <p:spTgt spid="5">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 to="" calcmode="lin" valueType="num">
                                      <p:cBhvr>
                                        <p:cTn id="23" dur="1" fill="hold"/>
                                        <p:tgtEl>
                                          <p:spTgt spid="5">
                                            <p:txEl>
                                              <p:pRg st="8" end="8"/>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xEl>
                                              <p:pRg st="9" end="9"/>
                                            </p:txEl>
                                          </p:spTgt>
                                        </p:tgtEl>
                                        <p:attrNameLst>
                                          <p:attrName>style.visibility</p:attrName>
                                        </p:attrNameLst>
                                      </p:cBhvr>
                                      <p:to>
                                        <p:strVal val="visible"/>
                                      </p:to>
                                    </p:set>
                                    <p:anim to="" calcmode="lin" valueType="num">
                                      <p:cBhvr>
                                        <p:cTn id="26" dur="1" fill="hold"/>
                                        <p:tgtEl>
                                          <p:spTgt spid="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b="1" dirty="0" smtClean="0"/>
              <a:t>Replacement Theology:</a:t>
            </a:r>
            <a:r>
              <a:rPr lang="en-US" dirty="0" smtClean="0"/>
              <a:t/>
            </a:r>
            <a:br>
              <a:rPr lang="en-US" dirty="0" smtClean="0"/>
            </a:br>
            <a:r>
              <a:rPr lang="en-US" sz="3200" dirty="0" smtClean="0"/>
              <a:t>The Arab Christian </a:t>
            </a:r>
            <a:r>
              <a:rPr lang="en-US" sz="3200" i="1" dirty="0" smtClean="0">
                <a:solidFill>
                  <a:srgbClr val="FF0000"/>
                </a:solidFill>
              </a:rPr>
              <a:t>Revisionist</a:t>
            </a:r>
            <a:r>
              <a:rPr lang="en-US" sz="3200" dirty="0" smtClean="0"/>
              <a:t> Narrative </a:t>
            </a:r>
            <a:r>
              <a:rPr lang="en-US" sz="1600" dirty="0" smtClean="0"/>
              <a:t>cont.</a:t>
            </a:r>
            <a:endParaRPr lang="en-US" sz="1600" dirty="0"/>
          </a:p>
        </p:txBody>
      </p:sp>
      <p:sp>
        <p:nvSpPr>
          <p:cNvPr id="3" name="Content Placeholder 2"/>
          <p:cNvSpPr>
            <a:spLocks noGrp="1"/>
          </p:cNvSpPr>
          <p:nvPr>
            <p:ph sz="quarter" idx="1"/>
          </p:nvPr>
        </p:nvSpPr>
        <p:spPr>
          <a:xfrm>
            <a:off x="301625" y="1527175"/>
            <a:ext cx="8504238" cy="4572000"/>
          </a:xfrm>
        </p:spPr>
        <p:txBody>
          <a:bodyPr>
            <a:normAutofit fontScale="55000" lnSpcReduction="20000"/>
          </a:bodyPr>
          <a:lstStyle/>
          <a:p>
            <a:pPr marL="274320" indent="-274320" eaLnBrk="1" fontAlgn="auto" hangingPunct="1">
              <a:spcAft>
                <a:spcPts val="0"/>
              </a:spcAft>
              <a:buFont typeface="Wingdings 2"/>
              <a:buNone/>
              <a:defRPr/>
            </a:pPr>
            <a:r>
              <a:rPr lang="en-US" sz="5900" u="sng" dirty="0" smtClean="0"/>
              <a:t>Examples of Revisionism </a:t>
            </a:r>
          </a:p>
          <a:p>
            <a:pPr marL="274320" indent="-274320" eaLnBrk="1" fontAlgn="auto" hangingPunct="1">
              <a:spcAft>
                <a:spcPts val="0"/>
              </a:spcAft>
              <a:buFont typeface="Wingdings 2"/>
              <a:buNone/>
              <a:defRPr/>
            </a:pPr>
            <a:endParaRPr lang="en-US" dirty="0" smtClean="0">
              <a:solidFill>
                <a:srgbClr val="FF0000"/>
              </a:solidFill>
            </a:endParaRPr>
          </a:p>
          <a:p>
            <a:pPr marL="274320" indent="-274320" eaLnBrk="1" fontAlgn="auto" hangingPunct="1">
              <a:spcAft>
                <a:spcPts val="0"/>
              </a:spcAft>
              <a:buFont typeface="Wingdings 2"/>
              <a:buNone/>
              <a:defRPr/>
            </a:pPr>
            <a:r>
              <a:rPr lang="en-US" sz="3800" dirty="0" smtClean="0">
                <a:solidFill>
                  <a:srgbClr val="FF0000"/>
                </a:solidFill>
              </a:rPr>
              <a:t>Ezekiel 37 [</a:t>
            </a:r>
            <a:r>
              <a:rPr lang="en-US" sz="3800" dirty="0" err="1" smtClean="0">
                <a:solidFill>
                  <a:srgbClr val="FF0000"/>
                </a:solidFill>
              </a:rPr>
              <a:t>Palestinianized</a:t>
            </a:r>
            <a:r>
              <a:rPr lang="en-US" sz="3800" dirty="0" smtClean="0">
                <a:solidFill>
                  <a:srgbClr val="FF0000"/>
                </a:solidFill>
              </a:rPr>
              <a:t> Version:</a:t>
            </a:r>
          </a:p>
          <a:p>
            <a:pPr marL="274320" indent="-274320" eaLnBrk="1" fontAlgn="auto" hangingPunct="1">
              <a:spcAft>
                <a:spcPts val="0"/>
              </a:spcAft>
              <a:buFont typeface="Wingdings 2"/>
              <a:buNone/>
              <a:defRPr/>
            </a:pPr>
            <a:endParaRPr lang="en-US" u="sng" dirty="0" smtClean="0"/>
          </a:p>
          <a:p>
            <a:pPr marL="274320" indent="-274320" eaLnBrk="1" fontAlgn="auto" hangingPunct="1">
              <a:spcAft>
                <a:spcPts val="0"/>
              </a:spcAft>
              <a:buFont typeface="Wingdings 2"/>
              <a:buNone/>
              <a:defRPr/>
            </a:pPr>
            <a:r>
              <a:rPr lang="en-US" dirty="0" smtClean="0"/>
              <a:t>    </a:t>
            </a:r>
            <a:r>
              <a:rPr lang="en-US" sz="3300" dirty="0" smtClean="0"/>
              <a:t> “</a:t>
            </a:r>
            <a:r>
              <a:rPr lang="en-US" sz="3300" i="1" dirty="0" smtClean="0"/>
              <a:t>The hand of the Lord was on me and He brought me out by the Spirit of the Lord and set me in the middle of the </a:t>
            </a:r>
            <a:r>
              <a:rPr lang="en-US" sz="3300" i="1" dirty="0" smtClean="0">
                <a:solidFill>
                  <a:srgbClr val="FF0000"/>
                </a:solidFill>
              </a:rPr>
              <a:t>West Bank – Bethlehem, </a:t>
            </a:r>
            <a:r>
              <a:rPr lang="en-US" sz="3300" i="1" dirty="0" err="1" smtClean="0">
                <a:solidFill>
                  <a:srgbClr val="FF0000"/>
                </a:solidFill>
              </a:rPr>
              <a:t>Jenin</a:t>
            </a:r>
            <a:r>
              <a:rPr lang="en-US" sz="3300" i="1" dirty="0" smtClean="0">
                <a:solidFill>
                  <a:srgbClr val="FF0000"/>
                </a:solidFill>
              </a:rPr>
              <a:t> and </a:t>
            </a:r>
            <a:r>
              <a:rPr lang="en-US" sz="3300" i="1" dirty="0" err="1" smtClean="0">
                <a:solidFill>
                  <a:srgbClr val="FF0000"/>
                </a:solidFill>
              </a:rPr>
              <a:t>Salvit</a:t>
            </a:r>
            <a:r>
              <a:rPr lang="en-US" sz="3300" i="1" dirty="0" smtClean="0">
                <a:solidFill>
                  <a:srgbClr val="FF0000"/>
                </a:solidFill>
              </a:rPr>
              <a:t> and Nablus and Ramallah</a:t>
            </a:r>
            <a:r>
              <a:rPr lang="en-US" sz="3300" i="1" dirty="0" smtClean="0"/>
              <a:t>. It was full of bones ... He asked me, ‘Son of Man, can these bones live?  </a:t>
            </a:r>
            <a:r>
              <a:rPr lang="en-US" sz="3300" i="1" dirty="0" smtClean="0">
                <a:solidFill>
                  <a:srgbClr val="FF0000"/>
                </a:solidFill>
              </a:rPr>
              <a:t>Can the Palestinian people live?</a:t>
            </a:r>
            <a:r>
              <a:rPr lang="en-US" sz="3300" dirty="0" smtClean="0">
                <a:solidFill>
                  <a:srgbClr val="FF0000"/>
                </a:solidFill>
              </a:rPr>
              <a:t>’ </a:t>
            </a:r>
            <a:br>
              <a:rPr lang="en-US" sz="3300" dirty="0" smtClean="0">
                <a:solidFill>
                  <a:srgbClr val="FF0000"/>
                </a:solidFill>
              </a:rPr>
            </a:br>
            <a:r>
              <a:rPr lang="en-US" sz="3300" dirty="0" smtClean="0"/>
              <a:t/>
            </a:r>
            <a:br>
              <a:rPr lang="en-US" sz="3300" dirty="0" smtClean="0"/>
            </a:br>
            <a:r>
              <a:rPr lang="en-US" sz="3300" i="1" dirty="0" smtClean="0"/>
              <a:t>Then He said to me, ‘Prophesy to these bones, and say to them, “Dry bones, hear the word of the Lord”’ …</a:t>
            </a:r>
            <a:endParaRPr lang="en-US" sz="3300" dirty="0" smtClean="0"/>
          </a:p>
          <a:p>
            <a:pPr marL="274320" indent="-274320" eaLnBrk="1" fontAlgn="auto" hangingPunct="1">
              <a:spcAft>
                <a:spcPts val="0"/>
              </a:spcAft>
              <a:buFont typeface="Wingdings 2"/>
              <a:buNone/>
              <a:defRPr/>
            </a:pPr>
            <a:r>
              <a:rPr lang="en-US" sz="3300" dirty="0" smtClean="0">
                <a:solidFill>
                  <a:srgbClr val="FF0000"/>
                </a:solidFill>
              </a:rPr>
              <a:t>      “</a:t>
            </a:r>
            <a:r>
              <a:rPr lang="en-US" sz="3300" i="1" dirty="0" smtClean="0">
                <a:solidFill>
                  <a:srgbClr val="FF0000"/>
                </a:solidFill>
              </a:rPr>
              <a:t>You see, the Palestinian people were, and a lot are still like this valley of dry bones that is in need of the Church to come and prophesy life on them.”</a:t>
            </a:r>
            <a:endParaRPr lang="en-US" sz="3300" dirty="0" smtClean="0">
              <a:solidFill>
                <a:srgbClr val="FF0000"/>
              </a:solidFill>
            </a:endParaRP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r>
              <a:rPr lang="en-US" dirty="0" smtClean="0"/>
              <a:t>Jack Sara, President- Bethlehem Bible College</a:t>
            </a:r>
          </a:p>
          <a:p>
            <a:pPr marL="274320" indent="-274320" eaLnBrk="1" fontAlgn="auto" hangingPunct="1">
              <a:spcAft>
                <a:spcPts val="0"/>
              </a:spcAft>
              <a:buFont typeface="Wingdings 2"/>
              <a:buNone/>
              <a:defRPr/>
            </a:pPr>
            <a:r>
              <a:rPr lang="en-US" dirty="0" smtClean="0"/>
              <a:t>Speaking at Christ at the Checkpoint Conference, March 9, 2012</a:t>
            </a: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en-US" dirty="0" smtClean="0"/>
          </a:p>
          <a:p>
            <a:pPr marL="274320" indent="-274320" algn="ctr" eaLnBrk="1" fontAlgn="auto" hangingPunct="1">
              <a:spcAft>
                <a:spcPts val="0"/>
              </a:spcAft>
              <a:buFont typeface="Wingdings 2"/>
              <a:buNone/>
              <a:defRPr/>
            </a:pPr>
            <a:endParaRPr lang="en-US" dirty="0" smtClean="0"/>
          </a:p>
          <a:p>
            <a:pPr marL="274320" indent="-274320" algn="ctr" eaLnBrk="1" fontAlgn="auto" hangingPunct="1">
              <a:spcAft>
                <a:spcPts val="0"/>
              </a:spcAft>
              <a:buFont typeface="Wingdings 2"/>
              <a:buNone/>
              <a:defRPr/>
            </a:pPr>
            <a:endParaRPr lang="en-US" dirty="0" smtClean="0"/>
          </a:p>
          <a:p>
            <a:pPr marL="274320" indent="-274320" algn="ctr"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Evangelical Participants of C.A.T.C. Conference</a:t>
            </a:r>
            <a:endParaRPr lang="en-US" sz="2800" b="1" dirty="0"/>
          </a:p>
        </p:txBody>
      </p:sp>
      <p:sp>
        <p:nvSpPr>
          <p:cNvPr id="3" name="Content Placeholder 2"/>
          <p:cNvSpPr>
            <a:spLocks noGrp="1"/>
          </p:cNvSpPr>
          <p:nvPr>
            <p:ph sz="quarter" idx="1"/>
          </p:nvPr>
        </p:nvSpPr>
        <p:spPr/>
        <p:txBody>
          <a:bodyPr/>
          <a:lstStyle/>
          <a:p>
            <a:pPr marL="0" indent="0">
              <a:buNone/>
            </a:pPr>
            <a:r>
              <a:rPr lang="en-US" sz="3200" dirty="0" smtClean="0"/>
              <a:t>Standing Against Christian Zionism:</a:t>
            </a:r>
            <a:endParaRPr lang="en-US" dirty="0" smtClean="0">
              <a:solidFill>
                <a:srgbClr val="FF0000"/>
              </a:solidFill>
            </a:endParaRPr>
          </a:p>
          <a:p>
            <a:r>
              <a:rPr lang="en-US" dirty="0" smtClean="0">
                <a:solidFill>
                  <a:srgbClr val="FF0000"/>
                </a:solidFill>
              </a:rPr>
              <a:t>Lynne </a:t>
            </a:r>
            <a:r>
              <a:rPr lang="en-US" dirty="0" err="1" smtClean="0">
                <a:solidFill>
                  <a:srgbClr val="FF0000"/>
                </a:solidFill>
              </a:rPr>
              <a:t>Hybals</a:t>
            </a:r>
            <a:r>
              <a:rPr lang="en-US" dirty="0" smtClean="0"/>
              <a:t>: Wife of Pastor Bill </a:t>
            </a:r>
            <a:r>
              <a:rPr lang="en-US" dirty="0" err="1" smtClean="0"/>
              <a:t>Hybals</a:t>
            </a:r>
            <a:r>
              <a:rPr lang="en-US" dirty="0" smtClean="0"/>
              <a:t>, </a:t>
            </a:r>
            <a:r>
              <a:rPr lang="en-US" dirty="0" err="1" smtClean="0"/>
              <a:t>Willowcreek</a:t>
            </a:r>
            <a:r>
              <a:rPr lang="en-US" dirty="0" smtClean="0"/>
              <a:t> Church</a:t>
            </a:r>
          </a:p>
          <a:p>
            <a:r>
              <a:rPr lang="en-US" dirty="0" smtClean="0">
                <a:solidFill>
                  <a:srgbClr val="FF0000"/>
                </a:solidFill>
              </a:rPr>
              <a:t>William Wilson</a:t>
            </a:r>
            <a:r>
              <a:rPr lang="en-US" dirty="0" smtClean="0"/>
              <a:t>: President of Oral Roberts University</a:t>
            </a:r>
          </a:p>
          <a:p>
            <a:r>
              <a:rPr lang="en-US" dirty="0" smtClean="0">
                <a:solidFill>
                  <a:srgbClr val="FF0000"/>
                </a:solidFill>
              </a:rPr>
              <a:t>Gary Burge</a:t>
            </a:r>
            <a:r>
              <a:rPr lang="en-US" dirty="0" smtClean="0"/>
              <a:t>: New Testament Prof. Wheaton College</a:t>
            </a:r>
          </a:p>
          <a:p>
            <a:r>
              <a:rPr lang="en-US" dirty="0" smtClean="0">
                <a:solidFill>
                  <a:srgbClr val="FF0000"/>
                </a:solidFill>
              </a:rPr>
              <a:t>Stephen </a:t>
            </a:r>
            <a:r>
              <a:rPr lang="en-US" dirty="0" err="1" smtClean="0">
                <a:solidFill>
                  <a:srgbClr val="FF0000"/>
                </a:solidFill>
              </a:rPr>
              <a:t>Sizer</a:t>
            </a:r>
            <a:r>
              <a:rPr lang="en-US" dirty="0" smtClean="0"/>
              <a:t>: Vicar, Christ Church, Surrey, England</a:t>
            </a:r>
          </a:p>
          <a:p>
            <a:r>
              <a:rPr lang="en-US" dirty="0" smtClean="0">
                <a:solidFill>
                  <a:srgbClr val="FF0000"/>
                </a:solidFill>
              </a:rPr>
              <a:t>Pastor Bob Roberts</a:t>
            </a:r>
            <a:r>
              <a:rPr lang="en-US" dirty="0" smtClean="0"/>
              <a:t>: Northwood Church, Keller, TX</a:t>
            </a:r>
          </a:p>
          <a:p>
            <a:r>
              <a:rPr lang="en-US" dirty="0" smtClean="0">
                <a:solidFill>
                  <a:srgbClr val="FF0000"/>
                </a:solidFill>
              </a:rPr>
              <a:t>Ruth Padilla </a:t>
            </a:r>
            <a:r>
              <a:rPr lang="en-US" dirty="0" err="1" smtClean="0">
                <a:solidFill>
                  <a:srgbClr val="FF0000"/>
                </a:solidFill>
              </a:rPr>
              <a:t>DeBorst</a:t>
            </a:r>
            <a:r>
              <a:rPr lang="en-US" dirty="0" smtClean="0"/>
              <a:t>: Director, World Vision</a:t>
            </a:r>
          </a:p>
          <a:p>
            <a:r>
              <a:rPr lang="en-US" dirty="0" smtClean="0">
                <a:solidFill>
                  <a:srgbClr val="FF0000"/>
                </a:solidFill>
              </a:rPr>
              <a:t>Colin Chapman</a:t>
            </a:r>
            <a:r>
              <a:rPr lang="en-US" dirty="0" smtClean="0"/>
              <a:t>: Author, Lecturer</a:t>
            </a:r>
            <a:endParaRPr lang="en-US" dirty="0"/>
          </a:p>
        </p:txBody>
      </p:sp>
    </p:spTree>
    <p:extLst>
      <p:ext uri="{BB962C8B-B14F-4D97-AF65-F5344CB8AC3E}">
        <p14:creationId xmlns:p14="http://schemas.microsoft.com/office/powerpoint/2010/main" val="9910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Evangelical Books Attacking God’s </a:t>
            </a:r>
            <a:r>
              <a:rPr lang="en-US" b="1" dirty="0" smtClean="0"/>
              <a:t>Promises to the Jewish People</a:t>
            </a:r>
            <a:endParaRPr lang="en-US"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81400" y="2362200"/>
            <a:ext cx="2154617" cy="325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619" y="2395107"/>
            <a:ext cx="21240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362200"/>
            <a:ext cx="2475157" cy="326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9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p:txBody>
          <a:bodyPr/>
          <a:lstStyle/>
          <a:p>
            <a:r>
              <a:rPr lang="en-US" sz="2800" dirty="0" smtClean="0">
                <a:solidFill>
                  <a:schemeClr val="tx1"/>
                </a:solidFill>
              </a:rPr>
              <a:t>Quotes from who?</a:t>
            </a:r>
            <a:br>
              <a:rPr lang="en-US" sz="2800" dirty="0" smtClean="0">
                <a:solidFill>
                  <a:schemeClr val="tx1"/>
                </a:solidFill>
              </a:rPr>
            </a:br>
            <a:r>
              <a:rPr lang="en-US" sz="2800" dirty="0" smtClean="0">
                <a:solidFill>
                  <a:schemeClr val="tx1"/>
                </a:solidFill>
              </a:rPr>
              <a:t>Palestinian Authority, Hamas, Fatah?</a:t>
            </a:r>
          </a:p>
        </p:txBody>
      </p:sp>
      <p:sp>
        <p:nvSpPr>
          <p:cNvPr id="28674" name="Rectangle 3"/>
          <p:cNvSpPr>
            <a:spLocks noGrp="1"/>
          </p:cNvSpPr>
          <p:nvPr>
            <p:ph type="body" idx="4294967295"/>
          </p:nvPr>
        </p:nvSpPr>
        <p:spPr>
          <a:xfrm>
            <a:off x="304800" y="1524000"/>
            <a:ext cx="8534400" cy="4598988"/>
          </a:xfrm>
        </p:spPr>
        <p:txBody>
          <a:bodyPr/>
          <a:lstStyle/>
          <a:p>
            <a:pPr>
              <a:lnSpc>
                <a:spcPct val="80000"/>
              </a:lnSpc>
            </a:pPr>
            <a:r>
              <a:rPr lang="en-US" sz="1600" dirty="0" smtClean="0">
                <a:solidFill>
                  <a:srgbClr val="800000"/>
                </a:solidFill>
                <a:latin typeface="Tahoma" pitchFamily="34" charset="0"/>
              </a:rPr>
              <a:t>The </a:t>
            </a:r>
            <a:r>
              <a:rPr lang="en-US" sz="1600" dirty="0">
                <a:solidFill>
                  <a:srgbClr val="800000"/>
                </a:solidFill>
                <a:latin typeface="Tahoma" pitchFamily="34" charset="0"/>
              </a:rPr>
              <a:t>separation wall erected on Palestinian territory, a large part of which has been confiscated for this purpose, has turned our towns and villages into prisons. Gaza, especially after the cruel war Israel launched against it during December 2008 and January 2009, continues to live in inhuman conditions</a:t>
            </a:r>
            <a:r>
              <a:rPr lang="en-US" sz="1600" dirty="0">
                <a:solidFill>
                  <a:srgbClr val="800000"/>
                </a:solidFill>
              </a:rPr>
              <a:t>…</a:t>
            </a:r>
            <a:r>
              <a:rPr lang="en-US" sz="1600" dirty="0">
                <a:solidFill>
                  <a:srgbClr val="800000"/>
                </a:solidFill>
                <a:latin typeface="Tahoma" pitchFamily="34" charset="0"/>
              </a:rPr>
              <a:t>.</a:t>
            </a:r>
            <a:r>
              <a:rPr lang="en-US" sz="1600" dirty="0">
                <a:solidFill>
                  <a:schemeClr val="bg1"/>
                </a:solidFill>
                <a:latin typeface="Tahoma" pitchFamily="34" charset="0"/>
              </a:rPr>
              <a:t> </a:t>
            </a:r>
          </a:p>
          <a:p>
            <a:pPr>
              <a:lnSpc>
                <a:spcPct val="80000"/>
              </a:lnSpc>
            </a:pPr>
            <a:r>
              <a:rPr lang="en-US" sz="1600" i="1" dirty="0">
                <a:latin typeface="Tahoma" pitchFamily="34" charset="0"/>
              </a:rPr>
              <a:t>Israeli settlements ravage our land in the name of God and in the name of force, controlling our natural resources, including water and agricultural land, thus depriving hundreds of thousands of Palestinians, and constituting an obstacle to any political solution.</a:t>
            </a:r>
            <a:r>
              <a:rPr lang="en-US" sz="1600" dirty="0">
                <a:solidFill>
                  <a:srgbClr val="FFFF00"/>
                </a:solidFill>
                <a:latin typeface="Tahoma" pitchFamily="34" charset="0"/>
              </a:rPr>
              <a:t> </a:t>
            </a:r>
          </a:p>
          <a:p>
            <a:pPr>
              <a:lnSpc>
                <a:spcPct val="80000"/>
              </a:lnSpc>
            </a:pPr>
            <a:r>
              <a:rPr lang="en-US" sz="1600" dirty="0">
                <a:solidFill>
                  <a:srgbClr val="800000"/>
                </a:solidFill>
                <a:latin typeface="Tahoma" pitchFamily="34" charset="0"/>
              </a:rPr>
              <a:t>Refugees are also part of our reality. Most of them are still living in camps under difficult circumstances. They have been waiting for their right of return, generation after generation. What will be their fate? </a:t>
            </a:r>
          </a:p>
          <a:p>
            <a:pPr>
              <a:lnSpc>
                <a:spcPct val="80000"/>
              </a:lnSpc>
            </a:pPr>
            <a:r>
              <a:rPr lang="en-US" sz="1600" i="1" dirty="0" smtClean="0">
                <a:latin typeface="Tahoma" pitchFamily="34" charset="0"/>
              </a:rPr>
              <a:t>In the face of this reality, Israel justifies its actions as </a:t>
            </a:r>
            <a:r>
              <a:rPr lang="en-US" sz="1600" i="1" dirty="0" err="1" smtClean="0">
                <a:latin typeface="Tahoma" pitchFamily="34" charset="0"/>
              </a:rPr>
              <a:t>self-defence</a:t>
            </a:r>
            <a:r>
              <a:rPr lang="en-US" sz="1600" i="1" dirty="0" smtClean="0">
                <a:latin typeface="Tahoma" pitchFamily="34" charset="0"/>
              </a:rPr>
              <a:t>, including occupation, collective punishment and all other forms of reprisals against the Palestinians. In our opinion, this vision is a reversal of reality. Yes, there is Palestinian resistance to the occupation. However, if there were no occupation, there would be no resistance, no fear and no insecurity.  </a:t>
            </a:r>
          </a:p>
          <a:p>
            <a:pPr>
              <a:lnSpc>
                <a:spcPct val="80000"/>
              </a:lnSpc>
            </a:pPr>
            <a:r>
              <a:rPr lang="en-US" sz="1600" dirty="0" smtClean="0">
                <a:solidFill>
                  <a:srgbClr val="800000"/>
                </a:solidFill>
                <a:latin typeface="Tahoma" pitchFamily="34" charset="0"/>
              </a:rPr>
              <a:t>We know that certain theologians in the West try to attach a biblical and theological legitimacy to the infringement of our rights. Thus, the promises, according to their interpretation, have become a menace to </a:t>
            </a:r>
            <a:r>
              <a:rPr lang="en-US" sz="1800" dirty="0" smtClean="0">
                <a:solidFill>
                  <a:srgbClr val="800000"/>
                </a:solidFill>
                <a:latin typeface="Tahoma" pitchFamily="34" charset="0"/>
              </a:rPr>
              <a:t>our very existence. </a:t>
            </a:r>
          </a:p>
          <a:p>
            <a:pPr>
              <a:lnSpc>
                <a:spcPct val="80000"/>
              </a:lnSpc>
              <a:buFontTx/>
              <a:buNone/>
            </a:pPr>
            <a:endParaRPr lang="en-US" sz="1400" i="1" dirty="0" smtClean="0">
              <a:latin typeface="Tahoma" pitchFamily="34" charset="0"/>
            </a:endParaRPr>
          </a:p>
          <a:p>
            <a:pPr>
              <a:lnSpc>
                <a:spcPct val="80000"/>
              </a:lnSpc>
              <a:buFont typeface="Wingdings 2" pitchFamily="18" charset="2"/>
              <a:buNone/>
            </a:pPr>
            <a:endParaRPr lang="en-US" sz="1800" dirty="0" smtClean="0"/>
          </a:p>
        </p:txBody>
      </p:sp>
      <p:sp>
        <p:nvSpPr>
          <p:cNvPr id="44036" name="Rectangle 4"/>
          <p:cNvSpPr>
            <a:spLocks noChangeArrowheads="1"/>
          </p:cNvSpPr>
          <p:nvPr/>
        </p:nvSpPr>
        <p:spPr bwMode="auto">
          <a:xfrm>
            <a:off x="457200" y="5562600"/>
            <a:ext cx="4572000" cy="738664"/>
          </a:xfrm>
          <a:prstGeom prst="rect">
            <a:avLst/>
          </a:prstGeom>
          <a:noFill/>
          <a:ln w="9525">
            <a:noFill/>
            <a:miter lim="800000"/>
            <a:headEnd/>
            <a:tailEnd/>
          </a:ln>
        </p:spPr>
        <p:txBody>
          <a:bodyPr>
            <a:spAutoFit/>
          </a:bodyPr>
          <a:lstStyle/>
          <a:p>
            <a:r>
              <a:rPr lang="en-US" sz="1200" dirty="0">
                <a:solidFill>
                  <a:srgbClr val="FF0000"/>
                </a:solidFill>
              </a:rPr>
              <a:t>*</a:t>
            </a:r>
            <a:r>
              <a:rPr lang="en-US" sz="1400" dirty="0">
                <a:solidFill>
                  <a:srgbClr val="FF0000"/>
                </a:solidFill>
              </a:rPr>
              <a:t>All quotations are from The Kairos Palestine Document, </a:t>
            </a:r>
            <a:r>
              <a:rPr lang="en-US" sz="1400" dirty="0" smtClean="0">
                <a:solidFill>
                  <a:srgbClr val="FF0000"/>
                </a:solidFill>
              </a:rPr>
              <a:t>published </a:t>
            </a:r>
            <a:r>
              <a:rPr lang="en-US" sz="1400" dirty="0">
                <a:solidFill>
                  <a:srgbClr val="FF0000"/>
                </a:solidFill>
              </a:rPr>
              <a:t>by The World Council of Churches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4">
                                            <p:txEl>
                                              <p:pRg st="1" end="1"/>
                                            </p:txEl>
                                          </p:spTgt>
                                        </p:tgtEl>
                                        <p:attrNameLst>
                                          <p:attrName>style.visibility</p:attrName>
                                        </p:attrNameLst>
                                      </p:cBhvr>
                                      <p:to>
                                        <p:strVal val="visible"/>
                                      </p:to>
                                    </p:set>
                                    <p:anim calcmode="lin" valueType="num">
                                      <p:cBhvr additive="base">
                                        <p:cTn id="13" dur="5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4">
                                            <p:txEl>
                                              <p:pRg st="2" end="2"/>
                                            </p:txEl>
                                          </p:spTgt>
                                        </p:tgtEl>
                                        <p:attrNameLst>
                                          <p:attrName>style.visibility</p:attrName>
                                        </p:attrNameLst>
                                      </p:cBhvr>
                                      <p:to>
                                        <p:strVal val="visible"/>
                                      </p:to>
                                    </p:set>
                                    <p:anim calcmode="lin" valueType="num">
                                      <p:cBhvr additive="base">
                                        <p:cTn id="19"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4">
                                            <p:txEl>
                                              <p:pRg st="3" end="3"/>
                                            </p:txEl>
                                          </p:spTgt>
                                        </p:tgtEl>
                                        <p:attrNameLst>
                                          <p:attrName>style.visibility</p:attrName>
                                        </p:attrNameLst>
                                      </p:cBhvr>
                                      <p:to>
                                        <p:strVal val="visible"/>
                                      </p:to>
                                    </p:set>
                                    <p:anim calcmode="lin" valueType="num">
                                      <p:cBhvr additive="base">
                                        <p:cTn id="25" dur="5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4">
                                            <p:txEl>
                                              <p:pRg st="4" end="4"/>
                                            </p:txEl>
                                          </p:spTgt>
                                        </p:tgtEl>
                                        <p:attrNameLst>
                                          <p:attrName>style.visibility</p:attrName>
                                        </p:attrNameLst>
                                      </p:cBhvr>
                                      <p:to>
                                        <p:strVal val="visible"/>
                                      </p:to>
                                    </p:set>
                                    <p:anim calcmode="lin" valueType="num">
                                      <p:cBhvr additive="base">
                                        <p:cTn id="31"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4036">
                                            <p:txEl>
                                              <p:pRg st="0" end="0"/>
                                            </p:txEl>
                                          </p:spTgt>
                                        </p:tgtEl>
                                        <p:attrNameLst>
                                          <p:attrName>style.visibility</p:attrName>
                                        </p:attrNameLst>
                                      </p:cBhvr>
                                      <p:to>
                                        <p:strVal val="visible"/>
                                      </p:to>
                                    </p:set>
                                    <p:animEffect transition="in" filter="wheel(1)">
                                      <p:cBhvr>
                                        <p:cTn id="37" dur="2000"/>
                                        <p:tgtEl>
                                          <p:spTgt spid="44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Arab’s Rewrite History</a:t>
            </a:r>
            <a:endParaRPr lang="en-US" b="1" dirty="0"/>
          </a:p>
        </p:txBody>
      </p:sp>
      <p:sp>
        <p:nvSpPr>
          <p:cNvPr id="3" name="Content Placeholder 2"/>
          <p:cNvSpPr>
            <a:spLocks noGrp="1"/>
          </p:cNvSpPr>
          <p:nvPr>
            <p:ph sz="quarter" idx="1"/>
          </p:nvPr>
        </p:nvSpPr>
        <p:spPr/>
        <p:txBody>
          <a:bodyPr/>
          <a:lstStyle/>
          <a:p>
            <a:pPr eaLnBrk="1" hangingPunct="1"/>
            <a:r>
              <a:rPr lang="en-US" sz="2400" b="1" i="1" dirty="0" smtClean="0"/>
              <a:t>The </a:t>
            </a:r>
            <a:r>
              <a:rPr lang="en-US" sz="2400" b="1" i="1" dirty="0"/>
              <a:t>Jews murdered Jesus, the first Palestinian</a:t>
            </a:r>
            <a:r>
              <a:rPr lang="en-US" sz="2400" dirty="0"/>
              <a:t>  </a:t>
            </a:r>
          </a:p>
          <a:p>
            <a:pPr eaLnBrk="1" hangingPunct="1">
              <a:buNone/>
            </a:pPr>
            <a:r>
              <a:rPr lang="en-US" sz="2400" dirty="0"/>
              <a:t>     Source: Al-Hayat Al-</a:t>
            </a:r>
            <a:r>
              <a:rPr lang="en-US" sz="2400" dirty="0" err="1"/>
              <a:t>Jadida</a:t>
            </a:r>
            <a:r>
              <a:rPr lang="en-US" sz="2400" dirty="0"/>
              <a:t>, Jan. 24, 2000</a:t>
            </a:r>
          </a:p>
          <a:p>
            <a:pPr eaLnBrk="1" hangingPunct="1"/>
            <a:r>
              <a:rPr lang="en-US" sz="2400" b="1" i="1" dirty="0"/>
              <a:t>Jesus was first Palestinian </a:t>
            </a:r>
            <a:r>
              <a:rPr lang="en-US" sz="2400" b="1" i="1" dirty="0" err="1"/>
              <a:t>Shahid</a:t>
            </a:r>
            <a:r>
              <a:rPr lang="en-US" sz="2400" b="1" i="1" dirty="0"/>
              <a:t> (died for Allah)</a:t>
            </a:r>
            <a:r>
              <a:rPr lang="en-US" sz="2400" dirty="0"/>
              <a:t>  </a:t>
            </a:r>
          </a:p>
          <a:p>
            <a:pPr eaLnBrk="1" hangingPunct="1">
              <a:buNone/>
            </a:pPr>
            <a:r>
              <a:rPr lang="en-US" sz="2400" dirty="0"/>
              <a:t>    Source: Al-Hayat Al- </a:t>
            </a:r>
            <a:r>
              <a:rPr lang="en-US" sz="2400" dirty="0" err="1"/>
              <a:t>Jadida</a:t>
            </a:r>
            <a:r>
              <a:rPr lang="en-US" sz="2400" dirty="0"/>
              <a:t>, Jan. 17, 2005 </a:t>
            </a:r>
          </a:p>
          <a:p>
            <a:pPr eaLnBrk="1" hangingPunct="1"/>
            <a:r>
              <a:rPr lang="en-US" sz="2400" b="1" i="1" dirty="0"/>
              <a:t>Jesus was a tortured Palestinian</a:t>
            </a:r>
            <a:r>
              <a:rPr lang="en-US" sz="2400" dirty="0"/>
              <a:t>  </a:t>
            </a:r>
          </a:p>
          <a:p>
            <a:pPr eaLnBrk="1" hangingPunct="1">
              <a:buNone/>
            </a:pPr>
            <a:r>
              <a:rPr lang="en-US" sz="2400" dirty="0"/>
              <a:t>    Source: Palestinian TV (Fatah), Dec. 24, 2009 </a:t>
            </a:r>
            <a:r>
              <a:rPr lang="en-US" sz="2400" i="1" dirty="0"/>
              <a:t>Mustafa </a:t>
            </a:r>
            <a:r>
              <a:rPr lang="en-US" sz="2400" i="1" dirty="0" err="1"/>
              <a:t>Barghouti</a:t>
            </a:r>
            <a:r>
              <a:rPr lang="en-US" sz="2400" i="1" dirty="0"/>
              <a:t> </a:t>
            </a:r>
            <a:endParaRPr lang="en-US" sz="2400" dirty="0"/>
          </a:p>
          <a:p>
            <a:pPr eaLnBrk="1" hangingPunct="1"/>
            <a:r>
              <a:rPr lang="en-US" sz="2400" b="1" i="1" dirty="0"/>
              <a:t>Fatah proud of "Palestinian" Virgin Mary</a:t>
            </a:r>
            <a:r>
              <a:rPr lang="en-US" sz="2400" dirty="0"/>
              <a:t>                          </a:t>
            </a:r>
          </a:p>
          <a:p>
            <a:pPr eaLnBrk="1" hangingPunct="1">
              <a:buNone/>
            </a:pPr>
            <a:r>
              <a:rPr lang="en-US" sz="2400" dirty="0"/>
              <a:t>     Source: Fatah website, Mar. 8, 2010 </a:t>
            </a:r>
          </a:p>
          <a:p>
            <a:pPr eaLnBrk="1" hangingPunct="1"/>
            <a:r>
              <a:rPr lang="en-US" sz="2400" b="1" i="1" dirty="0"/>
              <a:t>Jesus was the first Palestinian Martyr</a:t>
            </a:r>
            <a:r>
              <a:rPr lang="en-US" sz="2400" dirty="0"/>
              <a:t>  </a:t>
            </a:r>
          </a:p>
          <a:p>
            <a:pPr eaLnBrk="1" hangingPunct="1">
              <a:buNone/>
            </a:pPr>
            <a:r>
              <a:rPr lang="en-US" sz="2400" dirty="0"/>
              <a:t>     Source: Palestinian TV (Fatah), Dec. 3, 2010 </a:t>
            </a:r>
          </a:p>
          <a:p>
            <a:pPr marL="0" indent="0">
              <a:buNone/>
            </a:pPr>
            <a:endParaRPr lang="en-US" dirty="0"/>
          </a:p>
        </p:txBody>
      </p:sp>
    </p:spTree>
    <p:extLst>
      <p:ext uri="{BB962C8B-B14F-4D97-AF65-F5344CB8AC3E}">
        <p14:creationId xmlns:p14="http://schemas.microsoft.com/office/powerpoint/2010/main" val="5882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304800"/>
            <a:ext cx="8534400" cy="758825"/>
          </a:xfrm>
        </p:spPr>
        <p:txBody>
          <a:bodyPr/>
          <a:lstStyle/>
          <a:p>
            <a:pPr eaLnBrk="1" hangingPunct="1"/>
            <a:r>
              <a:rPr lang="en-US" sz="2900" b="1" smtClean="0">
                <a:solidFill>
                  <a:srgbClr val="7B9899"/>
                </a:solidFill>
              </a:rPr>
              <a:t>Replacement Theology:</a:t>
            </a:r>
            <a:r>
              <a:rPr lang="en-US" sz="2900" smtClean="0">
                <a:solidFill>
                  <a:srgbClr val="7B9899"/>
                </a:solidFill>
              </a:rPr>
              <a:t/>
            </a:r>
            <a:br>
              <a:rPr lang="en-US" sz="2900" smtClean="0">
                <a:solidFill>
                  <a:srgbClr val="7B9899"/>
                </a:solidFill>
              </a:rPr>
            </a:br>
            <a:r>
              <a:rPr lang="en-US" sz="2900" smtClean="0">
                <a:solidFill>
                  <a:srgbClr val="7B9899"/>
                </a:solidFill>
              </a:rPr>
              <a:t>The Arab Christian </a:t>
            </a:r>
            <a:r>
              <a:rPr lang="en-US" sz="2900" i="1" smtClean="0">
                <a:solidFill>
                  <a:srgbClr val="FF0000"/>
                </a:solidFill>
              </a:rPr>
              <a:t>Revisionist</a:t>
            </a:r>
            <a:r>
              <a:rPr lang="en-US" sz="2900" smtClean="0">
                <a:solidFill>
                  <a:srgbClr val="7B9899"/>
                </a:solidFill>
              </a:rPr>
              <a:t> Narrative </a:t>
            </a:r>
            <a:r>
              <a:rPr lang="en-US" sz="1400" smtClean="0">
                <a:solidFill>
                  <a:srgbClr val="7B9899"/>
                </a:solidFill>
              </a:rPr>
              <a:t>cont</a:t>
            </a:r>
            <a:r>
              <a:rPr lang="en-US" sz="2900" smtClean="0">
                <a:solidFill>
                  <a:srgbClr val="7B9899"/>
                </a:solidFill>
              </a:rPr>
              <a:t>.</a:t>
            </a:r>
          </a:p>
        </p:txBody>
      </p:sp>
      <p:sp>
        <p:nvSpPr>
          <p:cNvPr id="3"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u="sng" dirty="0" smtClean="0"/>
              <a:t>Examples of Revisionism in Arab Media:</a:t>
            </a:r>
          </a:p>
          <a:p>
            <a:r>
              <a:rPr lang="en-US" sz="1800" i="1" dirty="0" smtClean="0"/>
              <a:t>Official </a:t>
            </a:r>
            <a:r>
              <a:rPr lang="en-US" sz="1800" i="1" dirty="0"/>
              <a:t>PA TV broadcast a speech by District Governor of Ramallah and El-</a:t>
            </a:r>
            <a:r>
              <a:rPr lang="en-US" sz="1800" i="1" dirty="0" err="1"/>
              <a:t>Bireh</a:t>
            </a:r>
            <a:r>
              <a:rPr lang="en-US" sz="1800" i="1" dirty="0"/>
              <a:t> Laila </a:t>
            </a:r>
            <a:r>
              <a:rPr lang="en-US" sz="1800" i="1" dirty="0" err="1"/>
              <a:t>Ghannam</a:t>
            </a:r>
            <a:r>
              <a:rPr lang="en-US" sz="1800" i="1" dirty="0"/>
              <a:t>:</a:t>
            </a:r>
            <a:r>
              <a:rPr lang="en-US" sz="1800" dirty="0"/>
              <a:t> </a:t>
            </a:r>
          </a:p>
          <a:p>
            <a:pPr marL="0" indent="0">
              <a:buNone/>
            </a:pPr>
            <a:r>
              <a:rPr lang="en-US" sz="1800" dirty="0">
                <a:solidFill>
                  <a:srgbClr val="FF0000"/>
                </a:solidFill>
              </a:rPr>
              <a:t>"We are standing here, Muslims and Christians, in Yasser Arafat Square, [named after] the symbol of our cause, to celebrate Christmas. So too we will stand united to celebrate victory, far off as it may be. Merry Christmas, let's celebrate and be merry; Jesus the Messiah is Palestinian, and we are Palestinians and will continue to hold our heads high." </a:t>
            </a:r>
          </a:p>
          <a:p>
            <a:pPr marL="0" indent="0">
              <a:buNone/>
            </a:pPr>
            <a:r>
              <a:rPr lang="en-US" sz="1800" dirty="0"/>
              <a:t>[Official PA TV, Dec. 7, 2014</a:t>
            </a:r>
            <a:r>
              <a:rPr lang="en-US" sz="1800" dirty="0" smtClean="0"/>
              <a:t>]</a:t>
            </a:r>
          </a:p>
          <a:p>
            <a:pPr marL="0" indent="0">
              <a:buNone/>
            </a:pPr>
            <a:endParaRPr lang="en-US" sz="1800" dirty="0" smtClean="0"/>
          </a:p>
          <a:p>
            <a:r>
              <a:rPr lang="en-US" sz="1800" dirty="0">
                <a:solidFill>
                  <a:srgbClr val="FF0000"/>
                </a:solidFill>
              </a:rPr>
              <a:t>Christmas is also a Palestinian holiday, because Jesus, peace be upon him, was Palestinian. He was born in Palestine; lived and was sent [as prophet] to Palestine. Therefore, Christmas has a special Palestinian flavor</a:t>
            </a:r>
            <a:r>
              <a:rPr lang="en-US" sz="1800" dirty="0" smtClean="0">
                <a:solidFill>
                  <a:srgbClr val="FF0000"/>
                </a:solidFill>
              </a:rPr>
              <a:t>.'"</a:t>
            </a:r>
            <a:endParaRPr lang="en-US" sz="1800" dirty="0">
              <a:solidFill>
                <a:srgbClr val="FF0000"/>
              </a:solidFill>
            </a:endParaRPr>
          </a:p>
          <a:p>
            <a:pPr marL="0" indent="0">
              <a:buNone/>
            </a:pPr>
            <a:r>
              <a:rPr lang="en-US" sz="1800" dirty="0"/>
              <a:t>[</a:t>
            </a:r>
            <a:r>
              <a:rPr lang="en-US" sz="1800" i="1" dirty="0"/>
              <a:t>Al-Hayat Al-</a:t>
            </a:r>
            <a:r>
              <a:rPr lang="en-US" sz="1800" i="1" dirty="0" err="1"/>
              <a:t>Jadida</a:t>
            </a:r>
            <a:r>
              <a:rPr lang="en-US" sz="1800" dirty="0"/>
              <a:t>, Dec. 22, 2014 and </a:t>
            </a:r>
            <a:r>
              <a:rPr lang="en-US" sz="1800" dirty="0" err="1"/>
              <a:t>Ma'an</a:t>
            </a:r>
            <a:r>
              <a:rPr lang="en-US" sz="1800" dirty="0"/>
              <a:t>, Dec. 21, 2014]</a:t>
            </a:r>
          </a:p>
          <a:p>
            <a:pPr marL="0" indent="0" eaLnBrk="1" hangingPunct="1">
              <a:buNone/>
            </a:pPr>
            <a:endParaRPr lang="en-US" sz="1900" dirty="0" smtClean="0"/>
          </a:p>
          <a:p>
            <a:pPr algn="ctr" eaLnBrk="1" hangingPunct="1">
              <a:buFont typeface="Wingdings 2" pitchFamily="18" charset="2"/>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Jesus a Palestinian?</a:t>
            </a:r>
            <a:endParaRPr lang="en-US" b="1" dirty="0"/>
          </a:p>
        </p:txBody>
      </p:sp>
      <p:sp>
        <p:nvSpPr>
          <p:cNvPr id="3" name="Content Placeholder 2"/>
          <p:cNvSpPr>
            <a:spLocks noGrp="1"/>
          </p:cNvSpPr>
          <p:nvPr>
            <p:ph sz="quarter" idx="1"/>
          </p:nvPr>
        </p:nvSpPr>
        <p:spPr/>
        <p:txBody>
          <a:bodyPr/>
          <a:lstStyle/>
          <a:p>
            <a:r>
              <a:rPr lang="en-US" sz="2000" dirty="0">
                <a:solidFill>
                  <a:srgbClr val="FF0000"/>
                </a:solidFill>
              </a:rPr>
              <a:t>"We wish our united Palestinian people a new Christmas that will herald liberty, as did Jesus, the first Palestinian, peace be upon him."</a:t>
            </a:r>
            <a:r>
              <a:rPr lang="en-US" sz="2000" dirty="0"/>
              <a:t> </a:t>
            </a:r>
          </a:p>
          <a:p>
            <a:pPr marL="0" indent="0">
              <a:buNone/>
            </a:pPr>
            <a:r>
              <a:rPr lang="en-US" sz="2000" dirty="0"/>
              <a:t>[Facebook page of Fatah Central Committee member, </a:t>
            </a:r>
          </a:p>
          <a:p>
            <a:pPr marL="0" indent="0">
              <a:buNone/>
            </a:pPr>
            <a:r>
              <a:rPr lang="en-US" sz="2000" dirty="0" err="1"/>
              <a:t>Tawfiq</a:t>
            </a:r>
            <a:r>
              <a:rPr lang="en-US" sz="2000" dirty="0"/>
              <a:t> </a:t>
            </a:r>
            <a:r>
              <a:rPr lang="en-US" sz="2000" dirty="0" err="1"/>
              <a:t>Tirawi</a:t>
            </a:r>
            <a:r>
              <a:rPr lang="en-US" sz="2000" dirty="0"/>
              <a:t>, Dec. 24, 2014</a:t>
            </a:r>
            <a:r>
              <a:rPr lang="en-US" sz="2000" dirty="0" smtClean="0"/>
              <a:t>]</a:t>
            </a:r>
          </a:p>
          <a:p>
            <a:pPr marL="0" indent="0">
              <a:buNone/>
            </a:pPr>
            <a:endParaRPr lang="en-US" sz="2000" dirty="0"/>
          </a:p>
          <a:p>
            <a:r>
              <a:rPr lang="en-US" sz="2000" dirty="0">
                <a:solidFill>
                  <a:srgbClr val="FF0000"/>
                </a:solidFill>
              </a:rPr>
              <a:t>My lord has created a resistance-fighting man out of clay stones! </a:t>
            </a:r>
          </a:p>
          <a:p>
            <a:pPr marL="0" indent="0">
              <a:buNone/>
            </a:pPr>
            <a:r>
              <a:rPr lang="en-US" sz="2000" dirty="0">
                <a:solidFill>
                  <a:srgbClr val="FF0000"/>
                </a:solidFill>
              </a:rPr>
              <a:t>My lord blew a soul into Jesus the Palestinian! </a:t>
            </a:r>
          </a:p>
          <a:p>
            <a:pPr marL="0" indent="0">
              <a:buNone/>
            </a:pPr>
            <a:r>
              <a:rPr lang="en-US" sz="2000" dirty="0">
                <a:solidFill>
                  <a:srgbClr val="FF0000"/>
                </a:solidFill>
              </a:rPr>
              <a:t>My lord bestowed upon Jerusalem [Islam's Prophet Muhammad's] Night Journey and Ascent to Heaven..." </a:t>
            </a:r>
          </a:p>
          <a:p>
            <a:pPr marL="0" indent="0">
              <a:buNone/>
            </a:pPr>
            <a:r>
              <a:rPr lang="en-US" sz="2000" dirty="0"/>
              <a:t>[</a:t>
            </a:r>
            <a:r>
              <a:rPr lang="en-US" sz="2000" i="1" dirty="0"/>
              <a:t>Al-Hayat Al-</a:t>
            </a:r>
            <a:r>
              <a:rPr lang="en-US" sz="2000" i="1" dirty="0" err="1"/>
              <a:t>Jadida</a:t>
            </a:r>
            <a:r>
              <a:rPr lang="en-US" sz="2000" dirty="0"/>
              <a:t>, Dec. 24, 2014</a:t>
            </a:r>
            <a:r>
              <a:rPr lang="en-US" sz="2000" dirty="0" smtClean="0"/>
              <a:t>]</a:t>
            </a:r>
          </a:p>
          <a:p>
            <a:r>
              <a:rPr lang="en-US" sz="2000" dirty="0"/>
              <a:t/>
            </a:r>
            <a:br>
              <a:rPr lang="en-US" sz="2000" dirty="0"/>
            </a:br>
            <a:r>
              <a:rPr lang="en-US" sz="2000" dirty="0"/>
              <a:t>"</a:t>
            </a:r>
            <a:r>
              <a:rPr lang="en-US" sz="2000" dirty="0">
                <a:solidFill>
                  <a:srgbClr val="FF0000"/>
                </a:solidFill>
              </a:rPr>
              <a:t>We celebrate the birth of Jesus, a Palestinian messenger of love, justice and peace." </a:t>
            </a:r>
            <a:r>
              <a:rPr lang="en-US" sz="2000" dirty="0" smtClean="0">
                <a:solidFill>
                  <a:srgbClr val="FF0000"/>
                </a:solidFill>
              </a:rPr>
              <a:t> </a:t>
            </a:r>
            <a:r>
              <a:rPr lang="en-US" sz="2000" dirty="0" smtClean="0"/>
              <a:t>Mahmoud Abbas [WAFA</a:t>
            </a:r>
            <a:r>
              <a:rPr lang="en-US" sz="2000" dirty="0"/>
              <a:t>, Dec. 22, 2014] </a:t>
            </a:r>
            <a:br>
              <a:rPr lang="en-US" sz="2000" dirty="0"/>
            </a:br>
            <a:endParaRPr lang="en-US" sz="2000" dirty="0"/>
          </a:p>
          <a:p>
            <a:endParaRPr lang="en-US" dirty="0"/>
          </a:p>
        </p:txBody>
      </p:sp>
    </p:spTree>
    <p:extLst>
      <p:ext uri="{BB962C8B-B14F-4D97-AF65-F5344CB8AC3E}">
        <p14:creationId xmlns:p14="http://schemas.microsoft.com/office/powerpoint/2010/main" val="8757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Jesus a Palestinian?</a:t>
            </a:r>
            <a:endParaRPr lang="en-US" b="1"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75" y="2090737"/>
            <a:ext cx="55054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73355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0" y="3429000"/>
            <a:ext cx="31908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25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Sacrificed Isaac?</a:t>
            </a:r>
            <a:endParaRPr lang="en-US" b="1"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90762"/>
            <a:ext cx="2471738" cy="353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90763"/>
            <a:ext cx="2349461" cy="350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4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true Christian</a:t>
            </a:r>
            <a:endParaRPr lang="en-US" b="1" dirty="0"/>
          </a:p>
        </p:txBody>
      </p:sp>
      <p:sp>
        <p:nvSpPr>
          <p:cNvPr id="3" name="Content Placeholder 2"/>
          <p:cNvSpPr>
            <a:spLocks noGrp="1"/>
          </p:cNvSpPr>
          <p:nvPr>
            <p:ph sz="quarter" idx="1"/>
          </p:nvPr>
        </p:nvSpPr>
        <p:spPr/>
        <p:txBody>
          <a:bodyPr/>
          <a:lstStyle/>
          <a:p>
            <a:pPr marL="0" indent="0">
              <a:buNone/>
            </a:pPr>
            <a:r>
              <a:rPr lang="en-US" dirty="0" smtClean="0"/>
              <a:t>Should not be anti-Semitic</a:t>
            </a:r>
          </a:p>
          <a:p>
            <a:pPr marL="0" indent="0">
              <a:buNone/>
            </a:pPr>
            <a:r>
              <a:rPr lang="en-US" dirty="0" smtClean="0"/>
              <a:t>Should not blame Jews for Jesus/</a:t>
            </a:r>
            <a:r>
              <a:rPr lang="en-US" dirty="0" err="1" smtClean="0"/>
              <a:t>Yeshua’s</a:t>
            </a:r>
            <a:r>
              <a:rPr lang="en-US" dirty="0" smtClean="0"/>
              <a:t> death</a:t>
            </a:r>
          </a:p>
          <a:p>
            <a:pPr marL="0" indent="0">
              <a:buNone/>
            </a:pPr>
            <a:r>
              <a:rPr lang="en-US" dirty="0" smtClean="0"/>
              <a:t>Should not support a two-state solution</a:t>
            </a:r>
          </a:p>
          <a:p>
            <a:pPr marL="0" indent="0">
              <a:buNone/>
            </a:pPr>
            <a:r>
              <a:rPr lang="en-US" dirty="0" smtClean="0"/>
              <a:t>Should not side with Israel’s enemies</a:t>
            </a:r>
          </a:p>
          <a:p>
            <a:pPr marL="0" indent="0" algn="ctr">
              <a:buNone/>
            </a:pPr>
            <a:r>
              <a:rPr lang="en-US" sz="4400" dirty="0" smtClean="0">
                <a:solidFill>
                  <a:srgbClr val="0033CC"/>
                </a:solidFill>
              </a:rPr>
              <a:t>Is part of Israel</a:t>
            </a:r>
          </a:p>
          <a:p>
            <a:pPr marL="0" indent="0">
              <a:buNone/>
            </a:pPr>
            <a:endParaRPr lang="en-US" dirty="0"/>
          </a:p>
        </p:txBody>
      </p:sp>
      <p:pic>
        <p:nvPicPr>
          <p:cNvPr id="4098" name="Picture 2" descr="C:\Users\Dan\Desktop\BlessIsraelNetwork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5029200"/>
            <a:ext cx="2176555" cy="951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30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wipe(down)">
                                      <p:cBhvr>
                                        <p:cTn id="38" dur="580">
                                          <p:stCondLst>
                                            <p:cond delay="0"/>
                                          </p:stCondLst>
                                        </p:cTn>
                                        <p:tgtEl>
                                          <p:spTgt spid="4098"/>
                                        </p:tgtEl>
                                      </p:cBhvr>
                                    </p:animEffect>
                                    <p:anim calcmode="lin" valueType="num">
                                      <p:cBhvr>
                                        <p:cTn id="39"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44" dur="26">
                                          <p:stCondLst>
                                            <p:cond delay="650"/>
                                          </p:stCondLst>
                                        </p:cTn>
                                        <p:tgtEl>
                                          <p:spTgt spid="4098"/>
                                        </p:tgtEl>
                                      </p:cBhvr>
                                      <p:to x="100000" y="60000"/>
                                    </p:animScale>
                                    <p:animScale>
                                      <p:cBhvr>
                                        <p:cTn id="45" dur="166" decel="50000">
                                          <p:stCondLst>
                                            <p:cond delay="676"/>
                                          </p:stCondLst>
                                        </p:cTn>
                                        <p:tgtEl>
                                          <p:spTgt spid="4098"/>
                                        </p:tgtEl>
                                      </p:cBhvr>
                                      <p:to x="100000" y="100000"/>
                                    </p:animScale>
                                    <p:animScale>
                                      <p:cBhvr>
                                        <p:cTn id="46" dur="26">
                                          <p:stCondLst>
                                            <p:cond delay="1312"/>
                                          </p:stCondLst>
                                        </p:cTn>
                                        <p:tgtEl>
                                          <p:spTgt spid="4098"/>
                                        </p:tgtEl>
                                      </p:cBhvr>
                                      <p:to x="100000" y="80000"/>
                                    </p:animScale>
                                    <p:animScale>
                                      <p:cBhvr>
                                        <p:cTn id="47" dur="166" decel="50000">
                                          <p:stCondLst>
                                            <p:cond delay="1338"/>
                                          </p:stCondLst>
                                        </p:cTn>
                                        <p:tgtEl>
                                          <p:spTgt spid="4098"/>
                                        </p:tgtEl>
                                      </p:cBhvr>
                                      <p:to x="100000" y="100000"/>
                                    </p:animScale>
                                    <p:animScale>
                                      <p:cBhvr>
                                        <p:cTn id="48" dur="26">
                                          <p:stCondLst>
                                            <p:cond delay="1642"/>
                                          </p:stCondLst>
                                        </p:cTn>
                                        <p:tgtEl>
                                          <p:spTgt spid="4098"/>
                                        </p:tgtEl>
                                      </p:cBhvr>
                                      <p:to x="100000" y="90000"/>
                                    </p:animScale>
                                    <p:animScale>
                                      <p:cBhvr>
                                        <p:cTn id="49" dur="166" decel="50000">
                                          <p:stCondLst>
                                            <p:cond delay="1668"/>
                                          </p:stCondLst>
                                        </p:cTn>
                                        <p:tgtEl>
                                          <p:spTgt spid="4098"/>
                                        </p:tgtEl>
                                      </p:cBhvr>
                                      <p:to x="100000" y="100000"/>
                                    </p:animScale>
                                    <p:animScale>
                                      <p:cBhvr>
                                        <p:cTn id="50" dur="26">
                                          <p:stCondLst>
                                            <p:cond delay="1808"/>
                                          </p:stCondLst>
                                        </p:cTn>
                                        <p:tgtEl>
                                          <p:spTgt spid="4098"/>
                                        </p:tgtEl>
                                      </p:cBhvr>
                                      <p:to x="100000" y="95000"/>
                                    </p:animScale>
                                    <p:animScale>
                                      <p:cBhvr>
                                        <p:cTn id="51"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b="1" dirty="0" smtClean="0"/>
              <a:t>Replacement Theology:</a:t>
            </a:r>
            <a:r>
              <a:rPr lang="en-US" dirty="0" smtClean="0"/>
              <a:t/>
            </a:r>
            <a:br>
              <a:rPr lang="en-US" dirty="0" smtClean="0"/>
            </a:br>
            <a:r>
              <a:rPr lang="en-US" sz="3100" dirty="0" smtClean="0"/>
              <a:t>The Arab Christian </a:t>
            </a:r>
            <a:r>
              <a:rPr lang="en-US" sz="3100" i="1" dirty="0" smtClean="0">
                <a:solidFill>
                  <a:srgbClr val="FF0000"/>
                </a:solidFill>
              </a:rPr>
              <a:t>Revisionist</a:t>
            </a:r>
            <a:r>
              <a:rPr lang="en-US" sz="3100" dirty="0" smtClean="0"/>
              <a:t> Narrative</a:t>
            </a:r>
            <a:endParaRPr lang="en-US" sz="3100" dirty="0"/>
          </a:p>
        </p:txBody>
      </p:sp>
      <p:sp>
        <p:nvSpPr>
          <p:cNvPr id="3"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dirty="0" smtClean="0"/>
              <a:t> </a:t>
            </a:r>
            <a:r>
              <a:rPr lang="en-US" sz="2000" dirty="0" smtClean="0">
                <a:solidFill>
                  <a:srgbClr val="FF0000"/>
                </a:solidFill>
              </a:rPr>
              <a:t> 3. Christians have been grafted into Israel, not the other way around</a:t>
            </a:r>
          </a:p>
          <a:p>
            <a:pPr eaLnBrk="1" hangingPunct="1">
              <a:buFont typeface="Wingdings 2" pitchFamily="18" charset="2"/>
              <a:buNone/>
            </a:pPr>
            <a:endParaRPr lang="en-US" sz="2000" dirty="0" smtClean="0">
              <a:solidFill>
                <a:srgbClr val="FF0000"/>
              </a:solidFill>
            </a:endParaRPr>
          </a:p>
          <a:p>
            <a:pPr eaLnBrk="1" hangingPunct="1">
              <a:buFont typeface="Wingdings 2" pitchFamily="18" charset="2"/>
              <a:buNone/>
            </a:pPr>
            <a:r>
              <a:rPr lang="en-US" sz="2000" b="1" dirty="0" smtClean="0"/>
              <a:t>Romans 11:16-18</a:t>
            </a:r>
          </a:p>
          <a:p>
            <a:pPr eaLnBrk="1" hangingPunct="1">
              <a:buFont typeface="Wingdings 2" pitchFamily="18" charset="2"/>
              <a:buNone/>
            </a:pPr>
            <a:r>
              <a:rPr lang="en-US" sz="1800" i="1" dirty="0" smtClean="0"/>
              <a:t>    </a:t>
            </a:r>
            <a:r>
              <a:rPr lang="en-US" sz="2000" i="1" dirty="0" smtClean="0"/>
              <a:t>“</a:t>
            </a:r>
            <a:r>
              <a:rPr lang="en-US" sz="2400" i="1" dirty="0" smtClean="0"/>
              <a:t>If the root is holy, so are the branches. But if some of the branches were broken off, and you – a wild olive – were grafted in among them and have become equal sharers in the rich root of the olive tree, then don’t boast as if you were better than the branches! However, if you do boast, remember that you are not supporting the root, the root is supporting you.</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b="1" dirty="0" smtClean="0"/>
              <a:t>Replacement Theology:</a:t>
            </a:r>
            <a:r>
              <a:rPr lang="en-US" dirty="0" smtClean="0"/>
              <a:t/>
            </a:r>
            <a:br>
              <a:rPr lang="en-US" dirty="0" smtClean="0"/>
            </a:br>
            <a:r>
              <a:rPr lang="en-US" sz="3200" dirty="0" smtClean="0"/>
              <a:t>The Arab Christian </a:t>
            </a:r>
            <a:r>
              <a:rPr lang="en-US" sz="3200" i="1" dirty="0" smtClean="0">
                <a:solidFill>
                  <a:srgbClr val="FF0000"/>
                </a:solidFill>
              </a:rPr>
              <a:t>Revisionist</a:t>
            </a:r>
            <a:r>
              <a:rPr lang="en-US" sz="3200" dirty="0" smtClean="0"/>
              <a:t> Narrative </a:t>
            </a:r>
            <a:r>
              <a:rPr lang="en-US" sz="1600" dirty="0" smtClean="0"/>
              <a:t>cont.</a:t>
            </a:r>
            <a:endParaRPr lang="en-US" sz="1600" dirty="0"/>
          </a:p>
        </p:txBody>
      </p:sp>
      <p:sp>
        <p:nvSpPr>
          <p:cNvPr id="3" name="Content Placeholder 2"/>
          <p:cNvSpPr>
            <a:spLocks noGrp="1"/>
          </p:cNvSpPr>
          <p:nvPr>
            <p:ph sz="quarter" idx="1"/>
          </p:nvPr>
        </p:nvSpPr>
        <p:spPr>
          <a:xfrm>
            <a:off x="304800" y="1524000"/>
            <a:ext cx="8504238" cy="4572000"/>
          </a:xfrm>
        </p:spPr>
        <p:txBody>
          <a:bodyPr/>
          <a:lstStyle/>
          <a:p>
            <a:pPr eaLnBrk="1" hangingPunct="1">
              <a:lnSpc>
                <a:spcPct val="80000"/>
              </a:lnSpc>
              <a:buFont typeface="Wingdings 2" pitchFamily="18" charset="2"/>
              <a:buNone/>
            </a:pPr>
            <a:r>
              <a:rPr lang="en-US" sz="2800" u="sng" dirty="0" smtClean="0"/>
              <a:t>Four Distinct Revisionist Scenarios</a:t>
            </a:r>
          </a:p>
          <a:p>
            <a:pPr eaLnBrk="1" hangingPunct="1">
              <a:lnSpc>
                <a:spcPct val="80000"/>
              </a:lnSpc>
              <a:buFont typeface="Wingdings 2" pitchFamily="18" charset="2"/>
              <a:buNone/>
            </a:pPr>
            <a:r>
              <a:rPr lang="en-US" sz="2000" dirty="0" smtClean="0">
                <a:solidFill>
                  <a:srgbClr val="FF0000"/>
                </a:solidFill>
              </a:rPr>
              <a:t>Scenario #1:</a:t>
            </a:r>
          </a:p>
          <a:p>
            <a:pPr eaLnBrk="1" hangingPunct="1">
              <a:lnSpc>
                <a:spcPct val="80000"/>
              </a:lnSpc>
              <a:buFont typeface="Wingdings 2" pitchFamily="18" charset="2"/>
              <a:buNone/>
            </a:pPr>
            <a:r>
              <a:rPr lang="en-US" sz="2000" dirty="0" smtClean="0"/>
              <a:t>     </a:t>
            </a:r>
            <a:r>
              <a:rPr lang="en-US" sz="1800" dirty="0" smtClean="0"/>
              <a:t>Some Arab and non-Arab believers are promoting “</a:t>
            </a:r>
            <a:r>
              <a:rPr lang="en-US" sz="1800" i="1" dirty="0" smtClean="0"/>
              <a:t>peace, justice and reconciliation</a:t>
            </a:r>
            <a:r>
              <a:rPr lang="en-US" sz="1800" dirty="0" smtClean="0"/>
              <a:t>” between Arabs and Jews. On the surface this sounds nice. However, promoting such 'noble' goals is rooted in human reward [such as the oft  promoted "two-state solution"] which means dividing up God's land. </a:t>
            </a:r>
          </a:p>
          <a:p>
            <a:pPr eaLnBrk="1" hangingPunct="1">
              <a:lnSpc>
                <a:spcPct val="80000"/>
              </a:lnSpc>
              <a:buFont typeface="Wingdings 2" pitchFamily="18" charset="2"/>
              <a:buNone/>
            </a:pPr>
            <a:endParaRPr lang="en-US" sz="1800" dirty="0" smtClean="0"/>
          </a:p>
          <a:p>
            <a:pPr eaLnBrk="1" hangingPunct="1">
              <a:lnSpc>
                <a:spcPct val="80000"/>
              </a:lnSpc>
              <a:buFont typeface="Wingdings 2" pitchFamily="18" charset="2"/>
              <a:buNone/>
            </a:pPr>
            <a:r>
              <a:rPr lang="en-US" sz="1800" b="1" dirty="0" smtClean="0"/>
              <a:t>    Joel 3:2 says </a:t>
            </a:r>
            <a:r>
              <a:rPr lang="en-US" sz="1800" i="1" dirty="0" smtClean="0"/>
              <a:t>"I will enter into judgment there for my people, my heritage Israel, whom they scattered among the nations; then they divided my land." Here God tells us three things-</a:t>
            </a:r>
          </a:p>
          <a:p>
            <a:pPr eaLnBrk="1" hangingPunct="1">
              <a:lnSpc>
                <a:spcPct val="80000"/>
              </a:lnSpc>
              <a:buFont typeface="Wingdings 2" pitchFamily="18" charset="2"/>
              <a:buNone/>
            </a:pPr>
            <a:r>
              <a:rPr lang="en-US" sz="1800" dirty="0" smtClean="0"/>
              <a:t>     1. He affirms the Jewish people and the land of Israel are "</a:t>
            </a:r>
            <a:r>
              <a:rPr lang="en-US" sz="1800" i="1" dirty="0" smtClean="0"/>
              <a:t>my people" and "my heritage.</a:t>
            </a:r>
          </a:p>
          <a:p>
            <a:pPr eaLnBrk="1" hangingPunct="1">
              <a:lnSpc>
                <a:spcPct val="80000"/>
              </a:lnSpc>
              <a:buFont typeface="Wingdings 2" pitchFamily="18" charset="2"/>
              <a:buNone/>
            </a:pPr>
            <a:r>
              <a:rPr lang="en-US" sz="1800" i="1" dirty="0" smtClean="0"/>
              <a:t>     </a:t>
            </a:r>
            <a:r>
              <a:rPr lang="en-US" sz="1800" dirty="0" smtClean="0"/>
              <a:t>2. It is on their behalf He will hold the nations accountable.</a:t>
            </a:r>
          </a:p>
          <a:p>
            <a:pPr eaLnBrk="1" hangingPunct="1">
              <a:lnSpc>
                <a:spcPct val="80000"/>
              </a:lnSpc>
              <a:buFont typeface="Wingdings 2" pitchFamily="18" charset="2"/>
              <a:buNone/>
            </a:pPr>
            <a:r>
              <a:rPr lang="en-US" sz="1800" dirty="0" smtClean="0"/>
              <a:t>     3. They [the nations] will be accountable for "</a:t>
            </a:r>
            <a:r>
              <a:rPr lang="en-US" sz="1800" i="1" dirty="0" smtClean="0"/>
              <a:t>dividing my land.”</a:t>
            </a:r>
          </a:p>
          <a:p>
            <a:pPr eaLnBrk="1" hangingPunct="1">
              <a:lnSpc>
                <a:spcPct val="80000"/>
              </a:lnSpc>
              <a:buFont typeface="Wingdings 2" pitchFamily="18" charset="2"/>
              <a:buNone/>
            </a:pPr>
            <a:endParaRPr lang="en-US" sz="1800" i="1" dirty="0" smtClean="0"/>
          </a:p>
          <a:p>
            <a:pPr eaLnBrk="1" hangingPunct="1">
              <a:lnSpc>
                <a:spcPct val="80000"/>
              </a:lnSpc>
              <a:buFont typeface="Wingdings 2" pitchFamily="18" charset="2"/>
              <a:buNone/>
            </a:pPr>
            <a:r>
              <a:rPr lang="en-US" sz="1800" b="1" dirty="0" smtClean="0"/>
              <a:t>    James 4:4 says</a:t>
            </a:r>
            <a:r>
              <a:rPr lang="en-US" sz="1800" i="1" dirty="0" smtClean="0"/>
              <a:t> “Whoever chooses to be the world’s friend makes himself God’s enemy.”</a:t>
            </a:r>
          </a:p>
          <a:p>
            <a:pPr eaLnBrk="1" hangingPunct="1">
              <a:lnSpc>
                <a:spcPct val="80000"/>
              </a:lnSpc>
              <a:buFont typeface="Wingdings 2" pitchFamily="18" charset="2"/>
              <a:buNone/>
            </a:pPr>
            <a:endParaRPr lang="en-US" sz="1800" i="1" dirty="0" smtClean="0"/>
          </a:p>
          <a:p>
            <a:pPr eaLnBrk="1" hangingPunct="1">
              <a:lnSpc>
                <a:spcPct val="80000"/>
              </a:lnSpc>
              <a:buFont typeface="Wingdings 2" pitchFamily="18" charset="2"/>
              <a:buNone/>
            </a:pPr>
            <a:endParaRPr lang="en-US" sz="18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arn(inVertical)">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Palestinian’s Want Israel Replaced</a:t>
            </a:r>
            <a:endParaRPr lang="en-US" b="1"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2" y="2057400"/>
            <a:ext cx="35718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32" y="3366655"/>
            <a:ext cx="56007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432" y="4268066"/>
            <a:ext cx="56007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8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2900" b="1" smtClean="0">
                <a:solidFill>
                  <a:srgbClr val="7B9899"/>
                </a:solidFill>
              </a:rPr>
              <a:t>Replacement Theology:</a:t>
            </a:r>
            <a:r>
              <a:rPr lang="en-US" sz="2900" smtClean="0">
                <a:solidFill>
                  <a:srgbClr val="7B9899"/>
                </a:solidFill>
              </a:rPr>
              <a:t/>
            </a:r>
            <a:br>
              <a:rPr lang="en-US" sz="2900" smtClean="0">
                <a:solidFill>
                  <a:srgbClr val="7B9899"/>
                </a:solidFill>
              </a:rPr>
            </a:br>
            <a:r>
              <a:rPr lang="en-US" sz="2900" smtClean="0">
                <a:solidFill>
                  <a:srgbClr val="7B9899"/>
                </a:solidFill>
              </a:rPr>
              <a:t>The Arab Christian </a:t>
            </a:r>
            <a:r>
              <a:rPr lang="en-US" sz="2900" i="1" smtClean="0">
                <a:solidFill>
                  <a:srgbClr val="FF0000"/>
                </a:solidFill>
              </a:rPr>
              <a:t>Revisionist </a:t>
            </a:r>
            <a:r>
              <a:rPr lang="en-US" sz="2900" smtClean="0">
                <a:solidFill>
                  <a:srgbClr val="7B9899"/>
                </a:solidFill>
              </a:rPr>
              <a:t>Narrative </a:t>
            </a:r>
            <a:r>
              <a:rPr lang="en-US" sz="1400" smtClean="0">
                <a:solidFill>
                  <a:srgbClr val="7B9899"/>
                </a:solidFill>
              </a:rPr>
              <a:t>cont.</a:t>
            </a:r>
          </a:p>
        </p:txBody>
      </p:sp>
      <p:sp>
        <p:nvSpPr>
          <p:cNvPr id="3"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sz="2400" dirty="0" smtClean="0">
                <a:solidFill>
                  <a:srgbClr val="FF0000"/>
                </a:solidFill>
              </a:rPr>
              <a:t>Scenario #2:</a:t>
            </a:r>
          </a:p>
          <a:p>
            <a:pPr eaLnBrk="1" hangingPunct="1">
              <a:buFont typeface="Wingdings 2" pitchFamily="18" charset="2"/>
              <a:buNone/>
            </a:pPr>
            <a:r>
              <a:rPr lang="en-US" sz="2400" dirty="0" smtClean="0"/>
              <a:t>   Jesus compels them to forgive their enemy. </a:t>
            </a:r>
            <a:endParaRPr lang="en-US" sz="2400" b="1" dirty="0" smtClean="0"/>
          </a:p>
          <a:p>
            <a:pPr eaLnBrk="1" hangingPunct="1">
              <a:buFont typeface="Wingdings 2" pitchFamily="18" charset="2"/>
              <a:buNone/>
            </a:pPr>
            <a:r>
              <a:rPr lang="en-US" sz="2400" dirty="0" smtClean="0">
                <a:solidFill>
                  <a:srgbClr val="FF0000"/>
                </a:solidFill>
              </a:rPr>
              <a:t>Scenario #3:</a:t>
            </a:r>
          </a:p>
          <a:p>
            <a:pPr eaLnBrk="1" hangingPunct="1">
              <a:buFont typeface="Wingdings 2" pitchFamily="18" charset="2"/>
              <a:buNone/>
            </a:pPr>
            <a:r>
              <a:rPr lang="en-US" sz="2400" dirty="0" smtClean="0"/>
              <a:t>   “We are all children of Abraham." </a:t>
            </a:r>
          </a:p>
          <a:p>
            <a:pPr eaLnBrk="1" hangingPunct="1">
              <a:buFont typeface="Wingdings 2" pitchFamily="18" charset="2"/>
              <a:buNone/>
            </a:pPr>
            <a:r>
              <a:rPr lang="en-US" sz="1800" dirty="0" smtClean="0"/>
              <a:t> </a:t>
            </a:r>
            <a:r>
              <a:rPr lang="en-US" sz="2400" b="1" dirty="0" smtClean="0"/>
              <a:t>Genesis 17:20- 21 says </a:t>
            </a:r>
            <a:r>
              <a:rPr lang="en-US" sz="2400" dirty="0" smtClean="0"/>
              <a:t>"</a:t>
            </a:r>
            <a:r>
              <a:rPr lang="en-US" sz="2400" i="1" dirty="0" smtClean="0"/>
              <a:t>But as for </a:t>
            </a:r>
            <a:r>
              <a:rPr lang="en-US" sz="2400" i="1" dirty="0" err="1" smtClean="0"/>
              <a:t>Yishma'el</a:t>
            </a:r>
            <a:r>
              <a:rPr lang="en-US" sz="2400" i="1" dirty="0" smtClean="0"/>
              <a:t> [Ishmael], ….I have blessed him. I will make him fruitful and give him many descendants….and I will make him a great nation. But I will establish my covenant with </a:t>
            </a:r>
            <a:r>
              <a:rPr lang="en-US" sz="2400" i="1" dirty="0" err="1" smtClean="0"/>
              <a:t>Yitz'chak</a:t>
            </a:r>
            <a:r>
              <a:rPr lang="en-US" sz="2400" i="1" dirty="0" smtClean="0"/>
              <a:t> [Isaac]." Thus the true seed of Avraham is through </a:t>
            </a:r>
            <a:r>
              <a:rPr lang="en-US" sz="2400" i="1" dirty="0" err="1" smtClean="0"/>
              <a:t>Yitz'chak</a:t>
            </a:r>
            <a:r>
              <a:rPr lang="en-US" sz="2400" i="1" dirty="0" smtClean="0"/>
              <a:t>. This is confirmed in     </a:t>
            </a:r>
            <a:r>
              <a:rPr lang="en-US" sz="2400" b="1" i="1" dirty="0" smtClean="0"/>
              <a:t>Romans </a:t>
            </a:r>
            <a:r>
              <a:rPr lang="en-US" sz="2400" b="1" dirty="0" smtClean="0"/>
              <a:t>9:7- </a:t>
            </a:r>
            <a:r>
              <a:rPr lang="en-US" sz="2400" i="1" dirty="0" smtClean="0"/>
              <a:t>"What is to be called your 'seed' will be in </a:t>
            </a:r>
            <a:r>
              <a:rPr lang="en-US" sz="2400" i="1" dirty="0" err="1" smtClean="0"/>
              <a:t>Yitz'chak</a:t>
            </a:r>
            <a:r>
              <a:rPr lang="en-US" sz="2400" i="1" dirty="0" smtClean="0"/>
              <a:t>"</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1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3200" b="1" dirty="0" smtClean="0"/>
              <a:t>Replacement Theology:</a:t>
            </a:r>
            <a:r>
              <a:rPr lang="en-US" sz="3200" dirty="0" smtClean="0"/>
              <a:t/>
            </a:r>
            <a:br>
              <a:rPr lang="en-US" sz="3200" dirty="0" smtClean="0"/>
            </a:br>
            <a:r>
              <a:rPr lang="en-US" sz="3200" dirty="0" smtClean="0"/>
              <a:t>The Arab Christian </a:t>
            </a:r>
            <a:r>
              <a:rPr lang="en-US" sz="3200" i="1" dirty="0" smtClean="0">
                <a:solidFill>
                  <a:srgbClr val="FF0000"/>
                </a:solidFill>
              </a:rPr>
              <a:t>Revisionist</a:t>
            </a:r>
            <a:r>
              <a:rPr lang="en-US" sz="3200" dirty="0" smtClean="0"/>
              <a:t> Narrativ</a:t>
            </a:r>
            <a:r>
              <a:rPr lang="en-US" dirty="0" smtClean="0"/>
              <a:t>e </a:t>
            </a:r>
            <a:r>
              <a:rPr lang="en-US" sz="1600" dirty="0" smtClean="0"/>
              <a:t>cont.</a:t>
            </a:r>
            <a:endParaRPr lang="en-US" sz="1600" dirty="0"/>
          </a:p>
        </p:txBody>
      </p:sp>
      <p:sp>
        <p:nvSpPr>
          <p:cNvPr id="3" name="Content Placeholder 2"/>
          <p:cNvSpPr>
            <a:spLocks noGrp="1"/>
          </p:cNvSpPr>
          <p:nvPr>
            <p:ph sz="quarter" idx="1"/>
          </p:nvPr>
        </p:nvSpPr>
        <p:spPr>
          <a:xfrm>
            <a:off x="301625" y="1527175"/>
            <a:ext cx="8504238" cy="4572000"/>
          </a:xfrm>
        </p:spPr>
        <p:txBody>
          <a:bodyPr/>
          <a:lstStyle/>
          <a:p>
            <a:pPr eaLnBrk="1" hangingPunct="1">
              <a:buFont typeface="Wingdings 2" pitchFamily="18" charset="2"/>
              <a:buNone/>
            </a:pPr>
            <a:r>
              <a:rPr lang="en-US" sz="2000" dirty="0" smtClean="0">
                <a:solidFill>
                  <a:srgbClr val="FF0000"/>
                </a:solidFill>
              </a:rPr>
              <a:t>Scenario #4:</a:t>
            </a:r>
          </a:p>
          <a:p>
            <a:pPr eaLnBrk="1" hangingPunct="1">
              <a:buFont typeface="Wingdings 2" pitchFamily="18" charset="2"/>
              <a:buNone/>
            </a:pPr>
            <a:r>
              <a:rPr lang="en-US" sz="2000" dirty="0" smtClean="0"/>
              <a:t>  </a:t>
            </a:r>
            <a:r>
              <a:rPr lang="en-US" sz="1900" b="1" dirty="0" smtClean="0"/>
              <a:t>Jesus is a Palestinian.</a:t>
            </a:r>
          </a:p>
          <a:p>
            <a:pPr eaLnBrk="1" hangingPunct="1">
              <a:buFont typeface="Wingdings 2" pitchFamily="18" charset="2"/>
              <a:buNone/>
            </a:pPr>
            <a:r>
              <a:rPr lang="en-US" sz="1900" dirty="0" smtClean="0"/>
              <a:t> This suggests at least two things- [1]He is not a Jew, [2]He is an Arab. Both statements are </a:t>
            </a:r>
            <a:r>
              <a:rPr lang="en-US" sz="1900" i="1" u="sng" dirty="0" smtClean="0"/>
              <a:t>false. </a:t>
            </a:r>
          </a:p>
          <a:p>
            <a:pPr eaLnBrk="1" hangingPunct="1"/>
            <a:r>
              <a:rPr lang="en-US" sz="1900" dirty="0" smtClean="0"/>
              <a:t>He is from the Tribe of Judah and from the seed of David: [</a:t>
            </a:r>
            <a:r>
              <a:rPr lang="en-US" sz="1900" b="1" dirty="0" smtClean="0"/>
              <a:t>Isaiah 9:6-7, Jeremiah 23:5-6, Matthew 21:9, Revelation 22:16</a:t>
            </a:r>
            <a:r>
              <a:rPr lang="en-US" sz="1900" dirty="0" smtClean="0"/>
              <a:t>]. </a:t>
            </a:r>
          </a:p>
          <a:p>
            <a:pPr eaLnBrk="1" hangingPunct="1"/>
            <a:r>
              <a:rPr lang="en-US" sz="1900" dirty="0" smtClean="0"/>
              <a:t>His name is </a:t>
            </a:r>
            <a:r>
              <a:rPr lang="en-US" sz="1900" dirty="0" err="1" smtClean="0"/>
              <a:t>Yeshua</a:t>
            </a:r>
            <a:r>
              <a:rPr lang="en-US" sz="1900" dirty="0" smtClean="0"/>
              <a:t> ben Yosef [</a:t>
            </a:r>
            <a:r>
              <a:rPr lang="en-US" sz="1900" dirty="0" err="1" smtClean="0"/>
              <a:t>Yeshua</a:t>
            </a:r>
            <a:r>
              <a:rPr lang="en-US" sz="1900" dirty="0" smtClean="0"/>
              <a:t>, son of Joseph]. </a:t>
            </a:r>
          </a:p>
          <a:p>
            <a:pPr eaLnBrk="1" hangingPunct="1"/>
            <a:r>
              <a:rPr lang="en-US" sz="1900" dirty="0" smtClean="0"/>
              <a:t>He was born "King of the Jews," [</a:t>
            </a:r>
            <a:r>
              <a:rPr lang="en-US" sz="1900" b="1" dirty="0" smtClean="0"/>
              <a:t>Matthew 2:2</a:t>
            </a:r>
            <a:r>
              <a:rPr lang="en-US" sz="1900" dirty="0" smtClean="0"/>
              <a:t>]. </a:t>
            </a:r>
          </a:p>
          <a:p>
            <a:pPr eaLnBrk="1" hangingPunct="1"/>
            <a:r>
              <a:rPr lang="en-US" sz="1900" dirty="0" smtClean="0"/>
              <a:t>His ministry was to His own people- the Jews.</a:t>
            </a:r>
          </a:p>
          <a:p>
            <a:pPr eaLnBrk="1" hangingPunct="1"/>
            <a:r>
              <a:rPr lang="en-US" sz="1900" dirty="0" smtClean="0"/>
              <a:t> All His disciples were Jews. </a:t>
            </a:r>
          </a:p>
          <a:p>
            <a:pPr eaLnBrk="1" hangingPunct="1"/>
            <a:r>
              <a:rPr lang="en-US" sz="1900" dirty="0" smtClean="0"/>
              <a:t>When crucified the sign above Him said "This is </a:t>
            </a:r>
            <a:r>
              <a:rPr lang="en-US" sz="1900" dirty="0" err="1" smtClean="0"/>
              <a:t>Yeshua</a:t>
            </a:r>
            <a:r>
              <a:rPr lang="en-US" sz="1900" dirty="0" smtClean="0"/>
              <a:t>, King of the Jews." [</a:t>
            </a:r>
            <a:r>
              <a:rPr lang="en-US" sz="1900" b="1" dirty="0" smtClean="0"/>
              <a:t>Matthew 27:37</a:t>
            </a:r>
            <a:r>
              <a:rPr lang="en-US" sz="1900" dirty="0" smtClean="0"/>
              <a:t>]. Scripture tells us Messiah is the same yesterday, today and forever,[</a:t>
            </a:r>
            <a:r>
              <a:rPr lang="en-US" sz="1900" b="1" dirty="0" smtClean="0"/>
              <a:t>Hebrews 13:8</a:t>
            </a:r>
            <a:r>
              <a:rPr lang="en-US" sz="1900" dirty="0" smtClean="0"/>
              <a:t>].</a:t>
            </a:r>
          </a:p>
          <a:p>
            <a:pPr eaLnBrk="1" hangingPunct="1"/>
            <a:r>
              <a:rPr lang="en-US" sz="1900" dirty="0" smtClean="0">
                <a:solidFill>
                  <a:srgbClr val="FF0000"/>
                </a:solidFill>
              </a:rPr>
              <a:t>Rome changed the name Judea to </a:t>
            </a:r>
            <a:r>
              <a:rPr lang="en-US" sz="1900" dirty="0" smtClean="0">
                <a:solidFill>
                  <a:srgbClr val="FF0000"/>
                </a:solidFill>
              </a:rPr>
              <a:t>“</a:t>
            </a:r>
            <a:r>
              <a:rPr lang="en-US" sz="1900" dirty="0" smtClean="0">
                <a:solidFill>
                  <a:srgbClr val="FF0000"/>
                </a:solidFill>
              </a:rPr>
              <a:t>Philistia” or </a:t>
            </a:r>
            <a:r>
              <a:rPr lang="en-US" sz="1900" dirty="0" smtClean="0">
                <a:solidFill>
                  <a:srgbClr val="FF0000"/>
                </a:solidFill>
              </a:rPr>
              <a:t>“Palestine</a:t>
            </a:r>
            <a:r>
              <a:rPr lang="en-US" sz="1900" dirty="0" smtClean="0">
                <a:solidFill>
                  <a:srgbClr val="FF0000"/>
                </a:solidFill>
              </a:rPr>
              <a:t>” in 135 AD</a:t>
            </a:r>
          </a:p>
          <a:p>
            <a:pPr algn="ctr" eaLnBrk="1" hangingPunct="1">
              <a:buFont typeface="Wingdings 2" pitchFamily="18" charset="2"/>
              <a:buNone/>
            </a:pP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arn(inVertical)">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r>
              <a:rPr lang="en-US" sz="2900" b="1" smtClean="0"/>
              <a:t>Replacement Theology:</a:t>
            </a:r>
            <a:r>
              <a:rPr lang="en-US" sz="2900" smtClean="0"/>
              <a:t/>
            </a:r>
            <a:br>
              <a:rPr lang="en-US" sz="2900" smtClean="0"/>
            </a:br>
            <a:r>
              <a:rPr lang="en-US" sz="2900" smtClean="0"/>
              <a:t>The Arab Christian </a:t>
            </a:r>
            <a:r>
              <a:rPr lang="en-US" sz="2900" i="1" smtClean="0">
                <a:solidFill>
                  <a:srgbClr val="FF0000"/>
                </a:solidFill>
              </a:rPr>
              <a:t>Revisionist</a:t>
            </a:r>
            <a:r>
              <a:rPr lang="en-US" sz="2900" smtClean="0"/>
              <a:t> Narrative</a:t>
            </a:r>
          </a:p>
        </p:txBody>
      </p:sp>
      <p:sp>
        <p:nvSpPr>
          <p:cNvPr id="30722" name="Rectangle 3"/>
          <p:cNvSpPr>
            <a:spLocks noGrp="1"/>
          </p:cNvSpPr>
          <p:nvPr>
            <p:ph type="body" idx="4294967295"/>
          </p:nvPr>
        </p:nvSpPr>
        <p:spPr/>
        <p:txBody>
          <a:bodyPr/>
          <a:lstStyle/>
          <a:p>
            <a:pPr algn="ctr" eaLnBrk="1" hangingPunct="1">
              <a:buFont typeface="Wingdings 2" pitchFamily="18" charset="2"/>
              <a:buNone/>
            </a:pPr>
            <a:endParaRPr lang="en-US" sz="2400" dirty="0" smtClean="0"/>
          </a:p>
          <a:p>
            <a:pPr algn="ctr" eaLnBrk="1" hangingPunct="1">
              <a:buFont typeface="Wingdings 2" pitchFamily="18" charset="2"/>
              <a:buNone/>
            </a:pPr>
            <a:endParaRPr lang="en-US" sz="2400" dirty="0"/>
          </a:p>
          <a:p>
            <a:pPr algn="ctr" eaLnBrk="1" hangingPunct="1">
              <a:buFont typeface="Wingdings 2" pitchFamily="18" charset="2"/>
              <a:buNone/>
            </a:pPr>
            <a:endParaRPr lang="en-US" sz="2400" dirty="0" smtClean="0"/>
          </a:p>
          <a:p>
            <a:pPr algn="ctr" eaLnBrk="1" hangingPunct="1">
              <a:buFont typeface="Wingdings 2" pitchFamily="18" charset="2"/>
              <a:buNone/>
            </a:pPr>
            <a:endParaRPr lang="en-US" sz="2400" dirty="0"/>
          </a:p>
          <a:p>
            <a:pPr algn="ctr" eaLnBrk="1" hangingPunct="1">
              <a:buFont typeface="Wingdings 2" pitchFamily="18" charset="2"/>
              <a:buNone/>
            </a:pPr>
            <a:endParaRPr lang="en-US" sz="2400" dirty="0" smtClean="0"/>
          </a:p>
          <a:p>
            <a:pPr algn="ctr" eaLnBrk="1" hangingPunct="1">
              <a:buFont typeface="Wingdings 2" pitchFamily="18" charset="2"/>
              <a:buNone/>
            </a:pPr>
            <a:endParaRPr lang="en-US" sz="2400" dirty="0"/>
          </a:p>
          <a:p>
            <a:pPr algn="ctr" eaLnBrk="1" hangingPunct="1">
              <a:buFont typeface="Wingdings 2" pitchFamily="18" charset="2"/>
              <a:buNone/>
            </a:pPr>
            <a:endParaRPr lang="en-US" sz="2400" dirty="0" smtClean="0"/>
          </a:p>
          <a:p>
            <a:pPr algn="ctr" eaLnBrk="1" hangingPunct="1">
              <a:buFont typeface="Wingdings 2" pitchFamily="18" charset="2"/>
              <a:buNone/>
            </a:pPr>
            <a:endParaRPr lang="en-US" sz="2400" dirty="0"/>
          </a:p>
          <a:p>
            <a:pPr algn="ctr" eaLnBrk="1" hangingPunct="1">
              <a:buFont typeface="Wingdings 2" pitchFamily="18" charset="2"/>
              <a:buNone/>
            </a:pPr>
            <a:endParaRPr lang="en-US" sz="2400" dirty="0" smtClean="0"/>
          </a:p>
          <a:p>
            <a:pPr algn="ctr" eaLnBrk="1" hangingPunct="1">
              <a:buFont typeface="Wingdings 2" pitchFamily="18" charset="2"/>
              <a:buNone/>
            </a:pPr>
            <a:r>
              <a:rPr lang="en-US" sz="2400" dirty="0" smtClean="0"/>
              <a:t>A Conference of ‘Christians’ Attacking Christian Zionism</a:t>
            </a:r>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209800"/>
            <a:ext cx="8449973" cy="292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2">
                                            <p:txEl>
                                              <p:pRg st="9" end="9"/>
                                            </p:txEl>
                                          </p:spTgt>
                                        </p:tgtEl>
                                        <p:attrNameLst>
                                          <p:attrName>style.visibility</p:attrName>
                                        </p:attrNameLst>
                                      </p:cBhvr>
                                      <p:to>
                                        <p:strVal val="visible"/>
                                      </p:to>
                                    </p:set>
                                    <p:animEffect transition="in" filter="barn(inVertical)">
                                      <p:cBhvr>
                                        <p:cTn id="7" dur="500"/>
                                        <p:tgtEl>
                                          <p:spTgt spid="3072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‘Christian’ Conference Manifesto</a:t>
            </a:r>
            <a:endParaRPr lang="en-US" b="1"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344958" cy="60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2758052"/>
            <a:ext cx="8153400" cy="26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952" y="3276600"/>
            <a:ext cx="6169495" cy="34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101" y="3976847"/>
            <a:ext cx="7219195" cy="36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4876800"/>
            <a:ext cx="8205782" cy="1384995"/>
          </a:xfrm>
          <a:prstGeom prst="rect">
            <a:avLst/>
          </a:prstGeom>
          <a:noFill/>
        </p:spPr>
        <p:txBody>
          <a:bodyPr wrap="square" rtlCol="0">
            <a:spAutoFit/>
          </a:bodyPr>
          <a:lstStyle/>
          <a:p>
            <a:pPr algn="ctr"/>
            <a:r>
              <a:rPr lang="en-US" sz="2800" dirty="0" smtClean="0"/>
              <a:t>Conference promoters said it was balanced</a:t>
            </a:r>
          </a:p>
          <a:p>
            <a:pPr algn="ctr"/>
            <a:r>
              <a:rPr lang="en-US" sz="2800" dirty="0" smtClean="0"/>
              <a:t>There were 34 speakers </a:t>
            </a:r>
          </a:p>
          <a:p>
            <a:pPr algn="ctr"/>
            <a:r>
              <a:rPr lang="en-US" sz="2800" dirty="0" smtClean="0"/>
              <a:t>Of </a:t>
            </a:r>
            <a:r>
              <a:rPr lang="en-US" sz="2800" dirty="0" smtClean="0"/>
              <a:t>those, 32 were pro-Palestinian</a:t>
            </a:r>
            <a:endParaRPr lang="en-US" sz="2800" dirty="0" smtClean="0"/>
          </a:p>
        </p:txBody>
      </p:sp>
    </p:spTree>
    <p:extLst>
      <p:ext uri="{BB962C8B-B14F-4D97-AF65-F5344CB8AC3E}">
        <p14:creationId xmlns:p14="http://schemas.microsoft.com/office/powerpoint/2010/main" val="38277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barn(inVertical)">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heel(1)">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Dry Bones Prophesy</a:t>
            </a:r>
            <a:endParaRPr lang="en-US" b="1" dirty="0"/>
          </a:p>
        </p:txBody>
      </p:sp>
      <p:sp>
        <p:nvSpPr>
          <p:cNvPr id="3" name="Content Placeholder 2"/>
          <p:cNvSpPr>
            <a:spLocks noGrp="1"/>
          </p:cNvSpPr>
          <p:nvPr>
            <p:ph sz="quarter" idx="1"/>
          </p:nvPr>
        </p:nvSpPr>
        <p:spPr/>
        <p:txBody>
          <a:bodyPr/>
          <a:lstStyle/>
          <a:p>
            <a:pPr marL="0" indent="0">
              <a:buNone/>
            </a:pPr>
            <a:r>
              <a:rPr lang="en-US" sz="3200" b="1" dirty="0"/>
              <a:t>Ezekiel 37 prophesy:</a:t>
            </a:r>
          </a:p>
          <a:p>
            <a:r>
              <a:rPr lang="en-US" sz="2800" dirty="0"/>
              <a:t>The hand of the </a:t>
            </a:r>
            <a:r>
              <a:rPr lang="en-US" sz="2800" cap="small" dirty="0"/>
              <a:t>Lord</a:t>
            </a:r>
            <a:r>
              <a:rPr lang="en-US" sz="2800" dirty="0"/>
              <a:t> was on me, and he brought me out by the Spirit of the </a:t>
            </a:r>
            <a:r>
              <a:rPr lang="en-US" sz="2800" cap="small" dirty="0"/>
              <a:t>Lord</a:t>
            </a:r>
            <a:r>
              <a:rPr lang="en-US" sz="2800" dirty="0"/>
              <a:t> and set me in the </a:t>
            </a:r>
            <a:r>
              <a:rPr lang="en-US" sz="2800" b="1" i="1" dirty="0">
                <a:solidFill>
                  <a:srgbClr val="0033CC"/>
                </a:solidFill>
              </a:rPr>
              <a:t>middle of a valley; </a:t>
            </a:r>
            <a:r>
              <a:rPr lang="en-US" sz="2800" dirty="0"/>
              <a:t>it was full of bones. He asked me, “Son of man, </a:t>
            </a:r>
            <a:r>
              <a:rPr lang="en-US" sz="2800" b="1" i="1" dirty="0">
                <a:solidFill>
                  <a:srgbClr val="0033CC"/>
                </a:solidFill>
              </a:rPr>
              <a:t>can these bones live?”</a:t>
            </a:r>
          </a:p>
          <a:p>
            <a:r>
              <a:rPr lang="en-US" sz="2800" baseline="30000" dirty="0"/>
              <a:t>4 </a:t>
            </a:r>
            <a:r>
              <a:rPr lang="en-US" sz="2800" dirty="0"/>
              <a:t>Then he said to me, “Prophesy to these bones and say to them, ‘Dry bones, hear the word of the </a:t>
            </a:r>
            <a:r>
              <a:rPr lang="en-US" sz="2800" cap="small" dirty="0"/>
              <a:t>Lord</a:t>
            </a:r>
            <a:r>
              <a:rPr lang="en-US" sz="2800" dirty="0"/>
              <a:t>! “</a:t>
            </a:r>
          </a:p>
          <a:p>
            <a:pPr marL="0" indent="0">
              <a:buNone/>
            </a:pPr>
            <a:endParaRPr lang="en-US" dirty="0"/>
          </a:p>
        </p:txBody>
      </p:sp>
    </p:spTree>
    <p:extLst>
      <p:ext uri="{BB962C8B-B14F-4D97-AF65-F5344CB8AC3E}">
        <p14:creationId xmlns:p14="http://schemas.microsoft.com/office/powerpoint/2010/main" val="21575811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568</TotalTime>
  <Words>1272</Words>
  <Application>Microsoft Office PowerPoint</Application>
  <PresentationFormat>On-screen Show (4:3)</PresentationFormat>
  <Paragraphs>135</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Civic</vt:lpstr>
      <vt:lpstr>Replacement Theology: The Arab Christian Revisionist Narrative</vt:lpstr>
      <vt:lpstr>Replacement Theology: The Arab Christian Revisionist Narrative</vt:lpstr>
      <vt:lpstr>Replacement Theology: The Arab Christian Revisionist Narrative cont.</vt:lpstr>
      <vt:lpstr>Palestinian’s Want Israel Replaced</vt:lpstr>
      <vt:lpstr>Replacement Theology: The Arab Christian Revisionist Narrative cont.</vt:lpstr>
      <vt:lpstr>Replacement Theology: The Arab Christian Revisionist Narrative cont.</vt:lpstr>
      <vt:lpstr>Replacement Theology: The Arab Christian Revisionist Narrative</vt:lpstr>
      <vt:lpstr>‘Christian’ Conference Manifesto</vt:lpstr>
      <vt:lpstr>The Dry Bones Prophesy</vt:lpstr>
      <vt:lpstr>Replacement Theology: The Arab Christian Revisionist Narrative cont.</vt:lpstr>
      <vt:lpstr>Evangelical Participants of C.A.T.C. Conference</vt:lpstr>
      <vt:lpstr>Evangelical Books Attacking God’s Promises to the Jewish People</vt:lpstr>
      <vt:lpstr>Quotes from who? Palestinian Authority, Hamas, Fatah?</vt:lpstr>
      <vt:lpstr>Arab’s Rewrite History</vt:lpstr>
      <vt:lpstr>Replacement Theology: The Arab Christian Revisionist Narrative cont.</vt:lpstr>
      <vt:lpstr>Jesus a Palestinian?</vt:lpstr>
      <vt:lpstr>Jesus a Palestinian?</vt:lpstr>
      <vt:lpstr>Who Sacrificed Isaac?</vt:lpstr>
      <vt:lpstr>A true Christian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Replacement Theology: The Arab Christian Revisionist Narrative</dc:title>
  <dc:creator>Dan</dc:creator>
  <cp:lastModifiedBy>Dan</cp:lastModifiedBy>
  <cp:revision>67</cp:revision>
  <cp:lastPrinted>2015-01-21T19:12:12Z</cp:lastPrinted>
  <dcterms:created xsi:type="dcterms:W3CDTF">2012-04-01T13:00:14Z</dcterms:created>
  <dcterms:modified xsi:type="dcterms:W3CDTF">2015-01-24T01:56:27Z</dcterms:modified>
</cp:coreProperties>
</file>