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00" r:id="rId6"/>
    <p:sldId id="260" r:id="rId7"/>
    <p:sldId id="261" r:id="rId8"/>
    <p:sldId id="262" r:id="rId9"/>
    <p:sldId id="263" r:id="rId10"/>
    <p:sldId id="264" r:id="rId11"/>
    <p:sldId id="265" r:id="rId12"/>
    <p:sldId id="266" r:id="rId13"/>
    <p:sldId id="267" r:id="rId14"/>
    <p:sldId id="270" r:id="rId15"/>
    <p:sldId id="271" r:id="rId16"/>
    <p:sldId id="272" r:id="rId17"/>
    <p:sldId id="269"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 id="293" r:id="rId39"/>
    <p:sldId id="295" r:id="rId40"/>
    <p:sldId id="294"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8/19/2015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8/19/2015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8/19/2015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6000" dirty="0" smtClean="0"/>
              <a:t>Introduction to the Feasts of Israel</a:t>
            </a:r>
            <a:endParaRPr lang="en-US" sz="6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Leviticus 23</a:t>
            </a:r>
          </a:p>
          <a:p>
            <a:r>
              <a:rPr lang="en-US" sz="5600" b="1" dirty="0" smtClean="0">
                <a:effectLst>
                  <a:outerShdw blurRad="38100" dist="38100" dir="2700000" algn="tl">
                    <a:srgbClr val="000000">
                      <a:alpha val="43137"/>
                    </a:srgbClr>
                  </a:outerShdw>
                </a:effectLst>
              </a:rPr>
              <a:t>August 19,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6715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23:15a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Thou shalt keep the feast of unleavened bread: (thou shalt eat unleavened bread seven days, as I commanded thee, in the time appointed of the month Abib; </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1489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23:15b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for in it thou </a:t>
            </a:r>
            <a:r>
              <a:rPr lang="en-US" sz="5400" b="1" dirty="0" err="1">
                <a:solidFill>
                  <a:prstClr val="white"/>
                </a:solidFill>
                <a:effectLst>
                  <a:outerShdw blurRad="38100" dist="38100" dir="2700000" algn="tl">
                    <a:srgbClr val="000000">
                      <a:alpha val="43137"/>
                    </a:srgbClr>
                  </a:outerShdw>
                </a:effectLst>
              </a:rPr>
              <a:t>camest</a:t>
            </a:r>
            <a:r>
              <a:rPr lang="en-US" sz="5400" b="1" dirty="0">
                <a:solidFill>
                  <a:prstClr val="white"/>
                </a:solidFill>
                <a:effectLst>
                  <a:outerShdw blurRad="38100" dist="38100" dir="2700000" algn="tl">
                    <a:srgbClr val="000000">
                      <a:alpha val="43137"/>
                    </a:srgbClr>
                  </a:outerShdw>
                </a:effectLst>
              </a:rPr>
              <a:t> out from Egypt: and none shall appear before me empty</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6149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23:16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700" b="1" dirty="0">
                <a:effectLst>
                  <a:outerShdw blurRad="38100" dist="38100" dir="2700000" algn="tl">
                    <a:srgbClr val="000000">
                      <a:alpha val="43137"/>
                    </a:srgbClr>
                  </a:outerShdw>
                </a:effectLst>
              </a:rPr>
              <a:t>And the feast of harvest, the </a:t>
            </a:r>
            <a:r>
              <a:rPr lang="en-US" sz="4700" b="1" dirty="0" err="1">
                <a:effectLst>
                  <a:outerShdw blurRad="38100" dist="38100" dir="2700000" algn="tl">
                    <a:srgbClr val="000000">
                      <a:alpha val="43137"/>
                    </a:srgbClr>
                  </a:outerShdw>
                </a:effectLst>
              </a:rPr>
              <a:t>firstfruits</a:t>
            </a:r>
            <a:r>
              <a:rPr lang="en-US" sz="4700" b="1" dirty="0">
                <a:effectLst>
                  <a:outerShdw blurRad="38100" dist="38100" dir="2700000" algn="tl">
                    <a:srgbClr val="000000">
                      <a:alpha val="43137"/>
                    </a:srgbClr>
                  </a:outerShdw>
                </a:effectLst>
              </a:rPr>
              <a:t> of thy </a:t>
            </a:r>
            <a:r>
              <a:rPr lang="en-US" sz="4700" b="1" dirty="0" err="1">
                <a:effectLst>
                  <a:outerShdw blurRad="38100" dist="38100" dir="2700000" algn="tl">
                    <a:srgbClr val="000000">
                      <a:alpha val="43137"/>
                    </a:srgbClr>
                  </a:outerShdw>
                </a:effectLst>
              </a:rPr>
              <a:t>labours</a:t>
            </a:r>
            <a:r>
              <a:rPr lang="en-US" sz="4700" b="1" dirty="0">
                <a:effectLst>
                  <a:outerShdw blurRad="38100" dist="38100" dir="2700000" algn="tl">
                    <a:srgbClr val="000000">
                      <a:alpha val="43137"/>
                    </a:srgbClr>
                  </a:outerShdw>
                </a:effectLst>
              </a:rPr>
              <a:t>, which thou hast sown in the field: and the feast of ingathering, </a:t>
            </a:r>
            <a:r>
              <a:rPr lang="en-US" sz="4700" b="1" i="1" dirty="0">
                <a:effectLst>
                  <a:outerShdw blurRad="38100" dist="38100" dir="2700000" algn="tl">
                    <a:srgbClr val="000000">
                      <a:alpha val="43137"/>
                    </a:srgbClr>
                  </a:outerShdw>
                </a:effectLst>
              </a:rPr>
              <a:t>which is</a:t>
            </a:r>
            <a:r>
              <a:rPr lang="en-US" sz="4700" b="1" dirty="0">
                <a:effectLst>
                  <a:outerShdw blurRad="38100" dist="38100" dir="2700000" algn="tl">
                    <a:srgbClr val="000000">
                      <a:alpha val="43137"/>
                    </a:srgbClr>
                  </a:outerShdw>
                </a:effectLst>
              </a:rPr>
              <a:t> in the end of the year, when thou hast gathered in thy </a:t>
            </a:r>
            <a:r>
              <a:rPr lang="en-US" sz="4700" b="1" dirty="0" err="1">
                <a:effectLst>
                  <a:outerShdw blurRad="38100" dist="38100" dir="2700000" algn="tl">
                    <a:srgbClr val="000000">
                      <a:alpha val="43137"/>
                    </a:srgbClr>
                  </a:outerShdw>
                </a:effectLst>
              </a:rPr>
              <a:t>labours</a:t>
            </a:r>
            <a:r>
              <a:rPr lang="en-US" sz="4700" b="1" dirty="0">
                <a:effectLst>
                  <a:outerShdw blurRad="38100" dist="38100" dir="2700000" algn="tl">
                    <a:srgbClr val="000000">
                      <a:alpha val="43137"/>
                    </a:srgbClr>
                  </a:outerShdw>
                </a:effectLst>
              </a:rPr>
              <a:t> out of the field.</a:t>
            </a:r>
            <a:endParaRPr lang="en-US" sz="4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5211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23:17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Three times in the year all thy males shall appear before the Lord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1990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Passover </a:t>
            </a:r>
            <a:endParaRPr lang="en-US" sz="7200" b="1" dirty="0" smtClean="0">
              <a:effectLst>
                <a:outerShdw blurRad="38100" dist="38100" dir="2700000" algn="tl">
                  <a:srgbClr val="000000">
                    <a:alpha val="43137"/>
                  </a:srgbClr>
                </a:outerShdw>
              </a:effectLst>
            </a:endParaRPr>
          </a:p>
          <a:p>
            <a:pPr marL="36576" indent="0" algn="ctr">
              <a:buNone/>
            </a:pPr>
            <a:r>
              <a:rPr lang="en-US" sz="7200" b="1" dirty="0" smtClean="0">
                <a:effectLst>
                  <a:outerShdw blurRad="38100" dist="38100" dir="2700000" algn="tl">
                    <a:srgbClr val="000000">
                      <a:alpha val="43137"/>
                    </a:srgbClr>
                  </a:outerShdw>
                </a:effectLst>
              </a:rPr>
              <a:t>(</a:t>
            </a:r>
            <a:r>
              <a:rPr lang="en-US" sz="7200" b="1" dirty="0">
                <a:effectLst>
                  <a:outerShdw blurRad="38100" dist="38100" dir="2700000" algn="tl">
                    <a:srgbClr val="000000">
                      <a:alpha val="43137"/>
                    </a:srgbClr>
                  </a:outerShdw>
                </a:effectLst>
              </a:rPr>
              <a:t>Pesach</a:t>
            </a:r>
            <a:r>
              <a:rPr lang="en-US" sz="7200" b="1" dirty="0" smtClean="0">
                <a:effectLst>
                  <a:outerShdw blurRad="38100" dist="38100" dir="2700000" algn="tl">
                    <a:srgbClr val="000000">
                      <a:alpha val="43137"/>
                    </a:srgbClr>
                  </a:outerShdw>
                </a:effectLst>
              </a:rPr>
              <a:t>)</a:t>
            </a:r>
          </a:p>
          <a:p>
            <a:pPr marL="36576" indent="0" algn="ctr">
              <a:buNone/>
            </a:pPr>
            <a:r>
              <a:rPr lang="en-US" sz="7200" b="1" dirty="0" smtClean="0">
                <a:effectLst>
                  <a:outerShdw blurRad="38100" dist="38100" dir="2700000" algn="tl">
                    <a:srgbClr val="000000">
                      <a:alpha val="43137"/>
                    </a:srgbClr>
                  </a:outerShdw>
                </a:effectLst>
              </a:rPr>
              <a:t>Nisan </a:t>
            </a:r>
            <a:r>
              <a:rPr lang="en-US" sz="7200" b="1" dirty="0">
                <a:effectLst>
                  <a:outerShdw blurRad="38100" dist="38100" dir="2700000" algn="tl">
                    <a:srgbClr val="000000">
                      <a:alpha val="43137"/>
                    </a:srgbClr>
                  </a:outerShdw>
                </a:effectLst>
              </a:rPr>
              <a:t>14-15</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4401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Unleavened Bread (</a:t>
            </a:r>
            <a:r>
              <a:rPr lang="en-US" sz="7200" b="1" dirty="0" err="1">
                <a:effectLst>
                  <a:outerShdw blurRad="38100" dist="38100" dir="2700000" algn="tl">
                    <a:srgbClr val="000000">
                      <a:alpha val="43137"/>
                    </a:srgbClr>
                  </a:outerShdw>
                </a:effectLst>
              </a:rPr>
              <a:t>Chag</a:t>
            </a:r>
            <a:r>
              <a:rPr lang="en-US" sz="7200" b="1" dirty="0">
                <a:effectLst>
                  <a:outerShdw blurRad="38100" dist="38100" dir="2700000" algn="tl">
                    <a:srgbClr val="000000">
                      <a:alpha val="43137"/>
                    </a:srgbClr>
                  </a:outerShdw>
                </a:effectLst>
              </a:rPr>
              <a:t> </a:t>
            </a:r>
            <a:r>
              <a:rPr lang="en-US" sz="7200" b="1" dirty="0" err="1" smtClean="0">
                <a:effectLst>
                  <a:outerShdw blurRad="38100" dist="38100" dir="2700000" algn="tl">
                    <a:srgbClr val="000000">
                      <a:alpha val="43137"/>
                    </a:srgbClr>
                  </a:outerShdw>
                </a:effectLst>
              </a:rPr>
              <a:t>HaMatzot</a:t>
            </a:r>
            <a:r>
              <a:rPr lang="en-US" sz="7200" b="1" dirty="0" smtClean="0">
                <a:effectLst>
                  <a:outerShdw blurRad="38100" dist="38100" dir="2700000" algn="tl">
                    <a:srgbClr val="000000">
                      <a:alpha val="43137"/>
                    </a:srgbClr>
                  </a:outerShdw>
                </a:effectLst>
              </a:rPr>
              <a:t>)</a:t>
            </a:r>
          </a:p>
          <a:p>
            <a:pPr marL="36576" indent="0" algn="ctr">
              <a:buNone/>
            </a:pPr>
            <a:r>
              <a:rPr lang="en-US" sz="7200" b="1" dirty="0" smtClean="0">
                <a:effectLst>
                  <a:outerShdw blurRad="38100" dist="38100" dir="2700000" algn="tl">
                    <a:srgbClr val="000000">
                      <a:alpha val="43137"/>
                    </a:srgbClr>
                  </a:outerShdw>
                </a:effectLst>
              </a:rPr>
              <a:t>Nisan </a:t>
            </a:r>
            <a:r>
              <a:rPr lang="en-US" sz="7200" b="1" dirty="0">
                <a:effectLst>
                  <a:outerShdw blurRad="38100" dist="38100" dir="2700000" algn="tl">
                    <a:srgbClr val="000000">
                      <a:alpha val="43137"/>
                    </a:srgbClr>
                  </a:outerShdw>
                </a:effectLst>
              </a:rPr>
              <a:t>15-22</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6167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First Fruits </a:t>
            </a:r>
            <a:endParaRPr lang="en-US" sz="7200" b="1" dirty="0" smtClean="0">
              <a:effectLst>
                <a:outerShdw blurRad="38100" dist="38100" dir="2700000" algn="tl">
                  <a:srgbClr val="000000">
                    <a:alpha val="43137"/>
                  </a:srgbClr>
                </a:outerShdw>
              </a:effectLst>
            </a:endParaRPr>
          </a:p>
          <a:p>
            <a:pPr marL="36576" indent="0" algn="ctr">
              <a:buNone/>
            </a:pPr>
            <a:r>
              <a:rPr lang="en-US" sz="7200" b="1" dirty="0" smtClean="0">
                <a:effectLst>
                  <a:outerShdw blurRad="38100" dist="38100" dir="2700000" algn="tl">
                    <a:srgbClr val="000000">
                      <a:alpha val="43137"/>
                    </a:srgbClr>
                  </a:outerShdw>
                </a:effectLst>
              </a:rPr>
              <a:t>(</a:t>
            </a:r>
            <a:r>
              <a:rPr lang="en-US" sz="7200" b="1" dirty="0">
                <a:effectLst>
                  <a:outerShdw blurRad="38100" dist="38100" dir="2700000" algn="tl">
                    <a:srgbClr val="000000">
                      <a:alpha val="43137"/>
                    </a:srgbClr>
                  </a:outerShdw>
                </a:effectLst>
              </a:rPr>
              <a:t>Yom </a:t>
            </a:r>
            <a:r>
              <a:rPr lang="en-US" sz="7200" b="1" dirty="0" err="1" smtClean="0">
                <a:effectLst>
                  <a:outerShdw blurRad="38100" dist="38100" dir="2700000" algn="tl">
                    <a:srgbClr val="000000">
                      <a:alpha val="43137"/>
                    </a:srgbClr>
                  </a:outerShdw>
                </a:effectLst>
              </a:rPr>
              <a:t>HaBikkurim</a:t>
            </a:r>
            <a:r>
              <a:rPr lang="en-US" sz="7200" b="1" dirty="0" smtClean="0">
                <a:effectLst>
                  <a:outerShdw blurRad="38100" dist="38100" dir="2700000" algn="tl">
                    <a:srgbClr val="000000">
                      <a:alpha val="43137"/>
                    </a:srgbClr>
                  </a:outerShdw>
                </a:effectLst>
              </a:rPr>
              <a:t>)</a:t>
            </a:r>
          </a:p>
          <a:p>
            <a:pPr marL="36576" indent="0" algn="ctr">
              <a:buNone/>
            </a:pPr>
            <a:r>
              <a:rPr lang="en-US" sz="7200" b="1" dirty="0" smtClean="0">
                <a:effectLst>
                  <a:outerShdw blurRad="38100" dist="38100" dir="2700000" algn="tl">
                    <a:srgbClr val="000000">
                      <a:alpha val="43137"/>
                    </a:srgbClr>
                  </a:outerShdw>
                </a:effectLst>
              </a:rPr>
              <a:t>Nisan </a:t>
            </a:r>
            <a:r>
              <a:rPr lang="en-US" sz="7200" b="1" dirty="0">
                <a:effectLst>
                  <a:outerShdw blurRad="38100" dist="38100" dir="2700000" algn="tl">
                    <a:srgbClr val="000000">
                      <a:alpha val="43137"/>
                    </a:srgbClr>
                  </a:outerShdw>
                </a:effectLst>
              </a:rPr>
              <a:t>16-17</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9723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Pentecost (</a:t>
            </a:r>
            <a:r>
              <a:rPr lang="en-US" sz="7200" b="1" dirty="0" err="1" smtClean="0">
                <a:effectLst>
                  <a:outerShdw blurRad="38100" dist="38100" dir="2700000" algn="tl">
                    <a:srgbClr val="000000">
                      <a:alpha val="43137"/>
                    </a:srgbClr>
                  </a:outerShdw>
                </a:effectLst>
              </a:rPr>
              <a:t>Shavu’ot</a:t>
            </a:r>
            <a:r>
              <a:rPr lang="en-US" sz="7200" b="1" dirty="0" smtClean="0">
                <a:effectLst>
                  <a:outerShdw blurRad="38100" dist="38100" dir="2700000" algn="tl">
                    <a:srgbClr val="000000">
                      <a:alpha val="43137"/>
                    </a:srgbClr>
                  </a:outerShdw>
                </a:effectLst>
              </a:rPr>
              <a:t>)</a:t>
            </a:r>
          </a:p>
          <a:p>
            <a:pPr marL="36576" indent="0" algn="ctr">
              <a:buNone/>
            </a:pPr>
            <a:r>
              <a:rPr lang="en-US" sz="7200" b="1" dirty="0" smtClean="0">
                <a:effectLst>
                  <a:outerShdw blurRad="38100" dist="38100" dir="2700000" algn="tl">
                    <a:srgbClr val="000000">
                      <a:alpha val="43137"/>
                    </a:srgbClr>
                  </a:outerShdw>
                </a:effectLst>
              </a:rPr>
              <a:t>Sivan </a:t>
            </a:r>
            <a:r>
              <a:rPr lang="en-US" sz="7200" b="1" dirty="0">
                <a:effectLst>
                  <a:outerShdw blurRad="38100" dist="38100" dir="2700000" algn="tl">
                    <a:srgbClr val="000000">
                      <a:alpha val="43137"/>
                    </a:srgbClr>
                  </a:outerShdw>
                </a:effectLst>
              </a:rPr>
              <a:t>6-7</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7175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Trumpets </a:t>
            </a:r>
            <a:endParaRPr lang="en-US" sz="7200" b="1" dirty="0" smtClean="0">
              <a:effectLst>
                <a:outerShdw blurRad="38100" dist="38100" dir="2700000" algn="tl">
                  <a:srgbClr val="000000">
                    <a:alpha val="43137"/>
                  </a:srgbClr>
                </a:outerShdw>
              </a:effectLst>
            </a:endParaRPr>
          </a:p>
          <a:p>
            <a:pPr marL="36576" indent="0" algn="ctr">
              <a:buNone/>
            </a:pPr>
            <a:r>
              <a:rPr lang="en-US" sz="7200" b="1" dirty="0" smtClean="0">
                <a:effectLst>
                  <a:outerShdw blurRad="38100" dist="38100" dir="2700000" algn="tl">
                    <a:srgbClr val="000000">
                      <a:alpha val="43137"/>
                    </a:srgbClr>
                  </a:outerShdw>
                </a:effectLst>
              </a:rPr>
              <a:t>(</a:t>
            </a:r>
            <a:r>
              <a:rPr lang="en-US" sz="7200" b="1" dirty="0">
                <a:effectLst>
                  <a:outerShdw blurRad="38100" dist="38100" dir="2700000" algn="tl">
                    <a:srgbClr val="000000">
                      <a:alpha val="43137"/>
                    </a:srgbClr>
                  </a:outerShdw>
                </a:effectLst>
              </a:rPr>
              <a:t>Yom </a:t>
            </a:r>
            <a:r>
              <a:rPr lang="en-US" sz="7200" b="1" dirty="0" err="1" smtClean="0">
                <a:effectLst>
                  <a:outerShdw blurRad="38100" dist="38100" dir="2700000" algn="tl">
                    <a:srgbClr val="000000">
                      <a:alpha val="43137"/>
                    </a:srgbClr>
                  </a:outerShdw>
                </a:effectLst>
              </a:rPr>
              <a:t>Teru’ah</a:t>
            </a:r>
            <a:r>
              <a:rPr lang="en-US" sz="7200" b="1" dirty="0" smtClean="0">
                <a:effectLst>
                  <a:outerShdw blurRad="38100" dist="38100" dir="2700000" algn="tl">
                    <a:srgbClr val="000000">
                      <a:alpha val="43137"/>
                    </a:srgbClr>
                  </a:outerShdw>
                </a:effectLst>
              </a:rPr>
              <a:t>)</a:t>
            </a:r>
          </a:p>
          <a:p>
            <a:pPr marL="36576" indent="0" algn="ctr">
              <a:buNone/>
            </a:pPr>
            <a:r>
              <a:rPr lang="en-US" sz="7200" b="1" dirty="0" smtClean="0">
                <a:effectLst>
                  <a:outerShdw blurRad="38100" dist="38100" dir="2700000" algn="tl">
                    <a:srgbClr val="000000">
                      <a:alpha val="43137"/>
                    </a:srgbClr>
                  </a:outerShdw>
                </a:effectLst>
              </a:rPr>
              <a:t>Tishri </a:t>
            </a:r>
            <a:r>
              <a:rPr lang="en-US" sz="7200" b="1" dirty="0">
                <a:effectLst>
                  <a:outerShdw blurRad="38100" dist="38100" dir="2700000" algn="tl">
                    <a:srgbClr val="000000">
                      <a:alpha val="43137"/>
                    </a:srgbClr>
                  </a:outerShdw>
                </a:effectLst>
              </a:rPr>
              <a:t>1</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8395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Day of Atonement </a:t>
            </a:r>
          </a:p>
          <a:p>
            <a:pPr marL="36576" indent="0" algn="ctr">
              <a:buNone/>
            </a:pPr>
            <a:r>
              <a:rPr lang="en-US" sz="7200" b="1" dirty="0" smtClean="0">
                <a:effectLst>
                  <a:outerShdw blurRad="38100" dist="38100" dir="2700000" algn="tl">
                    <a:srgbClr val="000000">
                      <a:alpha val="43137"/>
                    </a:srgbClr>
                  </a:outerShdw>
                </a:effectLst>
              </a:rPr>
              <a:t>(</a:t>
            </a:r>
            <a:r>
              <a:rPr lang="en-US" sz="7200" b="1" dirty="0">
                <a:effectLst>
                  <a:outerShdw blurRad="38100" dist="38100" dir="2700000" algn="tl">
                    <a:srgbClr val="000000">
                      <a:alpha val="43137"/>
                    </a:srgbClr>
                  </a:outerShdw>
                </a:effectLst>
              </a:rPr>
              <a:t>Yom </a:t>
            </a:r>
            <a:r>
              <a:rPr lang="en-US" sz="7200" b="1" dirty="0" smtClean="0">
                <a:effectLst>
                  <a:outerShdw blurRad="38100" dist="38100" dir="2700000" algn="tl">
                    <a:srgbClr val="000000">
                      <a:alpha val="43137"/>
                    </a:srgbClr>
                  </a:outerShdw>
                </a:effectLst>
              </a:rPr>
              <a:t>Kippur)</a:t>
            </a:r>
          </a:p>
          <a:p>
            <a:pPr marL="36576" indent="0" algn="ctr">
              <a:buNone/>
            </a:pPr>
            <a:r>
              <a:rPr lang="en-US" sz="7200" b="1" dirty="0" smtClean="0">
                <a:effectLst>
                  <a:outerShdw blurRad="38100" dist="38100" dir="2700000" algn="tl">
                    <a:srgbClr val="000000">
                      <a:alpha val="43137"/>
                    </a:srgbClr>
                  </a:outerShdw>
                </a:effectLst>
              </a:rPr>
              <a:t>Tishri </a:t>
            </a:r>
            <a:r>
              <a:rPr lang="en-US" sz="7200" b="1" dirty="0">
                <a:effectLst>
                  <a:outerShdw blurRad="38100" dist="38100" dir="2700000" algn="tl">
                    <a:srgbClr val="000000">
                      <a:alpha val="43137"/>
                    </a:srgbClr>
                  </a:outerShdw>
                </a:effectLst>
              </a:rPr>
              <a:t>10</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4541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LORD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unto Moses, saying,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9102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Tabernacles (</a:t>
            </a:r>
            <a:r>
              <a:rPr lang="en-US" sz="7200" b="1" dirty="0" smtClean="0">
                <a:effectLst>
                  <a:outerShdw blurRad="38100" dist="38100" dir="2700000" algn="tl">
                    <a:srgbClr val="000000">
                      <a:alpha val="43137"/>
                    </a:srgbClr>
                  </a:outerShdw>
                </a:effectLst>
              </a:rPr>
              <a:t>Sukkot)</a:t>
            </a:r>
          </a:p>
          <a:p>
            <a:pPr marL="36576" indent="0" algn="ctr">
              <a:buNone/>
            </a:pPr>
            <a:r>
              <a:rPr lang="en-US" sz="7200" b="1" dirty="0" smtClean="0">
                <a:effectLst>
                  <a:outerShdw blurRad="38100" dist="38100" dir="2700000" algn="tl">
                    <a:srgbClr val="000000">
                      <a:alpha val="43137"/>
                    </a:srgbClr>
                  </a:outerShdw>
                </a:effectLst>
              </a:rPr>
              <a:t>Tishri 15-22</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4559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7200" dirty="0" smtClean="0"/>
              <a:t>1 Corinthians 15:20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now is Christ risen from the dead,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become the </a:t>
            </a:r>
            <a:r>
              <a:rPr lang="en-US" sz="5400" b="1" dirty="0" err="1">
                <a:effectLst>
                  <a:outerShdw blurRad="38100" dist="38100" dir="2700000" algn="tl">
                    <a:srgbClr val="000000">
                      <a:alpha val="43137"/>
                    </a:srgbClr>
                  </a:outerShdw>
                </a:effectLst>
              </a:rPr>
              <a:t>firstfruits</a:t>
            </a:r>
            <a:r>
              <a:rPr lang="en-US" sz="5400" b="1" dirty="0">
                <a:effectLst>
                  <a:outerShdw blurRad="38100" dist="38100" dir="2700000" algn="tl">
                    <a:srgbClr val="000000">
                      <a:alpha val="43137"/>
                    </a:srgbClr>
                  </a:outerShdw>
                </a:effectLst>
              </a:rPr>
              <a:t> of them that slept.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6480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16:25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Now to him that is of power to stablish you according to my gospel, and the preaching of Jesus Christ, according to the revelation of the mystery, which was kept secret since the world began,</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3605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16:26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But now is made manifest, and by the scriptures of the prophets, according to the commandment of the everlasting God, made known to all nations for the obedience of faith:</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6825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4:16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For the Lord himself shall descend from heaven with a shout, with the voice of the archangel, and with the trump of God: and the dead in Christ shall rise first: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3630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4:17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Then we which are alive </a:t>
            </a:r>
            <a:r>
              <a:rPr lang="en-US" sz="5300" b="1" i="1" dirty="0">
                <a:effectLst>
                  <a:outerShdw blurRad="38100" dist="38100" dir="2700000" algn="tl">
                    <a:srgbClr val="000000">
                      <a:alpha val="43137"/>
                    </a:srgbClr>
                  </a:outerShdw>
                </a:effectLst>
              </a:rPr>
              <a:t>and</a:t>
            </a:r>
            <a:r>
              <a:rPr lang="en-US" sz="5300" b="1" dirty="0">
                <a:effectLst>
                  <a:outerShdw blurRad="38100" dist="38100" dir="2700000" algn="tl">
                    <a:srgbClr val="000000">
                      <a:alpha val="43137"/>
                    </a:srgbClr>
                  </a:outerShdw>
                </a:effectLst>
              </a:rPr>
              <a:t> remain shall be caught up together with them in the clouds, to meet the Lord in the air: and so shall we ever be with the Lord.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377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7200" dirty="0" smtClean="0"/>
              <a:t>1 Corinthians 15:51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Behold, I shew you a mystery; We shall not all sleep, but we shall all be changed,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9191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7200" dirty="0" smtClean="0"/>
              <a:t>1 Corinthians 15:52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100" b="1" dirty="0">
                <a:effectLst>
                  <a:outerShdw blurRad="38100" dist="38100" dir="2700000" algn="tl">
                    <a:srgbClr val="000000">
                      <a:alpha val="43137"/>
                    </a:srgbClr>
                  </a:outerShdw>
                </a:effectLst>
              </a:rPr>
              <a:t>In a moment, in the twinkling of an eye, at the last trump: for the trumpet shall sound, and the dead shall be raised incorruptible, and we shall be changed.</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0830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it shall come to pass in that day, </a:t>
            </a:r>
            <a:r>
              <a:rPr lang="en-US" sz="5400" b="1" i="1" dirty="0">
                <a:effectLst>
                  <a:outerShdw blurRad="38100" dist="38100" dir="2700000" algn="tl">
                    <a:srgbClr val="000000">
                      <a:alpha val="43137"/>
                    </a:srgbClr>
                  </a:outerShdw>
                </a:effectLst>
              </a:rPr>
              <a:t>that</a:t>
            </a:r>
            <a:r>
              <a:rPr lang="en-US" sz="5400" b="1" dirty="0">
                <a:effectLst>
                  <a:outerShdw blurRad="38100" dist="38100" dir="2700000" algn="tl">
                    <a:srgbClr val="000000">
                      <a:alpha val="43137"/>
                    </a:srgbClr>
                  </a:outerShdw>
                </a:effectLst>
              </a:rPr>
              <a:t> I will seek to destroy all the nations that come against Jerusalem.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89905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12:10a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 will pour upon the house of David, and upon the inhabitants of Jerusalem, the spirit of grace and of supplications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4404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Speak unto the children of Israel, and say unto them, </a:t>
            </a:r>
            <a:r>
              <a:rPr lang="en-US" sz="4800" b="1" i="1" dirty="0">
                <a:effectLst>
                  <a:outerShdw blurRad="38100" dist="38100" dir="2700000" algn="tl">
                    <a:srgbClr val="000000">
                      <a:alpha val="43137"/>
                    </a:srgbClr>
                  </a:outerShdw>
                </a:effectLst>
              </a:rPr>
              <a:t>Concerning</a:t>
            </a:r>
            <a:r>
              <a:rPr lang="en-US" sz="4800" b="1" dirty="0">
                <a:effectLst>
                  <a:outerShdw blurRad="38100" dist="38100" dir="2700000" algn="tl">
                    <a:srgbClr val="000000">
                      <a:alpha val="43137"/>
                    </a:srgbClr>
                  </a:outerShdw>
                </a:effectLst>
              </a:rPr>
              <a:t> the feasts of the LORD, which ye shall proclaim </a:t>
            </a:r>
            <a:r>
              <a:rPr lang="en-US" sz="4800" b="1" i="1" dirty="0">
                <a:effectLst>
                  <a:outerShdw blurRad="38100" dist="38100" dir="2700000" algn="tl">
                    <a:srgbClr val="000000">
                      <a:alpha val="43137"/>
                    </a:srgbClr>
                  </a:outerShdw>
                </a:effectLst>
              </a:rPr>
              <a:t>to be</a:t>
            </a:r>
            <a:r>
              <a:rPr lang="en-US" sz="4800" b="1" dirty="0">
                <a:effectLst>
                  <a:outerShdw blurRad="38100" dist="38100" dir="2700000" algn="tl">
                    <a:srgbClr val="000000">
                      <a:alpha val="43137"/>
                    </a:srgbClr>
                  </a:outerShdw>
                </a:effectLst>
              </a:rPr>
              <a:t> holy convocations, </a:t>
            </a:r>
            <a:r>
              <a:rPr lang="en-US" sz="4800" b="1" i="1" dirty="0">
                <a:effectLst>
                  <a:outerShdw blurRad="38100" dist="38100" dir="2700000" algn="tl">
                    <a:srgbClr val="000000">
                      <a:alpha val="43137"/>
                    </a:srgbClr>
                  </a:outerShdw>
                </a:effectLst>
              </a:rPr>
              <a:t>even</a:t>
            </a:r>
            <a:r>
              <a:rPr lang="en-US" sz="4800" b="1" dirty="0">
                <a:effectLst>
                  <a:outerShdw blurRad="38100" dist="38100" dir="2700000" algn="tl">
                    <a:srgbClr val="000000">
                      <a:alpha val="43137"/>
                    </a:srgbClr>
                  </a:outerShdw>
                </a:effectLst>
              </a:rPr>
              <a:t> these </a:t>
            </a:r>
            <a:r>
              <a:rPr lang="en-US" sz="4800" b="1" i="1" dirty="0">
                <a:effectLst>
                  <a:outerShdw blurRad="38100" dist="38100" dir="2700000" algn="tl">
                    <a:srgbClr val="000000">
                      <a:alpha val="43137"/>
                    </a:srgbClr>
                  </a:outerShdw>
                </a:effectLst>
              </a:rPr>
              <a:t>are</a:t>
            </a:r>
            <a:r>
              <a:rPr lang="en-US" sz="4800" b="1" dirty="0">
                <a:effectLst>
                  <a:outerShdw blurRad="38100" dist="38100" dir="2700000" algn="tl">
                    <a:srgbClr val="000000">
                      <a:alpha val="43137"/>
                    </a:srgbClr>
                  </a:outerShdw>
                </a:effectLst>
              </a:rPr>
              <a:t> my feasts.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0945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12:10b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4800" b="1" dirty="0">
                <a:solidFill>
                  <a:prstClr val="white"/>
                </a:solidFill>
                <a:effectLst>
                  <a:outerShdw blurRad="38100" dist="38100" dir="2700000" algn="tl">
                    <a:srgbClr val="000000">
                      <a:alpha val="43137"/>
                    </a:srgbClr>
                  </a:outerShdw>
                </a:effectLst>
              </a:rPr>
              <a:t>and they shall look upon me whom they have pierced, and they shall mourn for him, as one </a:t>
            </a:r>
            <a:r>
              <a:rPr lang="en-US" sz="4800" b="1" dirty="0" err="1">
                <a:solidFill>
                  <a:prstClr val="white"/>
                </a:solidFill>
                <a:effectLst>
                  <a:outerShdw blurRad="38100" dist="38100" dir="2700000" algn="tl">
                    <a:srgbClr val="000000">
                      <a:alpha val="43137"/>
                    </a:srgbClr>
                  </a:outerShdw>
                </a:effectLst>
              </a:rPr>
              <a:t>mourneth</a:t>
            </a:r>
            <a:r>
              <a:rPr lang="en-US" sz="4800" b="1" dirty="0">
                <a:solidFill>
                  <a:prstClr val="white"/>
                </a:solidFill>
                <a:effectLst>
                  <a:outerShdw blurRad="38100" dist="38100" dir="2700000" algn="tl">
                    <a:srgbClr val="000000">
                      <a:alpha val="43137"/>
                    </a:srgbClr>
                  </a:outerShdw>
                </a:effectLst>
              </a:rPr>
              <a:t> for </a:t>
            </a:r>
            <a:r>
              <a:rPr lang="en-US" sz="4800" b="1" i="1" dirty="0">
                <a:solidFill>
                  <a:prstClr val="white"/>
                </a:solidFill>
                <a:effectLst>
                  <a:outerShdw blurRad="38100" dist="38100" dir="2700000" algn="tl">
                    <a:srgbClr val="000000">
                      <a:alpha val="43137"/>
                    </a:srgbClr>
                  </a:outerShdw>
                </a:effectLst>
              </a:rPr>
              <a:t>his</a:t>
            </a:r>
            <a:r>
              <a:rPr lang="en-US" sz="4800" b="1" dirty="0">
                <a:solidFill>
                  <a:prstClr val="white"/>
                </a:solidFill>
                <a:effectLst>
                  <a:outerShdw blurRad="38100" dist="38100" dir="2700000" algn="tl">
                    <a:srgbClr val="000000">
                      <a:alpha val="43137"/>
                    </a:srgbClr>
                  </a:outerShdw>
                </a:effectLst>
              </a:rPr>
              <a:t> only </a:t>
            </a:r>
            <a:r>
              <a:rPr lang="en-US" sz="4800" b="1" i="1" dirty="0">
                <a:solidFill>
                  <a:prstClr val="white"/>
                </a:solidFill>
                <a:effectLst>
                  <a:outerShdw blurRad="38100" dist="38100" dir="2700000" algn="tl">
                    <a:srgbClr val="000000">
                      <a:alpha val="43137"/>
                    </a:srgbClr>
                  </a:outerShdw>
                </a:effectLst>
              </a:rPr>
              <a:t>son</a:t>
            </a:r>
            <a:r>
              <a:rPr lang="en-US" sz="4800" b="1" dirty="0">
                <a:solidFill>
                  <a:prstClr val="white"/>
                </a:solidFill>
                <a:effectLst>
                  <a:outerShdw blurRad="38100" dist="38100" dir="2700000" algn="tl">
                    <a:srgbClr val="000000">
                      <a:alpha val="43137"/>
                    </a:srgbClr>
                  </a:outerShdw>
                </a:effectLst>
              </a:rPr>
              <a:t>, and shall be in bitterness for him, as one that is in bitterness for </a:t>
            </a:r>
            <a:r>
              <a:rPr lang="en-US" sz="4800" b="1" i="1" dirty="0">
                <a:solidFill>
                  <a:prstClr val="white"/>
                </a:solidFill>
                <a:effectLst>
                  <a:outerShdw blurRad="38100" dist="38100" dir="2700000" algn="tl">
                    <a:srgbClr val="000000">
                      <a:alpha val="43137"/>
                    </a:srgbClr>
                  </a:outerShdw>
                </a:effectLst>
              </a:rPr>
              <a:t>his</a:t>
            </a:r>
            <a:r>
              <a:rPr lang="en-US" sz="4800" b="1" dirty="0">
                <a:solidFill>
                  <a:prstClr val="white"/>
                </a:solidFill>
                <a:effectLst>
                  <a:outerShdw blurRad="38100" dist="38100" dir="2700000" algn="tl">
                    <a:srgbClr val="000000">
                      <a:alpha val="43137"/>
                    </a:srgbClr>
                  </a:outerShdw>
                </a:effectLst>
              </a:rPr>
              <a:t> firstborn</a:t>
            </a:r>
            <a:r>
              <a:rPr lang="en-US" sz="4800" b="1" dirty="0" smtClean="0">
                <a:solidFill>
                  <a:prstClr val="white"/>
                </a:solidFill>
                <a:effectLst>
                  <a:outerShdw blurRad="38100" dist="38100" dir="2700000" algn="tl">
                    <a:srgbClr val="000000">
                      <a:alpha val="43137"/>
                    </a:srgbClr>
                  </a:outerShdw>
                </a:effectLst>
              </a:rPr>
              <a:t>.</a:t>
            </a:r>
            <a:endParaRPr lang="en-US" sz="48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4471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11:25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600" b="1" dirty="0">
                <a:effectLst>
                  <a:outerShdw blurRad="38100" dist="38100" dir="2700000" algn="tl">
                    <a:srgbClr val="000000">
                      <a:alpha val="43137"/>
                    </a:srgbClr>
                  </a:outerShdw>
                </a:effectLst>
              </a:rPr>
              <a:t>For I would not, brethren, that ye should be ignorant of this mystery, lest ye should be wise in your own conceits; that blindness in part is happened to Israel, until the </a:t>
            </a:r>
            <a:r>
              <a:rPr lang="en-US" sz="4600" b="1" dirty="0" err="1">
                <a:effectLst>
                  <a:outerShdw blurRad="38100" dist="38100" dir="2700000" algn="tl">
                    <a:srgbClr val="000000">
                      <a:alpha val="43137"/>
                    </a:srgbClr>
                  </a:outerShdw>
                </a:effectLst>
              </a:rPr>
              <a:t>fulness</a:t>
            </a:r>
            <a:r>
              <a:rPr lang="en-US" sz="4600" b="1" dirty="0">
                <a:effectLst>
                  <a:outerShdw blurRad="38100" dist="38100" dir="2700000" algn="tl">
                    <a:srgbClr val="000000">
                      <a:alpha val="43137"/>
                    </a:srgbClr>
                  </a:outerShdw>
                </a:effectLst>
              </a:rPr>
              <a:t> of the Gentiles be come in.</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4671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11:26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so all Israel shall be saved: as it is written, There shall come out of Sion the Deliverer, and shall turn away ungodliness from Jacob:</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19561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11:27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this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my covenant unto them, when I shall take away their sins.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53020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Micah 4:2a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many nations shall come, and say, Come, and let us go up to the mountain of the LORD, and to the house of the God of Jacob;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91128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Micah 4:2b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and he will teach us of his ways, and we will walk in his paths: for the law shall go forth of Zion, and the word of the LORD from Jerusalem</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36652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Speak unto the children of Israel, and say unto them, </a:t>
            </a:r>
            <a:r>
              <a:rPr lang="en-US" sz="4800" b="1" i="1" dirty="0">
                <a:effectLst>
                  <a:outerShdw blurRad="38100" dist="38100" dir="2700000" algn="tl">
                    <a:srgbClr val="000000">
                      <a:alpha val="43137"/>
                    </a:srgbClr>
                  </a:outerShdw>
                </a:effectLst>
              </a:rPr>
              <a:t>Concerning</a:t>
            </a:r>
            <a:r>
              <a:rPr lang="en-US" sz="4800" b="1" dirty="0">
                <a:effectLst>
                  <a:outerShdw blurRad="38100" dist="38100" dir="2700000" algn="tl">
                    <a:srgbClr val="000000">
                      <a:alpha val="43137"/>
                    </a:srgbClr>
                  </a:outerShdw>
                </a:effectLst>
              </a:rPr>
              <a:t> the </a:t>
            </a:r>
            <a:r>
              <a:rPr lang="en-US" sz="4800" b="1" i="1" u="sng" dirty="0">
                <a:effectLst>
                  <a:outerShdw blurRad="38100" dist="38100" dir="2700000" algn="tl">
                    <a:srgbClr val="000000">
                      <a:alpha val="43137"/>
                    </a:srgbClr>
                  </a:outerShdw>
                </a:effectLst>
              </a:rPr>
              <a:t>feasts</a:t>
            </a:r>
            <a:r>
              <a:rPr lang="en-US" sz="4800" b="1" dirty="0">
                <a:effectLst>
                  <a:outerShdw blurRad="38100" dist="38100" dir="2700000" algn="tl">
                    <a:srgbClr val="000000">
                      <a:alpha val="43137"/>
                    </a:srgbClr>
                  </a:outerShdw>
                </a:effectLst>
              </a:rPr>
              <a:t> of the LORD, which ye shall proclaim </a:t>
            </a:r>
            <a:r>
              <a:rPr lang="en-US" sz="4800" b="1" i="1" dirty="0">
                <a:effectLst>
                  <a:outerShdw blurRad="38100" dist="38100" dir="2700000" algn="tl">
                    <a:srgbClr val="000000">
                      <a:alpha val="43137"/>
                    </a:srgbClr>
                  </a:outerShdw>
                </a:effectLst>
              </a:rPr>
              <a:t>to be</a:t>
            </a:r>
            <a:r>
              <a:rPr lang="en-US" sz="4800" b="1" dirty="0">
                <a:effectLst>
                  <a:outerShdw blurRad="38100" dist="38100" dir="2700000" algn="tl">
                    <a:srgbClr val="000000">
                      <a:alpha val="43137"/>
                    </a:srgbClr>
                  </a:outerShdw>
                </a:effectLst>
              </a:rPr>
              <a:t> holy </a:t>
            </a:r>
            <a:r>
              <a:rPr lang="en-US" sz="4800" b="1" i="1" u="sng" dirty="0">
                <a:effectLst>
                  <a:outerShdw blurRad="38100" dist="38100" dir="2700000" algn="tl">
                    <a:srgbClr val="000000">
                      <a:alpha val="43137"/>
                    </a:srgbClr>
                  </a:outerShdw>
                </a:effectLst>
              </a:rPr>
              <a:t>convocations</a:t>
            </a:r>
            <a:r>
              <a:rPr lang="en-US" sz="4800" b="1" dirty="0">
                <a:effectLst>
                  <a:outerShdw blurRad="38100" dist="38100" dir="2700000" algn="tl">
                    <a:srgbClr val="000000">
                      <a:alpha val="43137"/>
                    </a:srgbClr>
                  </a:outerShdw>
                </a:effectLst>
              </a:rPr>
              <a:t>, </a:t>
            </a:r>
            <a:r>
              <a:rPr lang="en-US" sz="4800" b="1" i="1" dirty="0">
                <a:effectLst>
                  <a:outerShdw blurRad="38100" dist="38100" dir="2700000" algn="tl">
                    <a:srgbClr val="000000">
                      <a:alpha val="43137"/>
                    </a:srgbClr>
                  </a:outerShdw>
                </a:effectLst>
              </a:rPr>
              <a:t>even</a:t>
            </a:r>
            <a:r>
              <a:rPr lang="en-US" sz="4800" b="1" dirty="0">
                <a:effectLst>
                  <a:outerShdw blurRad="38100" dist="38100" dir="2700000" algn="tl">
                    <a:srgbClr val="000000">
                      <a:alpha val="43137"/>
                    </a:srgbClr>
                  </a:outerShdw>
                </a:effectLst>
              </a:rPr>
              <a:t> these </a:t>
            </a:r>
            <a:r>
              <a:rPr lang="en-US" sz="4800" b="1" i="1" dirty="0">
                <a:effectLst>
                  <a:outerShdw blurRad="38100" dist="38100" dir="2700000" algn="tl">
                    <a:srgbClr val="000000">
                      <a:alpha val="43137"/>
                    </a:srgbClr>
                  </a:outerShdw>
                </a:effectLst>
              </a:rPr>
              <a:t>are</a:t>
            </a:r>
            <a:r>
              <a:rPr lang="en-US" sz="4800" b="1" dirty="0">
                <a:effectLst>
                  <a:outerShdw blurRad="38100" dist="38100" dir="2700000" algn="tl">
                    <a:srgbClr val="000000">
                      <a:alpha val="43137"/>
                    </a:srgbClr>
                  </a:outerShdw>
                </a:effectLst>
              </a:rPr>
              <a:t> my feasts.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07630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Feasts:</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763000" cy="5257800"/>
          </a:xfrm>
        </p:spPr>
        <p:txBody>
          <a:bodyPr>
            <a:normAutofit/>
          </a:bodyPr>
          <a:lstStyle/>
          <a:p>
            <a:pPr marL="36576" indent="0">
              <a:buNone/>
            </a:pPr>
            <a:r>
              <a:rPr lang="en-US" sz="7200" b="1" dirty="0">
                <a:effectLst>
                  <a:outerShdw blurRad="38100" dist="38100" dir="2700000" algn="tl">
                    <a:srgbClr val="000000">
                      <a:alpha val="43137"/>
                    </a:srgbClr>
                  </a:outerShdw>
                </a:effectLst>
              </a:rPr>
              <a:t>Mo-</a:t>
            </a:r>
            <a:r>
              <a:rPr lang="en-US" sz="7200" b="1" dirty="0" err="1">
                <a:effectLst>
                  <a:outerShdw blurRad="38100" dist="38100" dir="2700000" algn="tl">
                    <a:srgbClr val="000000">
                      <a:alpha val="43137"/>
                    </a:srgbClr>
                  </a:outerShdw>
                </a:effectLst>
              </a:rPr>
              <a:t>ed</a:t>
            </a:r>
            <a:r>
              <a:rPr lang="en-US" sz="7200" b="1" dirty="0">
                <a:effectLst>
                  <a:outerShdw blurRad="38100" dist="38100" dir="2700000" algn="tl">
                    <a:srgbClr val="000000">
                      <a:alpha val="43137"/>
                    </a:srgbClr>
                  </a:outerShdw>
                </a:effectLst>
              </a:rPr>
              <a:t>; </a:t>
            </a:r>
            <a:r>
              <a:rPr lang="en-US" sz="7200" b="1" dirty="0" err="1" smtClean="0">
                <a:effectLst>
                  <a:outerShdw blurRad="38100" dist="38100" dir="2700000" algn="tl">
                    <a:srgbClr val="000000">
                      <a:alpha val="43137"/>
                    </a:srgbClr>
                  </a:outerShdw>
                </a:effectLst>
              </a:rPr>
              <a:t>מוֹעֵד</a:t>
            </a:r>
            <a:endParaRPr lang="en-US" sz="7200" b="1" dirty="0" smtClean="0">
              <a:effectLst>
                <a:outerShdw blurRad="38100" dist="38100" dir="2700000" algn="tl">
                  <a:srgbClr val="000000">
                    <a:alpha val="43137"/>
                  </a:srgbClr>
                </a:outerShdw>
              </a:effectLst>
            </a:endParaRPr>
          </a:p>
          <a:p>
            <a:pPr marL="36576" indent="0">
              <a:buNone/>
            </a:pPr>
            <a:r>
              <a:rPr lang="en-US" sz="7200" b="1" dirty="0">
                <a:effectLst>
                  <a:outerShdw blurRad="38100" dist="38100" dir="2700000" algn="tl">
                    <a:srgbClr val="000000">
                      <a:alpha val="43137"/>
                    </a:srgbClr>
                  </a:outerShdw>
                </a:effectLst>
              </a:rPr>
              <a:t>An appointment; a fixed time or season</a:t>
            </a:r>
          </a:p>
        </p:txBody>
      </p:sp>
    </p:spTree>
    <p:extLst>
      <p:ext uri="{BB962C8B-B14F-4D97-AF65-F5344CB8AC3E}">
        <p14:creationId xmlns:p14="http://schemas.microsoft.com/office/powerpoint/2010/main" val="36328026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Convocation:</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525963"/>
          </a:xfrm>
        </p:spPr>
        <p:txBody>
          <a:bodyPr>
            <a:normAutofit/>
          </a:bodyPr>
          <a:lstStyle/>
          <a:p>
            <a:pPr marL="36576" indent="0">
              <a:buNone/>
            </a:pPr>
            <a:r>
              <a:rPr lang="en-US" sz="7200" b="1" dirty="0" err="1">
                <a:effectLst>
                  <a:outerShdw blurRad="38100" dist="38100" dir="2700000" algn="tl">
                    <a:srgbClr val="000000">
                      <a:alpha val="43137"/>
                    </a:srgbClr>
                  </a:outerShdw>
                </a:effectLst>
              </a:rPr>
              <a:t>Miqra</a:t>
            </a:r>
            <a:r>
              <a:rPr lang="en-US" sz="7200" b="1" dirty="0">
                <a:effectLst>
                  <a:outerShdw blurRad="38100" dist="38100" dir="2700000" algn="tl">
                    <a:srgbClr val="000000">
                      <a:alpha val="43137"/>
                    </a:srgbClr>
                  </a:outerShdw>
                </a:effectLst>
              </a:rPr>
              <a:t>; </a:t>
            </a:r>
            <a:r>
              <a:rPr lang="en-US" sz="7200" b="1" dirty="0" err="1">
                <a:effectLst>
                  <a:outerShdw blurRad="38100" dist="38100" dir="2700000" algn="tl">
                    <a:srgbClr val="000000">
                      <a:alpha val="43137"/>
                    </a:srgbClr>
                  </a:outerShdw>
                </a:effectLst>
              </a:rPr>
              <a:t>מִקְרָא</a:t>
            </a:r>
            <a:r>
              <a:rPr lang="en-US" sz="7200" b="1" dirty="0">
                <a:effectLst>
                  <a:outerShdw blurRad="38100" dist="38100" dir="2700000" algn="tl">
                    <a:srgbClr val="000000">
                      <a:alpha val="43137"/>
                    </a:srgbClr>
                  </a:outerShdw>
                </a:effectLst>
              </a:rPr>
              <a:t>.  </a:t>
            </a:r>
            <a:endParaRPr lang="en-US" sz="7200" b="1" dirty="0" smtClean="0">
              <a:effectLst>
                <a:outerShdw blurRad="38100" dist="38100" dir="2700000" algn="tl">
                  <a:srgbClr val="000000">
                    <a:alpha val="43137"/>
                  </a:srgbClr>
                </a:outerShdw>
              </a:effectLst>
            </a:endParaRPr>
          </a:p>
          <a:p>
            <a:pPr marL="36576" indent="0">
              <a:buNone/>
            </a:pPr>
            <a:r>
              <a:rPr lang="en-US" sz="7200" b="1" dirty="0" smtClean="0">
                <a:effectLst>
                  <a:outerShdw blurRad="38100" dist="38100" dir="2700000" algn="tl">
                    <a:srgbClr val="000000">
                      <a:alpha val="43137"/>
                    </a:srgbClr>
                  </a:outerShdw>
                </a:effectLst>
              </a:rPr>
              <a:t>An </a:t>
            </a:r>
            <a:r>
              <a:rPr lang="en-US" sz="7200" b="1" dirty="0">
                <a:effectLst>
                  <a:outerShdw blurRad="38100" dist="38100" dir="2700000" algn="tl">
                    <a:srgbClr val="000000">
                      <a:alpha val="43137"/>
                    </a:srgbClr>
                  </a:outerShdw>
                </a:effectLst>
              </a:rPr>
              <a:t>assembly or gathering</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42931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Six days shall work be done: but the seventh day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the </a:t>
            </a:r>
            <a:r>
              <a:rPr lang="en-US" sz="4800" b="1" dirty="0" err="1">
                <a:effectLst>
                  <a:outerShdw blurRad="38100" dist="38100" dir="2700000" algn="tl">
                    <a:srgbClr val="000000">
                      <a:alpha val="43137"/>
                    </a:srgbClr>
                  </a:outerShdw>
                </a:effectLst>
              </a:rPr>
              <a:t>sabbath</a:t>
            </a:r>
            <a:r>
              <a:rPr lang="en-US" sz="4800" b="1" dirty="0">
                <a:effectLst>
                  <a:outerShdw blurRad="38100" dist="38100" dir="2700000" algn="tl">
                    <a:srgbClr val="000000">
                      <a:alpha val="43137"/>
                    </a:srgbClr>
                  </a:outerShdw>
                </a:effectLst>
              </a:rPr>
              <a:t> of rest, an holy convocation; ye shall do no work </a:t>
            </a:r>
            <a:r>
              <a:rPr lang="en-US" sz="4800" b="1" i="1" dirty="0">
                <a:effectLst>
                  <a:outerShdw blurRad="38100" dist="38100" dir="2700000" algn="tl">
                    <a:srgbClr val="000000">
                      <a:alpha val="43137"/>
                    </a:srgbClr>
                  </a:outerShdw>
                </a:effectLst>
              </a:rPr>
              <a:t>therein</a:t>
            </a:r>
            <a:r>
              <a:rPr lang="en-US" sz="4800" b="1" dirty="0">
                <a:effectLst>
                  <a:outerShdw blurRad="38100" dist="38100" dir="2700000" algn="tl">
                    <a:srgbClr val="000000">
                      <a:alpha val="43137"/>
                    </a:srgbClr>
                  </a:outerShdw>
                </a:effectLst>
              </a:rPr>
              <a:t>: it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the </a:t>
            </a:r>
            <a:r>
              <a:rPr lang="en-US" sz="4800" b="1" dirty="0" err="1">
                <a:effectLst>
                  <a:outerShdw blurRad="38100" dist="38100" dir="2700000" algn="tl">
                    <a:srgbClr val="000000">
                      <a:alpha val="43137"/>
                    </a:srgbClr>
                  </a:outerShdw>
                </a:effectLst>
              </a:rPr>
              <a:t>sabbath</a:t>
            </a:r>
            <a:r>
              <a:rPr lang="en-US" sz="4800" b="1" dirty="0">
                <a:effectLst>
                  <a:outerShdw blurRad="38100" dist="38100" dir="2700000" algn="tl">
                    <a:srgbClr val="000000">
                      <a:alpha val="43137"/>
                    </a:srgbClr>
                  </a:outerShdw>
                </a:effectLst>
              </a:rPr>
              <a:t> of the LORD in all your dwellings.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3660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Six days shall work be done: but the seventh day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the </a:t>
            </a:r>
            <a:r>
              <a:rPr lang="en-US" sz="4800" b="1" dirty="0" err="1">
                <a:effectLst>
                  <a:outerShdw blurRad="38100" dist="38100" dir="2700000" algn="tl">
                    <a:srgbClr val="000000">
                      <a:alpha val="43137"/>
                    </a:srgbClr>
                  </a:outerShdw>
                </a:effectLst>
              </a:rPr>
              <a:t>sabbath</a:t>
            </a:r>
            <a:r>
              <a:rPr lang="en-US" sz="4800" b="1" dirty="0">
                <a:effectLst>
                  <a:outerShdw blurRad="38100" dist="38100" dir="2700000" algn="tl">
                    <a:srgbClr val="000000">
                      <a:alpha val="43137"/>
                    </a:srgbClr>
                  </a:outerShdw>
                </a:effectLst>
              </a:rPr>
              <a:t> of rest, an holy convocation; ye shall do no work </a:t>
            </a:r>
            <a:r>
              <a:rPr lang="en-US" sz="4800" b="1" i="1" dirty="0">
                <a:effectLst>
                  <a:outerShdw blurRad="38100" dist="38100" dir="2700000" algn="tl">
                    <a:srgbClr val="000000">
                      <a:alpha val="43137"/>
                    </a:srgbClr>
                  </a:outerShdw>
                </a:effectLst>
              </a:rPr>
              <a:t>therein</a:t>
            </a:r>
            <a:r>
              <a:rPr lang="en-US" sz="4800" b="1" dirty="0">
                <a:effectLst>
                  <a:outerShdw blurRad="38100" dist="38100" dir="2700000" algn="tl">
                    <a:srgbClr val="000000">
                      <a:alpha val="43137"/>
                    </a:srgbClr>
                  </a:outerShdw>
                </a:effectLst>
              </a:rPr>
              <a:t>: it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the </a:t>
            </a:r>
            <a:r>
              <a:rPr lang="en-US" sz="4800" b="1" dirty="0" err="1">
                <a:effectLst>
                  <a:outerShdw blurRad="38100" dist="38100" dir="2700000" algn="tl">
                    <a:srgbClr val="000000">
                      <a:alpha val="43137"/>
                    </a:srgbClr>
                  </a:outerShdw>
                </a:effectLst>
              </a:rPr>
              <a:t>sabbath</a:t>
            </a:r>
            <a:r>
              <a:rPr lang="en-US" sz="4800" b="1" dirty="0">
                <a:effectLst>
                  <a:outerShdw blurRad="38100" dist="38100" dir="2700000" algn="tl">
                    <a:srgbClr val="000000">
                      <a:alpha val="43137"/>
                    </a:srgbClr>
                  </a:outerShdw>
                </a:effectLst>
              </a:rPr>
              <a:t> of the LORD in all your dwellings.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22021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if Jesus had given them rest, then would he not afterward have spoken of another day.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74071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 </a:t>
            </a:r>
            <a:r>
              <a:rPr lang="en-US" sz="5400" b="1" dirty="0" err="1">
                <a:effectLst>
                  <a:outerShdw blurRad="38100" dist="38100" dir="2700000" algn="tl">
                    <a:srgbClr val="000000">
                      <a:alpha val="43137"/>
                    </a:srgbClr>
                  </a:outerShdw>
                </a:effectLst>
              </a:rPr>
              <a:t>remaineth</a:t>
            </a:r>
            <a:r>
              <a:rPr lang="en-US" sz="5400" b="1" dirty="0">
                <a:effectLst>
                  <a:outerShdw blurRad="38100" dist="38100" dir="2700000" algn="tl">
                    <a:srgbClr val="000000">
                      <a:alpha val="43137"/>
                    </a:srgbClr>
                  </a:outerShdw>
                </a:effectLst>
              </a:rPr>
              <a:t> therefore a </a:t>
            </a:r>
            <a:r>
              <a:rPr lang="en-US" sz="5400" b="1" i="1" u="sng" dirty="0">
                <a:effectLst>
                  <a:outerShdw blurRad="38100" dist="38100" dir="2700000" algn="tl">
                    <a:srgbClr val="000000">
                      <a:alpha val="43137"/>
                    </a:srgbClr>
                  </a:outerShdw>
                </a:effectLst>
              </a:rPr>
              <a:t>rest</a:t>
            </a:r>
            <a:r>
              <a:rPr lang="en-US" sz="5400" b="1" dirty="0">
                <a:effectLst>
                  <a:outerShdw blurRad="38100" dist="38100" dir="2700000" algn="tl">
                    <a:srgbClr val="000000">
                      <a:alpha val="43137"/>
                    </a:srgbClr>
                  </a:outerShdw>
                </a:effectLst>
              </a:rPr>
              <a:t> to the people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19617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he that is entered into his rest, he also hath ceased from his own works, as God </a:t>
            </a:r>
            <a:r>
              <a:rPr lang="en-US" sz="5400" b="1" i="1" dirty="0">
                <a:effectLst>
                  <a:outerShdw blurRad="38100" dist="38100" dir="2700000" algn="tl">
                    <a:srgbClr val="000000">
                      <a:alpha val="43137"/>
                    </a:srgbClr>
                  </a:outerShdw>
                </a:effectLst>
              </a:rPr>
              <a:t>did</a:t>
            </a:r>
            <a:r>
              <a:rPr lang="en-US" sz="5400" b="1" dirty="0">
                <a:effectLst>
                  <a:outerShdw blurRad="38100" dist="38100" dir="2700000" algn="tl">
                    <a:srgbClr val="000000">
                      <a:alpha val="43137"/>
                    </a:srgbClr>
                  </a:outerShdw>
                </a:effectLst>
              </a:rPr>
              <a:t> from his.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67069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Let us </a:t>
            </a:r>
            <a:r>
              <a:rPr lang="en-US" sz="5400" b="1" dirty="0" err="1">
                <a:effectLst>
                  <a:outerShdw blurRad="38100" dist="38100" dir="2700000" algn="tl">
                    <a:srgbClr val="000000">
                      <a:alpha val="43137"/>
                    </a:srgbClr>
                  </a:outerShdw>
                </a:effectLst>
              </a:rPr>
              <a:t>labour</a:t>
            </a:r>
            <a:r>
              <a:rPr lang="en-US" sz="5400" b="1" dirty="0">
                <a:effectLst>
                  <a:outerShdw blurRad="38100" dist="38100" dir="2700000" algn="tl">
                    <a:srgbClr val="000000">
                      <a:alpha val="43137"/>
                    </a:srgbClr>
                  </a:outerShdw>
                </a:effectLst>
              </a:rPr>
              <a:t> therefore to enter into that rest, lest any man fall after the same example of unbelief.</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84507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6427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These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the feasts of the LORD,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holy convocations, which ye shall proclaim in their seasons.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900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2190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Colossians 2:16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Let no man therefore judge you in meat, or in drink, or in respect of an holyday, or of the new moon, or of the </a:t>
            </a:r>
            <a:r>
              <a:rPr lang="en-US" sz="5400" b="1" dirty="0" err="1">
                <a:effectLst>
                  <a:outerShdw blurRad="38100" dist="38100" dir="2700000" algn="tl">
                    <a:srgbClr val="000000">
                      <a:alpha val="43137"/>
                    </a:srgbClr>
                  </a:outerShdw>
                </a:effectLst>
              </a:rPr>
              <a:t>sabbath</a:t>
            </a:r>
            <a:r>
              <a:rPr lang="en-US" sz="5400" b="1" dirty="0">
                <a:effectLst>
                  <a:outerShdw blurRad="38100" dist="38100" dir="2700000" algn="tl">
                    <a:srgbClr val="000000">
                      <a:alpha val="43137"/>
                    </a:srgbClr>
                  </a:outerShdw>
                </a:effectLst>
              </a:rPr>
              <a:t> </a:t>
            </a:r>
            <a:r>
              <a:rPr lang="en-US" sz="5400" b="1" i="1" dirty="0">
                <a:effectLst>
                  <a:outerShdw blurRad="38100" dist="38100" dir="2700000" algn="tl">
                    <a:srgbClr val="000000">
                      <a:alpha val="43137"/>
                    </a:srgbClr>
                  </a:outerShdw>
                </a:effectLst>
              </a:rPr>
              <a:t>days</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4727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Colossians 2:17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Which are </a:t>
            </a:r>
            <a:r>
              <a:rPr lang="en-US" sz="5400" b="1" i="1" u="sng" dirty="0">
                <a:effectLst>
                  <a:outerShdw blurRad="38100" dist="38100" dir="2700000" algn="tl">
                    <a:srgbClr val="000000">
                      <a:alpha val="43137"/>
                    </a:srgbClr>
                  </a:outerShdw>
                </a:effectLst>
              </a:rPr>
              <a:t>a shadow of things to come</a:t>
            </a:r>
            <a:r>
              <a:rPr lang="en-US" sz="5400" b="1" dirty="0">
                <a:effectLst>
                  <a:outerShdw blurRad="38100" dist="38100" dir="2700000" algn="tl">
                    <a:srgbClr val="000000">
                      <a:alpha val="43137"/>
                    </a:srgbClr>
                  </a:outerShdw>
                </a:effectLst>
              </a:rPr>
              <a:t>; but the body (substance) is of (belongs to) Christ.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4692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23:14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Three times thou shalt keep a feast unto me in the year.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9663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266</TotalTime>
  <Words>1061</Words>
  <Application>Microsoft Office PowerPoint</Application>
  <PresentationFormat>On-screen Show (4:3)</PresentationFormat>
  <Paragraphs>92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 Theme</vt:lpstr>
      <vt:lpstr>Introduction to the Feasts of Israel</vt:lpstr>
      <vt:lpstr>Leviticus 23:1</vt:lpstr>
      <vt:lpstr>Leviticus 23:2</vt:lpstr>
      <vt:lpstr>Leviticus 23:3</vt:lpstr>
      <vt:lpstr>Leviticus 23:4</vt:lpstr>
      <vt:lpstr>PowerPoint Presentation</vt:lpstr>
      <vt:lpstr>Colossians 2:16</vt:lpstr>
      <vt:lpstr>Colossians 2:17</vt:lpstr>
      <vt:lpstr>Exodus 23:14</vt:lpstr>
      <vt:lpstr>Exodus 23:15a</vt:lpstr>
      <vt:lpstr>Exodus 23:15b</vt:lpstr>
      <vt:lpstr>Exodus 23:16</vt:lpstr>
      <vt:lpstr>Exodus 23:17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Corinthians 15:20</vt:lpstr>
      <vt:lpstr>Romans 16:25</vt:lpstr>
      <vt:lpstr>Romans 16:26</vt:lpstr>
      <vt:lpstr>1 Thessalonians 4:16</vt:lpstr>
      <vt:lpstr>1 Thessalonians 4:17</vt:lpstr>
      <vt:lpstr>1 Corinthians 15:51</vt:lpstr>
      <vt:lpstr>1 Corinthians 15:52</vt:lpstr>
      <vt:lpstr>Zechariah 12:9</vt:lpstr>
      <vt:lpstr>Zechariah 12:10a</vt:lpstr>
      <vt:lpstr>Zechariah 12:10b</vt:lpstr>
      <vt:lpstr>Romans 11:25</vt:lpstr>
      <vt:lpstr>Romans 11:26</vt:lpstr>
      <vt:lpstr>Romans 11:27</vt:lpstr>
      <vt:lpstr>Micah 4:2a</vt:lpstr>
      <vt:lpstr>Micah 4:2b</vt:lpstr>
      <vt:lpstr>Leviticus 23:2</vt:lpstr>
      <vt:lpstr>Feasts:</vt:lpstr>
      <vt:lpstr>Convocation:</vt:lpstr>
      <vt:lpstr>Leviticus 23:3</vt:lpstr>
      <vt:lpstr>Hebrews 4:8</vt:lpstr>
      <vt:lpstr>Hebrews 4:9</vt:lpstr>
      <vt:lpstr>Hebrews 4:10</vt:lpstr>
      <vt:lpstr>Hebrews 4:11</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Feasts of Israel</dc:title>
  <dc:creator>Charlie</dc:creator>
  <cp:lastModifiedBy>Charlie</cp:lastModifiedBy>
  <cp:revision>14</cp:revision>
  <dcterms:created xsi:type="dcterms:W3CDTF">2015-08-19T18:24:50Z</dcterms:created>
  <dcterms:modified xsi:type="dcterms:W3CDTF">2015-08-19T22:50:53Z</dcterms:modified>
</cp:coreProperties>
</file>