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57"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08" r:id="rId32"/>
    <p:sldId id="287" r:id="rId33"/>
    <p:sldId id="288" r:id="rId34"/>
    <p:sldId id="286"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6/3/2015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6/3/2015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6/3/2015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7200" dirty="0" smtClean="0"/>
              <a:t>Daniel 9:26-27</a:t>
            </a:r>
            <a:endParaRPr lang="en-US" sz="72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Wednesday, June 3,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05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022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5800" b="1" dirty="0" smtClean="0">
                <a:effectLst>
                  <a:outerShdw blurRad="38100" dist="38100" dir="2700000" algn="tl">
                    <a:srgbClr val="000000">
                      <a:alpha val="43137"/>
                    </a:srgbClr>
                  </a:outerShdw>
                </a:effectLst>
              </a:rPr>
              <a:t>Seven Weeks—49 Years</a:t>
            </a:r>
            <a:endParaRPr lang="en-US" sz="5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endParaRPr lang="en-US" sz="6000" b="1" dirty="0" smtClean="0">
              <a:effectLst>
                <a:outerShdw blurRad="38100" dist="38100" dir="2700000" algn="tl">
                  <a:srgbClr val="000000">
                    <a:alpha val="43137"/>
                  </a:srgbClr>
                </a:outerShdw>
              </a:effectLst>
            </a:endParaRPr>
          </a:p>
          <a:p>
            <a:pPr marL="36576" indent="0" algn="ctr">
              <a:buNone/>
            </a:pPr>
            <a:r>
              <a:rPr lang="en-US" sz="6000" b="1" dirty="0" smtClean="0">
                <a:effectLst>
                  <a:outerShdw blurRad="38100" dist="38100" dir="2700000" algn="tl">
                    <a:srgbClr val="000000">
                      <a:alpha val="43137"/>
                    </a:srgbClr>
                  </a:outerShdw>
                </a:effectLst>
              </a:rPr>
              <a:t>Until </a:t>
            </a:r>
            <a:r>
              <a:rPr lang="en-US" sz="6000" b="1" dirty="0">
                <a:effectLst>
                  <a:outerShdw blurRad="38100" dist="38100" dir="2700000" algn="tl">
                    <a:srgbClr val="000000">
                      <a:alpha val="43137"/>
                    </a:srgbClr>
                  </a:outerShdw>
                </a:effectLst>
              </a:rPr>
              <a:t>the City and its Walls are Built</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73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5800" b="1" dirty="0"/>
              <a:t>Sixty-Nine Weeks (7 + 62)</a:t>
            </a:r>
            <a:endParaRPr lang="en-US" sz="5800" dirty="0"/>
          </a:p>
        </p:txBody>
      </p:sp>
      <p:sp>
        <p:nvSpPr>
          <p:cNvPr id="3" name="Content Placeholder 2"/>
          <p:cNvSpPr>
            <a:spLocks noGrp="1"/>
          </p:cNvSpPr>
          <p:nvPr>
            <p:ph idx="1"/>
          </p:nvPr>
        </p:nvSpPr>
        <p:spPr>
          <a:xfrm>
            <a:off x="152400" y="1600200"/>
            <a:ext cx="8839200" cy="4525963"/>
          </a:xfrm>
        </p:spPr>
        <p:txBody>
          <a:bodyPr>
            <a:noAutofit/>
          </a:bodyPr>
          <a:lstStyle/>
          <a:p>
            <a:pPr marL="36576" indent="0" algn="ctr">
              <a:buNone/>
            </a:pPr>
            <a:r>
              <a:rPr lang="en-US" sz="5600" b="1" dirty="0"/>
              <a:t>483 Years from the Decree to Restore and Build Jerusalem, until Messiah the Prince enters Jerusalem as King</a:t>
            </a:r>
            <a:endParaRPr lang="en-US" sz="5600" dirty="0"/>
          </a:p>
        </p:txBody>
      </p:sp>
    </p:spTree>
    <p:extLst>
      <p:ext uri="{BB962C8B-B14F-4D97-AF65-F5344CB8AC3E}">
        <p14:creationId xmlns:p14="http://schemas.microsoft.com/office/powerpoint/2010/main" val="8050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sz="5800" b="1" dirty="0"/>
              <a:t>One Week (7 Years)</a:t>
            </a:r>
            <a:endParaRPr lang="en-US" sz="5800" dirty="0"/>
          </a:p>
        </p:txBody>
      </p:sp>
      <p:sp>
        <p:nvSpPr>
          <p:cNvPr id="3" name="Content Placeholder 2"/>
          <p:cNvSpPr>
            <a:spLocks noGrp="1"/>
          </p:cNvSpPr>
          <p:nvPr>
            <p:ph idx="1"/>
          </p:nvPr>
        </p:nvSpPr>
        <p:spPr>
          <a:xfrm>
            <a:off x="152400" y="1600200"/>
            <a:ext cx="8763000" cy="4525963"/>
          </a:xfrm>
        </p:spPr>
        <p:txBody>
          <a:bodyPr>
            <a:normAutofit/>
          </a:bodyPr>
          <a:lstStyle/>
          <a:p>
            <a:pPr marL="36576" indent="0" algn="ctr">
              <a:buNone/>
            </a:pPr>
            <a:r>
              <a:rPr lang="en-US" sz="5800" b="1" dirty="0">
                <a:effectLst>
                  <a:outerShdw blurRad="38100" dist="38100" dir="2700000" algn="tl">
                    <a:srgbClr val="000000">
                      <a:alpha val="43137"/>
                    </a:srgbClr>
                  </a:outerShdw>
                </a:effectLst>
              </a:rPr>
              <a:t>T</a:t>
            </a:r>
            <a:r>
              <a:rPr lang="en-US" sz="5800" b="1" dirty="0" smtClean="0">
                <a:effectLst>
                  <a:outerShdw blurRad="38100" dist="38100" dir="2700000" algn="tl">
                    <a:srgbClr val="000000">
                      <a:alpha val="43137"/>
                    </a:srgbClr>
                  </a:outerShdw>
                </a:effectLst>
              </a:rPr>
              <a:t>he Final </a:t>
            </a:r>
            <a:r>
              <a:rPr lang="en-US" sz="5800" b="1" dirty="0">
                <a:effectLst>
                  <a:outerShdw blurRad="38100" dist="38100" dir="2700000" algn="tl">
                    <a:srgbClr val="000000">
                      <a:alpha val="43137"/>
                    </a:srgbClr>
                  </a:outerShdw>
                </a:effectLst>
              </a:rPr>
              <a:t>70</a:t>
            </a:r>
            <a:r>
              <a:rPr lang="en-US" sz="5800" b="1" baseline="30000" dirty="0">
                <a:effectLst>
                  <a:outerShdw blurRad="38100" dist="38100" dir="2700000" algn="tl">
                    <a:srgbClr val="000000">
                      <a:alpha val="43137"/>
                    </a:srgbClr>
                  </a:outerShdw>
                </a:effectLst>
              </a:rPr>
              <a:t>th</a:t>
            </a:r>
            <a:r>
              <a:rPr lang="en-US" sz="5800" b="1" dirty="0">
                <a:effectLst>
                  <a:outerShdw blurRad="38100" dist="38100" dir="2700000" algn="tl">
                    <a:srgbClr val="000000">
                      <a:alpha val="43137"/>
                    </a:srgbClr>
                  </a:outerShdw>
                </a:effectLst>
              </a:rPr>
              <a:t> </a:t>
            </a:r>
            <a:r>
              <a:rPr lang="en-US" sz="5800" b="1" dirty="0" smtClean="0">
                <a:effectLst>
                  <a:outerShdw blurRad="38100" dist="38100" dir="2700000" algn="tl">
                    <a:srgbClr val="000000">
                      <a:alpha val="43137"/>
                    </a:srgbClr>
                  </a:outerShdw>
                </a:effectLst>
              </a:rPr>
              <a:t>Week </a:t>
            </a:r>
            <a:r>
              <a:rPr lang="en-US" sz="5800" b="1" dirty="0">
                <a:effectLst>
                  <a:outerShdw blurRad="38100" dist="38100" dir="2700000" algn="tl">
                    <a:srgbClr val="000000">
                      <a:alpha val="43137"/>
                    </a:srgbClr>
                  </a:outerShdw>
                </a:effectLst>
              </a:rPr>
              <a:t>to </a:t>
            </a:r>
            <a:r>
              <a:rPr lang="en-US" sz="5800" b="1" dirty="0" smtClean="0">
                <a:effectLst>
                  <a:outerShdw blurRad="38100" dist="38100" dir="2700000" algn="tl">
                    <a:srgbClr val="000000">
                      <a:alpha val="43137"/>
                    </a:srgbClr>
                  </a:outerShdw>
                </a:effectLst>
              </a:rPr>
              <a:t>Fulfill </a:t>
            </a:r>
            <a:r>
              <a:rPr lang="en-US" sz="5800" b="1" dirty="0">
                <a:effectLst>
                  <a:outerShdw blurRad="38100" dist="38100" dir="2700000" algn="tl">
                    <a:srgbClr val="000000">
                      <a:alpha val="43137"/>
                    </a:srgbClr>
                  </a:outerShdw>
                </a:effectLst>
              </a:rPr>
              <a:t>and </a:t>
            </a:r>
            <a:r>
              <a:rPr lang="en-US" sz="5800" b="1" dirty="0" smtClean="0">
                <a:effectLst>
                  <a:outerShdw blurRad="38100" dist="38100" dir="2700000" algn="tl">
                    <a:srgbClr val="000000">
                      <a:alpha val="43137"/>
                    </a:srgbClr>
                  </a:outerShdw>
                </a:effectLst>
              </a:rPr>
              <a:t>Complete </a:t>
            </a:r>
            <a:r>
              <a:rPr lang="en-US" sz="5800" b="1" dirty="0">
                <a:effectLst>
                  <a:outerShdw blurRad="38100" dist="38100" dir="2700000" algn="tl">
                    <a:srgbClr val="000000">
                      <a:alpha val="43137"/>
                    </a:srgbClr>
                  </a:outerShdw>
                </a:effectLst>
              </a:rPr>
              <a:t>the Prophecy</a:t>
            </a:r>
            <a:endParaRPr lang="en-US" sz="5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2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9:26a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000" b="1" dirty="0">
                <a:effectLst>
                  <a:outerShdw blurRad="38100" dist="38100" dir="2700000" algn="tl">
                    <a:srgbClr val="000000">
                      <a:alpha val="43137"/>
                    </a:srgbClr>
                  </a:outerShdw>
                </a:effectLst>
              </a:rPr>
              <a:t>And after threescore and two weeks shall Messiah be cut off, but not for himself: and the people of the prince that shall come shall destroy the city and the sanctuary; </a:t>
            </a:r>
          </a:p>
        </p:txBody>
      </p:sp>
    </p:spTree>
    <p:extLst>
      <p:ext uri="{BB962C8B-B14F-4D97-AF65-F5344CB8AC3E}">
        <p14:creationId xmlns:p14="http://schemas.microsoft.com/office/powerpoint/2010/main" val="251683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9:26b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the end thereof </a:t>
            </a:r>
            <a:r>
              <a:rPr lang="en-US" sz="5400" b="1" i="1" dirty="0">
                <a:solidFill>
                  <a:prstClr val="white"/>
                </a:solidFill>
                <a:effectLst>
                  <a:outerShdw blurRad="38100" dist="38100" dir="2700000" algn="tl">
                    <a:srgbClr val="000000">
                      <a:alpha val="43137"/>
                    </a:srgbClr>
                  </a:outerShdw>
                </a:effectLst>
              </a:rPr>
              <a:t>shall be</a:t>
            </a:r>
            <a:r>
              <a:rPr lang="en-US" sz="5400" b="1" dirty="0">
                <a:solidFill>
                  <a:prstClr val="white"/>
                </a:solidFill>
                <a:effectLst>
                  <a:outerShdw blurRad="38100" dist="38100" dir="2700000" algn="tl">
                    <a:srgbClr val="000000">
                      <a:alpha val="43137"/>
                    </a:srgbClr>
                  </a:outerShdw>
                </a:effectLst>
              </a:rPr>
              <a:t> with a flood, and unto the end of the war desolations are determined</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1329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The Cutting Off of Messiah</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8256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10:17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Therefore doth my Father love me, because I lay down my life, that I might take it again.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1292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10:18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000" b="1" dirty="0">
                <a:effectLst>
                  <a:outerShdw blurRad="38100" dist="38100" dir="2700000" algn="tl">
                    <a:srgbClr val="000000">
                      <a:alpha val="43137"/>
                    </a:srgbClr>
                  </a:outerShdw>
                </a:effectLst>
              </a:rPr>
              <a:t>No man taketh it from me, but I lay it down of myself. I have power to lay it down, and I have power to take it again. This commandment have I received of my Father.</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066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3:18</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For Christ also hath once suffered for sins, the just for the unjust, that he might bring us to God, being put to death in the flesh, but quickened by the Spirit:</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657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9:24a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800" b="1" dirty="0">
                <a:effectLst>
                  <a:outerShdw blurRad="38100" dist="38100" dir="2700000" algn="tl">
                    <a:srgbClr val="000000">
                      <a:alpha val="43137"/>
                    </a:srgbClr>
                  </a:outerShdw>
                </a:effectLst>
              </a:rPr>
              <a:t>Seventy weeks are determined upon thy people and upon thy holy city, to finish the transgression, and to make an end of sins, and to make reconciliation for iniquity, </a:t>
            </a:r>
          </a:p>
        </p:txBody>
      </p:sp>
    </p:spTree>
    <p:extLst>
      <p:ext uri="{BB962C8B-B14F-4D97-AF65-F5344CB8AC3E}">
        <p14:creationId xmlns:p14="http://schemas.microsoft.com/office/powerpoint/2010/main" val="2488172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Acts 2:22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Ye men of Israel, hear these words; Jesus of Nazareth, a man approved of God among you by miracles and wonders and signs, which God did by him in the midst of you, as ye yourselves also know:</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748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Acts 2:23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Him, being delivered by the determinate counsel and foreknowledge of God, ye have taken, and by wicked hands have crucified and slain: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3695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The Consequence on the City and Temple</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3892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Jesus went out, and departed from the temple: and his disciples came to </a:t>
            </a:r>
            <a:r>
              <a:rPr lang="en-US" sz="5400" b="1" i="1" dirty="0">
                <a:effectLst>
                  <a:outerShdw blurRad="38100" dist="38100" dir="2700000" algn="tl">
                    <a:srgbClr val="000000">
                      <a:alpha val="43137"/>
                    </a:srgbClr>
                  </a:outerShdw>
                </a:effectLst>
              </a:rPr>
              <a:t>him</a:t>
            </a:r>
            <a:r>
              <a:rPr lang="en-US" sz="5400" b="1" dirty="0">
                <a:effectLst>
                  <a:outerShdw blurRad="38100" dist="38100" dir="2700000" algn="tl">
                    <a:srgbClr val="000000">
                      <a:alpha val="43137"/>
                    </a:srgbClr>
                  </a:outerShdw>
                </a:effectLst>
              </a:rPr>
              <a:t> for to shew him the buildings of the temple.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3933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And Jesus said unto them, See ye not all these things? verily I say unto you, There shall not be left here one stone upon another, that shall not be thrown down.</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2046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21:24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they shall fall by the edge of the sword, and shall be led away captive into all nations: and Jerusalem shall be trodden down of the Gentiles, until the times of the Gentiles be fulfilled.</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2096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14:1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Behold, the day of the LORD cometh, and thy spoil shall be divided in the midst of thee.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7496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14:2a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For I will gather all nations against Jerusalem to battle; and the city shall be taken, and the houses rifled, and the women ravished;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7490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14:2b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half of the city shall go forth into captivity, and the residue of the people shall not be cut off from the city</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9970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10:23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 Lord GOD of hosts shall make a consumption, even determined, in the midst of all the land.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7049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9:24b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to bring in everlasting righteousness, and to seal up the vision and prophecy, and to anoint the most Holy</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5291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28:22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Now therefore be ye not mockers, lest your bands be made strong: for I have heard from the Lord GOD of hosts a consumption, even determined upon the whole earth.</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2803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The Covenant of the Coming Prince</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4781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9:27a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shall confirm the covenant with many for one week: and in the midst of the week he shall cause the sacrifice and the oblation to cease, </a:t>
            </a:r>
          </a:p>
        </p:txBody>
      </p:sp>
    </p:spTree>
    <p:extLst>
      <p:ext uri="{BB962C8B-B14F-4D97-AF65-F5344CB8AC3E}">
        <p14:creationId xmlns:p14="http://schemas.microsoft.com/office/powerpoint/2010/main" val="1247977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9:27b</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lvl="0" indent="0">
              <a:buClr>
                <a:srgbClr val="6EA0B0"/>
              </a:buClr>
              <a:buNone/>
            </a:pPr>
            <a:r>
              <a:rPr lang="en-US" sz="5200" b="1" dirty="0">
                <a:solidFill>
                  <a:prstClr val="white"/>
                </a:solidFill>
                <a:effectLst>
                  <a:outerShdw blurRad="38100" dist="38100" dir="2700000" algn="tl">
                    <a:srgbClr val="000000">
                      <a:alpha val="43137"/>
                    </a:srgbClr>
                  </a:outerShdw>
                </a:effectLst>
              </a:rPr>
              <a:t>and for the overspreading of abominations he shall make </a:t>
            </a:r>
            <a:r>
              <a:rPr lang="en-US" sz="5200" b="1" i="1" dirty="0">
                <a:solidFill>
                  <a:prstClr val="white"/>
                </a:solidFill>
                <a:effectLst>
                  <a:outerShdw blurRad="38100" dist="38100" dir="2700000" algn="tl">
                    <a:srgbClr val="000000">
                      <a:alpha val="43137"/>
                    </a:srgbClr>
                  </a:outerShdw>
                </a:effectLst>
              </a:rPr>
              <a:t>it</a:t>
            </a:r>
            <a:r>
              <a:rPr lang="en-US" sz="5200" b="1" dirty="0">
                <a:solidFill>
                  <a:prstClr val="white"/>
                </a:solidFill>
                <a:effectLst>
                  <a:outerShdw blurRad="38100" dist="38100" dir="2700000" algn="tl">
                    <a:srgbClr val="000000">
                      <a:alpha val="43137"/>
                    </a:srgbClr>
                  </a:outerShdw>
                </a:effectLst>
              </a:rPr>
              <a:t> desolate, even until the consummation, and that determined shall be poured upon the desolate</a:t>
            </a:r>
            <a:r>
              <a:rPr lang="en-US" sz="5200" b="1" dirty="0" smtClean="0">
                <a:solidFill>
                  <a:prstClr val="white"/>
                </a:solidFill>
                <a:effectLst>
                  <a:outerShdw blurRad="38100" dist="38100" dir="2700000" algn="tl">
                    <a:srgbClr val="000000">
                      <a:alpha val="43137"/>
                    </a:srgbClr>
                  </a:outerShdw>
                </a:effectLst>
              </a:rPr>
              <a:t>.</a:t>
            </a:r>
            <a:endParaRPr lang="en-US" sz="5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5779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Now we beseech you, brethren, by the coming of our Lord Jesus Christ, and </a:t>
            </a:r>
            <a:r>
              <a:rPr lang="en-US" sz="5400" b="1" i="1" dirty="0">
                <a:effectLst>
                  <a:outerShdw blurRad="38100" dist="38100" dir="2700000" algn="tl">
                    <a:srgbClr val="000000">
                      <a:alpha val="43137"/>
                    </a:srgbClr>
                  </a:outerShdw>
                </a:effectLst>
              </a:rPr>
              <a:t>by</a:t>
            </a:r>
            <a:r>
              <a:rPr lang="en-US" sz="5400" b="1" dirty="0">
                <a:effectLst>
                  <a:outerShdw blurRad="38100" dist="38100" dir="2700000" algn="tl">
                    <a:srgbClr val="000000">
                      <a:alpha val="43137"/>
                    </a:srgbClr>
                  </a:outerShdw>
                </a:effectLst>
              </a:rPr>
              <a:t> our gathering together unto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520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That ye be not soon shaken in mind, or be troubled, neither by spirit, nor by word, nor by letter as from us, as that the day of Christ is at hand.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6109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000" b="1" dirty="0">
                <a:effectLst>
                  <a:outerShdw blurRad="38100" dist="38100" dir="2700000" algn="tl">
                    <a:srgbClr val="000000">
                      <a:alpha val="43137"/>
                    </a:srgbClr>
                  </a:outerShdw>
                </a:effectLst>
              </a:rPr>
              <a:t>Let no man deceive you by any means: for </a:t>
            </a:r>
            <a:r>
              <a:rPr lang="en-US" sz="5000" b="1" i="1" dirty="0">
                <a:effectLst>
                  <a:outerShdw blurRad="38100" dist="38100" dir="2700000" algn="tl">
                    <a:srgbClr val="000000">
                      <a:alpha val="43137"/>
                    </a:srgbClr>
                  </a:outerShdw>
                </a:effectLst>
              </a:rPr>
              <a:t>that day shall not come</a:t>
            </a:r>
            <a:r>
              <a:rPr lang="en-US" sz="5000" b="1" dirty="0">
                <a:effectLst>
                  <a:outerShdw blurRad="38100" dist="38100" dir="2700000" algn="tl">
                    <a:srgbClr val="000000">
                      <a:alpha val="43137"/>
                    </a:srgbClr>
                  </a:outerShdw>
                </a:effectLst>
              </a:rPr>
              <a:t>, except there come a falling away first, and that man of sin be revealed, the son of perdition;</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6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2:4</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Who </a:t>
            </a:r>
            <a:r>
              <a:rPr lang="en-US" sz="4900" b="1" dirty="0" err="1">
                <a:effectLst>
                  <a:outerShdw blurRad="38100" dist="38100" dir="2700000" algn="tl">
                    <a:srgbClr val="000000">
                      <a:alpha val="43137"/>
                    </a:srgbClr>
                  </a:outerShdw>
                </a:effectLst>
              </a:rPr>
              <a:t>opposeth</a:t>
            </a:r>
            <a:r>
              <a:rPr lang="en-US" sz="4900" b="1" dirty="0">
                <a:effectLst>
                  <a:outerShdw blurRad="38100" dist="38100" dir="2700000" algn="tl">
                    <a:srgbClr val="000000">
                      <a:alpha val="43137"/>
                    </a:srgbClr>
                  </a:outerShdw>
                </a:effectLst>
              </a:rPr>
              <a:t> and </a:t>
            </a:r>
            <a:r>
              <a:rPr lang="en-US" sz="4900" b="1" dirty="0" err="1">
                <a:effectLst>
                  <a:outerShdw blurRad="38100" dist="38100" dir="2700000" algn="tl">
                    <a:srgbClr val="000000">
                      <a:alpha val="43137"/>
                    </a:srgbClr>
                  </a:outerShdw>
                </a:effectLst>
              </a:rPr>
              <a:t>exalteth</a:t>
            </a:r>
            <a:r>
              <a:rPr lang="en-US" sz="4900" b="1" dirty="0">
                <a:effectLst>
                  <a:outerShdw blurRad="38100" dist="38100" dir="2700000" algn="tl">
                    <a:srgbClr val="000000">
                      <a:alpha val="43137"/>
                    </a:srgbClr>
                  </a:outerShdw>
                </a:effectLst>
              </a:rPr>
              <a:t> himself above all that is called God, or that is worshipped; so that he as God </a:t>
            </a:r>
            <a:r>
              <a:rPr lang="en-US" sz="4900" b="1" dirty="0" err="1">
                <a:effectLst>
                  <a:outerShdw blurRad="38100" dist="38100" dir="2700000" algn="tl">
                    <a:srgbClr val="000000">
                      <a:alpha val="43137"/>
                    </a:srgbClr>
                  </a:outerShdw>
                </a:effectLst>
              </a:rPr>
              <a:t>sitteth</a:t>
            </a:r>
            <a:r>
              <a:rPr lang="en-US" sz="4900" b="1" dirty="0">
                <a:effectLst>
                  <a:outerShdw blurRad="38100" dist="38100" dir="2700000" algn="tl">
                    <a:srgbClr val="000000">
                      <a:alpha val="43137"/>
                    </a:srgbClr>
                  </a:outerShdw>
                </a:effectLst>
              </a:rPr>
              <a:t> in the temple of God, shewing himself that he is God.</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5047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Remember ye not, that, when I was yet with you, I told you these things?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2259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6:2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And I saw, and behold a white horse: and he that sat on him had a bow; and a crown was given unto him: and he went forth conquering, and to conquer.</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9545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9:25a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Know therefore and understand, </a:t>
            </a:r>
            <a:r>
              <a:rPr lang="en-US" sz="5200" b="1" i="1" dirty="0">
                <a:effectLst>
                  <a:outerShdw blurRad="38100" dist="38100" dir="2700000" algn="tl">
                    <a:srgbClr val="000000">
                      <a:alpha val="43137"/>
                    </a:srgbClr>
                  </a:outerShdw>
                </a:effectLst>
              </a:rPr>
              <a:t>that</a:t>
            </a:r>
            <a:r>
              <a:rPr lang="en-US" sz="5200" b="1" dirty="0">
                <a:effectLst>
                  <a:outerShdw blurRad="38100" dist="38100" dir="2700000" algn="tl">
                    <a:srgbClr val="000000">
                      <a:alpha val="43137"/>
                    </a:srgbClr>
                  </a:outerShdw>
                </a:effectLst>
              </a:rPr>
              <a:t> from the going forth of the commandment to restore and to build Jerusalem unto the Messiah the </a:t>
            </a:r>
            <a:r>
              <a:rPr lang="en-US" sz="5200" b="1" dirty="0" smtClean="0">
                <a:effectLst>
                  <a:outerShdw blurRad="38100" dist="38100" dir="2700000" algn="tl">
                    <a:srgbClr val="000000">
                      <a:alpha val="43137"/>
                    </a:srgbClr>
                  </a:outerShdw>
                </a:effectLst>
              </a:rPr>
              <a:t>Prince…</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3561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24:15</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When ye therefore shall see the abomination of desolation, spoken of by Daniel the prophet, stand in the holy place, (whoso </a:t>
            </a:r>
            <a:r>
              <a:rPr lang="en-US" sz="4900" b="1" dirty="0" err="1">
                <a:effectLst>
                  <a:outerShdw blurRad="38100" dist="38100" dir="2700000" algn="tl">
                    <a:srgbClr val="000000">
                      <a:alpha val="43137"/>
                    </a:srgbClr>
                  </a:outerShdw>
                </a:effectLst>
              </a:rPr>
              <a:t>readeth</a:t>
            </a:r>
            <a:r>
              <a:rPr lang="en-US" sz="4900" b="1" dirty="0">
                <a:effectLst>
                  <a:outerShdw blurRad="38100" dist="38100" dir="2700000" algn="tl">
                    <a:srgbClr val="000000">
                      <a:alpha val="43137"/>
                    </a:srgbClr>
                  </a:outerShdw>
                </a:effectLst>
              </a:rPr>
              <a:t>, let him understand:)</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0420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let them which be in Judaea flee into the mountains: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4878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then shall be great tribulation, such as was not since the beginning of the world to this time, no, nor ever shall be.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1188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except those days should be shortened, there should no flesh be saved: but for the elect's sake those days shall be shortened.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4332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576" indent="0">
              <a:buNone/>
            </a:pPr>
            <a:r>
              <a:rPr lang="en-US" sz="5400" b="1" dirty="0">
                <a:effectLst>
                  <a:outerShdw blurRad="38100" dist="38100" dir="2700000" algn="tl">
                    <a:srgbClr val="000000">
                      <a:alpha val="43137"/>
                    </a:srgbClr>
                  </a:outerShdw>
                </a:effectLst>
              </a:rPr>
              <a:t>“…and in the midst of the week he shall cause the sacrifice and the oblation to cease…”</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860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7200" dirty="0" smtClean="0"/>
              <a:t>1 Thessalonians 5:1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of the times and the seasons, brethren, ye have no need that I write unto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0307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1 Thessalonians 5:2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yourselves know perfectly that the day of the Lord so cometh as a thief in the night.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2653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7200" dirty="0" smtClean="0"/>
              <a:t>1 Thessalonians 5:3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For when they shall say, Peace and safety; then sudden destruction cometh upon them, as travail upon a woman with child; and they shall not escape.</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6952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54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“…for the overspreading of abominations he shall make it desolate, even until the consummation, and that determined shall be poured upon the desolate (upon the one who makes desolate)…”</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01623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12:14</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600" b="1" dirty="0">
                <a:effectLst>
                  <a:outerShdw blurRad="38100" dist="38100" dir="2700000" algn="tl">
                    <a:srgbClr val="000000">
                      <a:alpha val="43137"/>
                    </a:srgbClr>
                  </a:outerShdw>
                </a:effectLst>
              </a:rPr>
              <a:t>And to the woman were given two wings of a great eagle, that she might fly into the wilderness, into her place, where she is nourished for a time, and times, and half a time, from the face of the serpent.</a:t>
            </a:r>
            <a:endParaRPr lang="en-US" sz="4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482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9:25b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i="1" dirty="0" smtClean="0">
                <a:solidFill>
                  <a:prstClr val="white"/>
                </a:solidFill>
                <a:effectLst>
                  <a:outerShdw blurRad="38100" dist="38100" dir="2700000" algn="tl">
                    <a:srgbClr val="000000">
                      <a:alpha val="43137"/>
                    </a:srgbClr>
                  </a:outerShdw>
                </a:effectLst>
              </a:rPr>
              <a:t>…shall </a:t>
            </a:r>
            <a:r>
              <a:rPr lang="en-US" sz="5400" b="1" i="1" dirty="0">
                <a:solidFill>
                  <a:prstClr val="white"/>
                </a:solidFill>
                <a:effectLst>
                  <a:outerShdw blurRad="38100" dist="38100" dir="2700000" algn="tl">
                    <a:srgbClr val="000000">
                      <a:alpha val="43137"/>
                    </a:srgbClr>
                  </a:outerShdw>
                </a:effectLst>
              </a:rPr>
              <a:t>be</a:t>
            </a:r>
            <a:r>
              <a:rPr lang="en-US" sz="5400" b="1" dirty="0">
                <a:solidFill>
                  <a:prstClr val="white"/>
                </a:solidFill>
                <a:effectLst>
                  <a:outerShdw blurRad="38100" dist="38100" dir="2700000" algn="tl">
                    <a:srgbClr val="000000">
                      <a:alpha val="43137"/>
                    </a:srgbClr>
                  </a:outerShdw>
                </a:effectLst>
              </a:rPr>
              <a:t> seven weeks, and threescore and two weeks: the street shall be built again, and the wall, even in troublous times</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759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13:31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Heaven and earth shall pass away: but my words shall not pass away.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1843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13:32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But of that day and </a:t>
            </a:r>
            <a:r>
              <a:rPr lang="en-US" sz="5400" b="1" i="1" dirty="0">
                <a:effectLst>
                  <a:outerShdw blurRad="38100" dist="38100" dir="2700000" algn="tl">
                    <a:srgbClr val="000000">
                      <a:alpha val="43137"/>
                    </a:srgbClr>
                  </a:outerShdw>
                </a:effectLst>
              </a:rPr>
              <a:t>that</a:t>
            </a:r>
            <a:r>
              <a:rPr lang="en-US" sz="5400" b="1" dirty="0">
                <a:effectLst>
                  <a:outerShdw blurRad="38100" dist="38100" dir="2700000" algn="tl">
                    <a:srgbClr val="000000">
                      <a:alpha val="43137"/>
                    </a:srgbClr>
                  </a:outerShdw>
                </a:effectLst>
              </a:rPr>
              <a:t> hour </a:t>
            </a:r>
            <a:r>
              <a:rPr lang="en-US" sz="5400" b="1" dirty="0" err="1">
                <a:effectLst>
                  <a:outerShdw blurRad="38100" dist="38100" dir="2700000" algn="tl">
                    <a:srgbClr val="000000">
                      <a:alpha val="43137"/>
                    </a:srgbClr>
                  </a:outerShdw>
                </a:effectLst>
              </a:rPr>
              <a:t>knoweth</a:t>
            </a:r>
            <a:r>
              <a:rPr lang="en-US" sz="5400" b="1" dirty="0">
                <a:effectLst>
                  <a:outerShdw blurRad="38100" dist="38100" dir="2700000" algn="tl">
                    <a:srgbClr val="000000">
                      <a:alpha val="43137"/>
                    </a:srgbClr>
                  </a:outerShdw>
                </a:effectLst>
              </a:rPr>
              <a:t> no man, no, not the angels which are in heaven, neither the Son, but the Father.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0721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13:33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Take ye heed, watch and pray: for ye know not when the time is.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898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3" y="25878"/>
            <a:ext cx="9109495" cy="683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099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9:26a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000" b="1" dirty="0">
                <a:effectLst>
                  <a:outerShdw blurRad="38100" dist="38100" dir="2700000" algn="tl">
                    <a:srgbClr val="000000">
                      <a:alpha val="43137"/>
                    </a:srgbClr>
                  </a:outerShdw>
                </a:effectLst>
              </a:rPr>
              <a:t>And after threescore and two weeks shall Messiah be cut off, but not for himself: and the people of the prince that shall come shall destroy the city and the sanctuary; </a:t>
            </a:r>
          </a:p>
        </p:txBody>
      </p:sp>
    </p:spTree>
    <p:extLst>
      <p:ext uri="{BB962C8B-B14F-4D97-AF65-F5344CB8AC3E}">
        <p14:creationId xmlns:p14="http://schemas.microsoft.com/office/powerpoint/2010/main" val="1878593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9:26b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the end thereof </a:t>
            </a:r>
            <a:r>
              <a:rPr lang="en-US" sz="5400" b="1" i="1" dirty="0">
                <a:solidFill>
                  <a:prstClr val="white"/>
                </a:solidFill>
                <a:effectLst>
                  <a:outerShdw blurRad="38100" dist="38100" dir="2700000" algn="tl">
                    <a:srgbClr val="000000">
                      <a:alpha val="43137"/>
                    </a:srgbClr>
                  </a:outerShdw>
                </a:effectLst>
              </a:rPr>
              <a:t>shall be</a:t>
            </a:r>
            <a:r>
              <a:rPr lang="en-US" sz="5400" b="1" dirty="0">
                <a:solidFill>
                  <a:prstClr val="white"/>
                </a:solidFill>
                <a:effectLst>
                  <a:outerShdw blurRad="38100" dist="38100" dir="2700000" algn="tl">
                    <a:srgbClr val="000000">
                      <a:alpha val="43137"/>
                    </a:srgbClr>
                  </a:outerShdw>
                </a:effectLst>
              </a:rPr>
              <a:t> with a flood, and unto the end of the war desolations are determined</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1197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9:27a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shall confirm the covenant with many for one week: and in the midst of the week he shall cause the sacrifice and the oblation to cease, </a:t>
            </a:r>
          </a:p>
        </p:txBody>
      </p:sp>
    </p:spTree>
    <p:extLst>
      <p:ext uri="{BB962C8B-B14F-4D97-AF65-F5344CB8AC3E}">
        <p14:creationId xmlns:p14="http://schemas.microsoft.com/office/powerpoint/2010/main" val="226317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9:27b</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lvl="0" indent="0">
              <a:buClr>
                <a:srgbClr val="6EA0B0"/>
              </a:buClr>
              <a:buNone/>
            </a:pPr>
            <a:r>
              <a:rPr lang="en-US" sz="5200" b="1" dirty="0">
                <a:solidFill>
                  <a:prstClr val="white"/>
                </a:solidFill>
                <a:effectLst>
                  <a:outerShdw blurRad="38100" dist="38100" dir="2700000" algn="tl">
                    <a:srgbClr val="000000">
                      <a:alpha val="43137"/>
                    </a:srgbClr>
                  </a:outerShdw>
                </a:effectLst>
              </a:rPr>
              <a:t>and for the overspreading of abominations he shall make </a:t>
            </a:r>
            <a:r>
              <a:rPr lang="en-US" sz="5200" b="1" i="1" dirty="0">
                <a:solidFill>
                  <a:prstClr val="white"/>
                </a:solidFill>
                <a:effectLst>
                  <a:outerShdw blurRad="38100" dist="38100" dir="2700000" algn="tl">
                    <a:srgbClr val="000000">
                      <a:alpha val="43137"/>
                    </a:srgbClr>
                  </a:outerShdw>
                </a:effectLst>
              </a:rPr>
              <a:t>it</a:t>
            </a:r>
            <a:r>
              <a:rPr lang="en-US" sz="5200" b="1" dirty="0">
                <a:solidFill>
                  <a:prstClr val="white"/>
                </a:solidFill>
                <a:effectLst>
                  <a:outerShdw blurRad="38100" dist="38100" dir="2700000" algn="tl">
                    <a:srgbClr val="000000">
                      <a:alpha val="43137"/>
                    </a:srgbClr>
                  </a:outerShdw>
                </a:effectLst>
              </a:rPr>
              <a:t> desolate, even until the consummation, and that determined shall be poured upon the desolate</a:t>
            </a:r>
            <a:r>
              <a:rPr lang="en-US" sz="5200" b="1" dirty="0" smtClean="0">
                <a:solidFill>
                  <a:prstClr val="white"/>
                </a:solidFill>
                <a:effectLst>
                  <a:outerShdw blurRad="38100" dist="38100" dir="2700000" algn="tl">
                    <a:srgbClr val="000000">
                      <a:alpha val="43137"/>
                    </a:srgbClr>
                  </a:outerShdw>
                </a:effectLst>
              </a:rPr>
              <a:t>.</a:t>
            </a:r>
            <a:endParaRPr lang="en-US" sz="52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1563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321</TotalTime>
  <Words>1435</Words>
  <Application>Microsoft Office PowerPoint</Application>
  <PresentationFormat>On-screen Show (4:3)</PresentationFormat>
  <Paragraphs>99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Theme</vt:lpstr>
      <vt:lpstr>Daniel 9:26-27</vt:lpstr>
      <vt:lpstr>Daniel 9:24a</vt:lpstr>
      <vt:lpstr>Daniel 9:24b</vt:lpstr>
      <vt:lpstr>Daniel 9:25a</vt:lpstr>
      <vt:lpstr>Daniel 9:25b</vt:lpstr>
      <vt:lpstr>Daniel 9:26a</vt:lpstr>
      <vt:lpstr>Daniel 9:26b</vt:lpstr>
      <vt:lpstr>Daniel 9:27a</vt:lpstr>
      <vt:lpstr>Daniel 9:27b</vt:lpstr>
      <vt:lpstr>PowerPoint Presentation</vt:lpstr>
      <vt:lpstr>Seven Weeks—49 Years</vt:lpstr>
      <vt:lpstr>Sixty-Nine Weeks (7 + 62)</vt:lpstr>
      <vt:lpstr>One Week (7 Years)</vt:lpstr>
      <vt:lpstr>Daniel 9:26a</vt:lpstr>
      <vt:lpstr>Daniel 9:26b</vt:lpstr>
      <vt:lpstr>PowerPoint Presentation</vt:lpstr>
      <vt:lpstr>John 10:17</vt:lpstr>
      <vt:lpstr>John 10:18</vt:lpstr>
      <vt:lpstr>1 Peter 3:18</vt:lpstr>
      <vt:lpstr>Acts 2:22</vt:lpstr>
      <vt:lpstr>Acts 2:23</vt:lpstr>
      <vt:lpstr>PowerPoint Presentation</vt:lpstr>
      <vt:lpstr>Matthew 24:1</vt:lpstr>
      <vt:lpstr>Matthew 24:2</vt:lpstr>
      <vt:lpstr>Luke 21:24</vt:lpstr>
      <vt:lpstr>Zechariah 14:1</vt:lpstr>
      <vt:lpstr>Zechariah 14:2a</vt:lpstr>
      <vt:lpstr>Zechariah 14:2b</vt:lpstr>
      <vt:lpstr>Isaiah 10:23</vt:lpstr>
      <vt:lpstr>Isaiah 28:22</vt:lpstr>
      <vt:lpstr>PowerPoint Presentation</vt:lpstr>
      <vt:lpstr>Daniel 9:27a</vt:lpstr>
      <vt:lpstr>Daniel 9:27b</vt:lpstr>
      <vt:lpstr>2 Thessalonians 2:1</vt:lpstr>
      <vt:lpstr>2 Thessalonians 2:2</vt:lpstr>
      <vt:lpstr>2 Thessalonians 2:3</vt:lpstr>
      <vt:lpstr>2 Thessalonians 2:4</vt:lpstr>
      <vt:lpstr>2 Thessalonians 2:5</vt:lpstr>
      <vt:lpstr>Revelation 6:2</vt:lpstr>
      <vt:lpstr>Matthew 24:15</vt:lpstr>
      <vt:lpstr>Matthew 24:16</vt:lpstr>
      <vt:lpstr>Matthew 24:21</vt:lpstr>
      <vt:lpstr>Matthew 24:22</vt:lpstr>
      <vt:lpstr>PowerPoint Presentation</vt:lpstr>
      <vt:lpstr>1 Thessalonians 5:1</vt:lpstr>
      <vt:lpstr>1 Thessalonians 5:2</vt:lpstr>
      <vt:lpstr>1 Thessalonians 5:3</vt:lpstr>
      <vt:lpstr>PowerPoint Presentation</vt:lpstr>
      <vt:lpstr>Revelation 12:14</vt:lpstr>
      <vt:lpstr>Mark 13:31</vt:lpstr>
      <vt:lpstr>Mark 13:32</vt:lpstr>
      <vt:lpstr>Mark 13:33</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9:26-27</dc:title>
  <dc:creator>Charlie</dc:creator>
  <cp:lastModifiedBy>Charlie</cp:lastModifiedBy>
  <cp:revision>12</cp:revision>
  <dcterms:created xsi:type="dcterms:W3CDTF">2015-06-03T17:46:01Z</dcterms:created>
  <dcterms:modified xsi:type="dcterms:W3CDTF">2015-06-03T23:07:19Z</dcterms:modified>
</cp:coreProperties>
</file>