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5/27/2015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5/27/2015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5/27/2015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200" dirty="0" smtClean="0"/>
              <a:t>Daniel 9:26</a:t>
            </a:r>
            <a:endParaRPr lang="en-US" sz="72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Wednesday, May 27,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0213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6"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65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normAutofit/>
          </a:bodyPr>
          <a:lstStyle/>
          <a:p>
            <a:r>
              <a:rPr lang="en-US" sz="5300" b="1" dirty="0">
                <a:effectLst>
                  <a:outerShdw blurRad="38100" dist="38100" dir="2700000" algn="tl">
                    <a:srgbClr val="000000">
                      <a:alpha val="43137"/>
                    </a:srgbClr>
                  </a:outerShdw>
                </a:effectLst>
              </a:rPr>
              <a:t>Thy </a:t>
            </a:r>
            <a:r>
              <a:rPr lang="en-US" sz="5300" b="1" dirty="0" smtClean="0">
                <a:effectLst>
                  <a:outerShdw blurRad="38100" dist="38100" dir="2700000" algn="tl">
                    <a:srgbClr val="000000">
                      <a:alpha val="43137"/>
                    </a:srgbClr>
                  </a:outerShdw>
                </a:effectLst>
              </a:rPr>
              <a:t>People—Israel</a:t>
            </a:r>
          </a:p>
          <a:p>
            <a:r>
              <a:rPr lang="en-US" sz="5300" b="1" dirty="0">
                <a:effectLst>
                  <a:outerShdw blurRad="38100" dist="38100" dir="2700000" algn="tl">
                    <a:srgbClr val="000000">
                      <a:alpha val="43137"/>
                    </a:srgbClr>
                  </a:outerShdw>
                </a:effectLst>
              </a:rPr>
              <a:t>Thy Holy </a:t>
            </a:r>
            <a:r>
              <a:rPr lang="en-US" sz="5300" b="1" dirty="0" smtClean="0">
                <a:effectLst>
                  <a:outerShdw blurRad="38100" dist="38100" dir="2700000" algn="tl">
                    <a:srgbClr val="000000">
                      <a:alpha val="43137"/>
                    </a:srgbClr>
                  </a:outerShdw>
                </a:effectLst>
              </a:rPr>
              <a:t>City—Jerusalem</a:t>
            </a:r>
          </a:p>
          <a:p>
            <a:r>
              <a:rPr lang="en-US" sz="5300" b="1" dirty="0">
                <a:effectLst>
                  <a:outerShdw blurRad="38100" dist="38100" dir="2700000" algn="tl">
                    <a:srgbClr val="000000">
                      <a:alpha val="43137"/>
                    </a:srgbClr>
                  </a:outerShdw>
                </a:effectLst>
              </a:rPr>
              <a:t>The </a:t>
            </a:r>
            <a:r>
              <a:rPr lang="en-US" sz="5300" b="1" dirty="0" smtClean="0">
                <a:effectLst>
                  <a:outerShdw blurRad="38100" dist="38100" dir="2700000" algn="tl">
                    <a:srgbClr val="000000">
                      <a:alpha val="43137"/>
                    </a:srgbClr>
                  </a:outerShdw>
                </a:effectLst>
              </a:rPr>
              <a:t>Kingdom</a:t>
            </a:r>
          </a:p>
          <a:p>
            <a:r>
              <a:rPr lang="en-US" sz="5300" b="1" dirty="0">
                <a:effectLst>
                  <a:outerShdw blurRad="38100" dist="38100" dir="2700000" algn="tl">
                    <a:srgbClr val="000000">
                      <a:alpha val="43137"/>
                    </a:srgbClr>
                  </a:outerShdw>
                </a:effectLst>
              </a:rPr>
              <a:t>The Crowning of Messiah</a:t>
            </a:r>
            <a:endParaRPr lang="en-US" sz="5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811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9:25a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Know therefore and understand, </a:t>
            </a:r>
            <a:r>
              <a:rPr lang="en-US" sz="5200" b="1" i="1" dirty="0">
                <a:effectLst>
                  <a:outerShdw blurRad="38100" dist="38100" dir="2700000" algn="tl">
                    <a:srgbClr val="000000">
                      <a:alpha val="43137"/>
                    </a:srgbClr>
                  </a:outerShdw>
                </a:effectLst>
              </a:rPr>
              <a:t>that</a:t>
            </a:r>
            <a:r>
              <a:rPr lang="en-US" sz="5200" b="1" dirty="0">
                <a:effectLst>
                  <a:outerShdw blurRad="38100" dist="38100" dir="2700000" algn="tl">
                    <a:srgbClr val="000000">
                      <a:alpha val="43137"/>
                    </a:srgbClr>
                  </a:outerShdw>
                </a:effectLst>
              </a:rPr>
              <a:t> from the going forth of the commandment to restore and to build Jerusalem unto the Messiah the </a:t>
            </a:r>
            <a:r>
              <a:rPr lang="en-US" sz="5200" b="1" dirty="0" smtClean="0">
                <a:effectLst>
                  <a:outerShdw blurRad="38100" dist="38100" dir="2700000" algn="tl">
                    <a:srgbClr val="000000">
                      <a:alpha val="43137"/>
                    </a:srgbClr>
                  </a:outerShdw>
                </a:effectLst>
              </a:rPr>
              <a:t>Prince…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993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i="1" dirty="0" smtClean="0">
                <a:solidFill>
                  <a:prstClr val="white"/>
                </a:solidFill>
                <a:effectLst>
                  <a:outerShdw blurRad="38100" dist="38100" dir="2700000" algn="tl">
                    <a:srgbClr val="000000">
                      <a:alpha val="43137"/>
                    </a:srgbClr>
                  </a:outerShdw>
                </a:effectLst>
              </a:rPr>
              <a:t>…shall </a:t>
            </a:r>
            <a:r>
              <a:rPr lang="en-US" sz="5400" b="1" i="1" dirty="0">
                <a:solidFill>
                  <a:prstClr val="white"/>
                </a:solidFill>
                <a:effectLst>
                  <a:outerShdw blurRad="38100" dist="38100" dir="2700000" algn="tl">
                    <a:srgbClr val="000000">
                      <a:alpha val="43137"/>
                    </a:srgbClr>
                  </a:outerShdw>
                </a:effectLst>
              </a:rPr>
              <a:t>be</a:t>
            </a:r>
            <a:r>
              <a:rPr lang="en-US" sz="5400" b="1" dirty="0">
                <a:solidFill>
                  <a:prstClr val="white"/>
                </a:solidFill>
                <a:effectLst>
                  <a:outerShdw blurRad="38100" dist="38100" dir="2700000" algn="tl">
                    <a:srgbClr val="000000">
                      <a:alpha val="43137"/>
                    </a:srgbClr>
                  </a:outerShdw>
                </a:effectLst>
              </a:rPr>
              <a:t> seven weeks, and threescore and two weeks: the street shall be built again, and the wall, even in troublous times</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575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a:bodyPr>
          <a:lstStyle/>
          <a:p>
            <a:r>
              <a:rPr lang="en-US" sz="5600" b="1" dirty="0" smtClean="0">
                <a:effectLst>
                  <a:outerShdw blurRad="38100" dist="38100" dir="2700000" algn="tl">
                    <a:srgbClr val="000000">
                      <a:alpha val="43137"/>
                    </a:srgbClr>
                  </a:outerShdw>
                </a:effectLst>
              </a:rPr>
              <a:t>Division of the 490 Years:</a:t>
            </a:r>
            <a:endParaRPr lang="en-US" sz="5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257800"/>
          </a:xfrm>
        </p:spPr>
        <p:txBody>
          <a:bodyPr>
            <a:normAutofit/>
          </a:bodyPr>
          <a:lstStyle/>
          <a:p>
            <a:r>
              <a:rPr lang="en-US" sz="6000" b="1" dirty="0">
                <a:effectLst>
                  <a:outerShdw blurRad="38100" dist="38100" dir="2700000" algn="tl">
                    <a:srgbClr val="000000">
                      <a:alpha val="43137"/>
                    </a:srgbClr>
                  </a:outerShdw>
                </a:effectLst>
              </a:rPr>
              <a:t>7 Weeks—49 </a:t>
            </a:r>
            <a:r>
              <a:rPr lang="en-US" sz="6000" b="1" dirty="0" smtClean="0">
                <a:effectLst>
                  <a:outerShdw blurRad="38100" dist="38100" dir="2700000" algn="tl">
                    <a:srgbClr val="000000">
                      <a:alpha val="43137"/>
                    </a:srgbClr>
                  </a:outerShdw>
                </a:effectLst>
              </a:rPr>
              <a:t>years</a:t>
            </a:r>
          </a:p>
          <a:p>
            <a:r>
              <a:rPr lang="en-US" sz="6000" b="1" dirty="0">
                <a:effectLst>
                  <a:outerShdw blurRad="38100" dist="38100" dir="2700000" algn="tl">
                    <a:srgbClr val="000000">
                      <a:alpha val="43137"/>
                    </a:srgbClr>
                  </a:outerShdw>
                </a:effectLst>
              </a:rPr>
              <a:t>62 Weeks (threescore and two years)—434 </a:t>
            </a:r>
            <a:r>
              <a:rPr lang="en-US" sz="6000" b="1" dirty="0" smtClean="0">
                <a:effectLst>
                  <a:outerShdw blurRad="38100" dist="38100" dir="2700000" algn="tl">
                    <a:srgbClr val="000000">
                      <a:alpha val="43137"/>
                    </a:srgbClr>
                  </a:outerShdw>
                </a:effectLst>
              </a:rPr>
              <a:t>years</a:t>
            </a:r>
          </a:p>
          <a:p>
            <a:r>
              <a:rPr lang="en-US" sz="6000" b="1" dirty="0">
                <a:effectLst>
                  <a:outerShdw blurRad="38100" dist="38100" dir="2700000" algn="tl">
                    <a:srgbClr val="000000">
                      <a:alpha val="43137"/>
                    </a:srgbClr>
                  </a:outerShdw>
                </a:effectLst>
              </a:rPr>
              <a:t>1 Week—7 years</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016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 king said unto me, For what dost thou make request? So I prayed to the God of heaven.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4806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I said unto the king, If it please the king, and if thy servant have found </a:t>
            </a:r>
            <a:r>
              <a:rPr lang="en-US" sz="4800" b="1" dirty="0" err="1">
                <a:effectLst>
                  <a:outerShdw blurRad="38100" dist="38100" dir="2700000" algn="tl">
                    <a:srgbClr val="000000">
                      <a:alpha val="43137"/>
                    </a:srgbClr>
                  </a:outerShdw>
                </a:effectLst>
              </a:rPr>
              <a:t>favour</a:t>
            </a:r>
            <a:r>
              <a:rPr lang="en-US" sz="4800" b="1" dirty="0">
                <a:effectLst>
                  <a:outerShdw blurRad="38100" dist="38100" dir="2700000" algn="tl">
                    <a:srgbClr val="000000">
                      <a:alpha val="43137"/>
                    </a:srgbClr>
                  </a:outerShdw>
                </a:effectLst>
              </a:rPr>
              <a:t> in thy sight, that thou </a:t>
            </a:r>
            <a:r>
              <a:rPr lang="en-US" sz="4800" b="1" dirty="0" err="1">
                <a:effectLst>
                  <a:outerShdw blurRad="38100" dist="38100" dir="2700000" algn="tl">
                    <a:srgbClr val="000000">
                      <a:alpha val="43137"/>
                    </a:srgbClr>
                  </a:outerShdw>
                </a:effectLst>
              </a:rPr>
              <a:t>wouldest</a:t>
            </a:r>
            <a:r>
              <a:rPr lang="en-US" sz="4800" b="1" dirty="0">
                <a:effectLst>
                  <a:outerShdw blurRad="38100" dist="38100" dir="2700000" algn="tl">
                    <a:srgbClr val="000000">
                      <a:alpha val="43137"/>
                    </a:srgbClr>
                  </a:outerShdw>
                </a:effectLst>
              </a:rPr>
              <a:t> send me unto Judah, unto the city of my fathers' </a:t>
            </a:r>
            <a:r>
              <a:rPr lang="en-US" sz="4800" b="1" dirty="0" err="1">
                <a:effectLst>
                  <a:outerShdw blurRad="38100" dist="38100" dir="2700000" algn="tl">
                    <a:srgbClr val="000000">
                      <a:alpha val="43137"/>
                    </a:srgbClr>
                  </a:outerShdw>
                </a:effectLst>
              </a:rPr>
              <a:t>sepulchres</a:t>
            </a:r>
            <a:r>
              <a:rPr lang="en-US" sz="4800" b="1" dirty="0">
                <a:effectLst>
                  <a:outerShdw blurRad="38100" dist="38100" dir="2700000" algn="tl">
                    <a:srgbClr val="000000">
                      <a:alpha val="43137"/>
                    </a:srgbClr>
                  </a:outerShdw>
                </a:effectLst>
              </a:rPr>
              <a:t>, that I may build it.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7998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the king said unto me, (the queen also sitting by him,) For how long shall thy journey be? and when wilt thou return? So it pleased the king to send me; and I set him a time.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7388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2:7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Moreover I said unto the king, If it please the king, let letters be given me to the governors beyond the river, that they may convey me over till I come into Judah;</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98321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2:8a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And a letter unto </a:t>
            </a:r>
            <a:r>
              <a:rPr lang="en-US" sz="5300" b="1" dirty="0" err="1">
                <a:effectLst>
                  <a:outerShdw blurRad="38100" dist="38100" dir="2700000" algn="tl">
                    <a:srgbClr val="000000">
                      <a:alpha val="43137"/>
                    </a:srgbClr>
                  </a:outerShdw>
                </a:effectLst>
              </a:rPr>
              <a:t>Asaph</a:t>
            </a:r>
            <a:r>
              <a:rPr lang="en-US" sz="5300" b="1" dirty="0">
                <a:effectLst>
                  <a:outerShdw blurRad="38100" dist="38100" dir="2700000" algn="tl">
                    <a:srgbClr val="000000">
                      <a:alpha val="43137"/>
                    </a:srgbClr>
                  </a:outerShdw>
                </a:effectLst>
              </a:rPr>
              <a:t> the keeper of the king's forest, that he may give me timber to make beams for the gates of the palace which </a:t>
            </a:r>
            <a:r>
              <a:rPr lang="en-US" sz="5300" b="1" i="1" dirty="0">
                <a:effectLst>
                  <a:outerShdw blurRad="38100" dist="38100" dir="2700000" algn="tl">
                    <a:srgbClr val="000000">
                      <a:alpha val="43137"/>
                    </a:srgbClr>
                  </a:outerShdw>
                </a:effectLst>
              </a:rPr>
              <a:t>appertained</a:t>
            </a:r>
            <a:r>
              <a:rPr lang="en-US" sz="5300" b="1" dirty="0">
                <a:effectLst>
                  <a:outerShdw blurRad="38100" dist="38100" dir="2700000" algn="tl">
                    <a:srgbClr val="000000">
                      <a:alpha val="43137"/>
                    </a:srgbClr>
                  </a:outerShdw>
                </a:effectLst>
              </a:rPr>
              <a:t> to the house, </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2459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9:24a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Seventy weeks are determined upon thy people and upon thy holy city, to finish the transgression, and to make an end of sins, and to make reconciliation for iniquity, </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264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2:8b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for the wall of the city, and for the house that I shall enter into. And the king granted me, according to the good hand of my God upon me</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6251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4:16a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it came to pass from that time forth, </a:t>
            </a:r>
            <a:r>
              <a:rPr lang="en-US" sz="5400" b="1" i="1" dirty="0">
                <a:effectLst>
                  <a:outerShdw blurRad="38100" dist="38100" dir="2700000" algn="tl">
                    <a:srgbClr val="000000">
                      <a:alpha val="43137"/>
                    </a:srgbClr>
                  </a:outerShdw>
                </a:effectLst>
              </a:rPr>
              <a:t>that</a:t>
            </a:r>
            <a:r>
              <a:rPr lang="en-US" sz="5400" b="1" dirty="0">
                <a:effectLst>
                  <a:outerShdw blurRad="38100" dist="38100" dir="2700000" algn="tl">
                    <a:srgbClr val="000000">
                      <a:alpha val="43137"/>
                    </a:srgbClr>
                  </a:outerShdw>
                </a:effectLst>
              </a:rPr>
              <a:t> the half of my servants wrought in the work, and the other half of them held both the spears,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046543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4:16b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the shields, and the bows, and the habergeons (breastplates); and the rulers </a:t>
            </a:r>
            <a:r>
              <a:rPr lang="en-US" sz="5400" b="1" i="1" dirty="0">
                <a:solidFill>
                  <a:prstClr val="white"/>
                </a:solidFill>
                <a:effectLst>
                  <a:outerShdw blurRad="38100" dist="38100" dir="2700000" algn="tl">
                    <a:srgbClr val="000000">
                      <a:alpha val="43137"/>
                    </a:srgbClr>
                  </a:outerShdw>
                </a:effectLst>
              </a:rPr>
              <a:t>were</a:t>
            </a:r>
            <a:r>
              <a:rPr lang="en-US" sz="5400" b="1" dirty="0">
                <a:solidFill>
                  <a:prstClr val="white"/>
                </a:solidFill>
                <a:effectLst>
                  <a:outerShdw blurRad="38100" dist="38100" dir="2700000" algn="tl">
                    <a:srgbClr val="000000">
                      <a:alpha val="43137"/>
                    </a:srgbClr>
                  </a:outerShdw>
                </a:effectLst>
              </a:rPr>
              <a:t> behind all the house of Judah</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31914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They which </a:t>
            </a:r>
            <a:r>
              <a:rPr lang="en-US" sz="4800" b="1" dirty="0" err="1">
                <a:effectLst>
                  <a:outerShdw blurRad="38100" dist="38100" dir="2700000" algn="tl">
                    <a:srgbClr val="000000">
                      <a:alpha val="43137"/>
                    </a:srgbClr>
                  </a:outerShdw>
                </a:effectLst>
              </a:rPr>
              <a:t>builded</a:t>
            </a:r>
            <a:r>
              <a:rPr lang="en-US" sz="4800" b="1" dirty="0">
                <a:effectLst>
                  <a:outerShdw blurRad="38100" dist="38100" dir="2700000" algn="tl">
                    <a:srgbClr val="000000">
                      <a:alpha val="43137"/>
                    </a:srgbClr>
                  </a:outerShdw>
                </a:effectLst>
              </a:rPr>
              <a:t> on the wall, and they that bare burdens, with those that laded, </a:t>
            </a:r>
            <a:r>
              <a:rPr lang="en-US" sz="4800" b="1" i="1" dirty="0">
                <a:effectLst>
                  <a:outerShdw blurRad="38100" dist="38100" dir="2700000" algn="tl">
                    <a:srgbClr val="000000">
                      <a:alpha val="43137"/>
                    </a:srgbClr>
                  </a:outerShdw>
                </a:effectLst>
              </a:rPr>
              <a:t>every one</a:t>
            </a:r>
            <a:r>
              <a:rPr lang="en-US" sz="4800" b="1" dirty="0">
                <a:effectLst>
                  <a:outerShdw blurRad="38100" dist="38100" dir="2700000" algn="tl">
                    <a:srgbClr val="000000">
                      <a:alpha val="43137"/>
                    </a:srgbClr>
                  </a:outerShdw>
                </a:effectLst>
              </a:rPr>
              <a:t> with one of his hands wrought in the work, and with the other </a:t>
            </a:r>
            <a:r>
              <a:rPr lang="en-US" sz="4800" b="1" i="1" dirty="0">
                <a:effectLst>
                  <a:outerShdw blurRad="38100" dist="38100" dir="2700000" algn="tl">
                    <a:srgbClr val="000000">
                      <a:alpha val="43137"/>
                    </a:srgbClr>
                  </a:outerShdw>
                </a:effectLst>
              </a:rPr>
              <a:t>hand</a:t>
            </a:r>
            <a:r>
              <a:rPr lang="en-US" sz="4800" b="1" dirty="0">
                <a:effectLst>
                  <a:outerShdw blurRad="38100" dist="38100" dir="2700000" algn="tl">
                    <a:srgbClr val="000000">
                      <a:alpha val="43137"/>
                    </a:srgbClr>
                  </a:outerShdw>
                </a:effectLst>
              </a:rPr>
              <a:t> held a weapon.</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1800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the builders, every one had his sword girded by his side, and </a:t>
            </a:r>
            <a:r>
              <a:rPr lang="en-US" sz="5400" b="1" i="1" dirty="0">
                <a:effectLst>
                  <a:outerShdw blurRad="38100" dist="38100" dir="2700000" algn="tl">
                    <a:srgbClr val="000000">
                      <a:alpha val="43137"/>
                    </a:srgbClr>
                  </a:outerShdw>
                </a:effectLst>
              </a:rPr>
              <a:t>so</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builded</a:t>
            </a:r>
            <a:r>
              <a:rPr lang="en-US" sz="5400" b="1" dirty="0">
                <a:effectLst>
                  <a:outerShdw blurRad="38100" dist="38100" dir="2700000" algn="tl">
                    <a:srgbClr val="000000">
                      <a:alpha val="43137"/>
                    </a:srgbClr>
                  </a:outerShdw>
                </a:effectLst>
              </a:rPr>
              <a:t>. And he that sounded the trumpet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by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42068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4:19</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And I said unto the nobles, and to the rulers, and to the rest of the people, The work </a:t>
            </a:r>
            <a:r>
              <a:rPr lang="en-US" sz="5200" b="1" i="1" dirty="0">
                <a:effectLst>
                  <a:outerShdw blurRad="38100" dist="38100" dir="2700000" algn="tl">
                    <a:srgbClr val="000000">
                      <a:alpha val="43137"/>
                    </a:srgbClr>
                  </a:outerShdw>
                </a:effectLst>
              </a:rPr>
              <a:t>is</a:t>
            </a:r>
            <a:r>
              <a:rPr lang="en-US" sz="5200" b="1" dirty="0">
                <a:effectLst>
                  <a:outerShdw blurRad="38100" dist="38100" dir="2700000" algn="tl">
                    <a:srgbClr val="000000">
                      <a:alpha val="43137"/>
                    </a:srgbClr>
                  </a:outerShdw>
                </a:effectLst>
              </a:rPr>
              <a:t> great and large, and we are separated upon the wall, one far from another.</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37782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In what place </a:t>
            </a:r>
            <a:r>
              <a:rPr lang="en-US" sz="5400" b="1" i="1" dirty="0">
                <a:effectLst>
                  <a:outerShdw blurRad="38100" dist="38100" dir="2700000" algn="tl">
                    <a:srgbClr val="000000">
                      <a:alpha val="43137"/>
                    </a:srgbClr>
                  </a:outerShdw>
                </a:effectLst>
              </a:rPr>
              <a:t>therefore</a:t>
            </a:r>
            <a:r>
              <a:rPr lang="en-US" sz="5400" b="1" dirty="0">
                <a:effectLst>
                  <a:outerShdw blurRad="38100" dist="38100" dir="2700000" algn="tl">
                    <a:srgbClr val="000000">
                      <a:alpha val="43137"/>
                    </a:srgbClr>
                  </a:outerShdw>
                </a:effectLst>
              </a:rPr>
              <a:t> ye hear the sound of the trumpet, resort ye thither unto us: our God shall fight for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06636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So we </a:t>
            </a:r>
            <a:r>
              <a:rPr lang="en-US" sz="5400" b="1" dirty="0" err="1">
                <a:effectLst>
                  <a:outerShdw blurRad="38100" dist="38100" dir="2700000" algn="tl">
                    <a:srgbClr val="000000">
                      <a:alpha val="43137"/>
                    </a:srgbClr>
                  </a:outerShdw>
                </a:effectLst>
              </a:rPr>
              <a:t>laboured</a:t>
            </a:r>
            <a:r>
              <a:rPr lang="en-US" sz="5400" b="1" dirty="0">
                <a:effectLst>
                  <a:outerShdw blurRad="38100" dist="38100" dir="2700000" algn="tl">
                    <a:srgbClr val="000000">
                      <a:alpha val="43137"/>
                    </a:srgbClr>
                  </a:outerShdw>
                </a:effectLst>
              </a:rPr>
              <a:t> in the work: and half of them held the spears from the rising of the morning till the stars appeared.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44161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Likewise at the same time said I unto the people, Let every one with his servant lodge within Jerusalem, that in the night they may be a guard to us, and </a:t>
            </a:r>
            <a:r>
              <a:rPr lang="en-US" sz="4800" b="1" dirty="0" err="1">
                <a:effectLst>
                  <a:outerShdw blurRad="38100" dist="38100" dir="2700000" algn="tl">
                    <a:srgbClr val="000000">
                      <a:alpha val="43137"/>
                    </a:srgbClr>
                  </a:outerShdw>
                </a:effectLst>
              </a:rPr>
              <a:t>labour</a:t>
            </a:r>
            <a:r>
              <a:rPr lang="en-US" sz="4800" b="1" dirty="0">
                <a:effectLst>
                  <a:outerShdw blurRad="38100" dist="38100" dir="2700000" algn="tl">
                    <a:srgbClr val="000000">
                      <a:alpha val="43137"/>
                    </a:srgbClr>
                  </a:outerShdw>
                </a:effectLst>
              </a:rPr>
              <a:t> on the day.</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32200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Nehemiah 4:23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So neither I, nor my brethren, nor my servants, nor the men of the guard which followed me, none of us put off our clothes, </a:t>
            </a:r>
            <a:r>
              <a:rPr lang="en-US" sz="4900" b="1" i="1" dirty="0">
                <a:effectLst>
                  <a:outerShdw blurRad="38100" dist="38100" dir="2700000" algn="tl">
                    <a:srgbClr val="000000">
                      <a:alpha val="43137"/>
                    </a:srgbClr>
                  </a:outerShdw>
                </a:effectLst>
              </a:rPr>
              <a:t>saving that</a:t>
            </a:r>
            <a:r>
              <a:rPr lang="en-US" sz="4900" b="1" dirty="0">
                <a:effectLst>
                  <a:outerShdw blurRad="38100" dist="38100" dir="2700000" algn="tl">
                    <a:srgbClr val="000000">
                      <a:alpha val="43137"/>
                    </a:srgbClr>
                  </a:outerShdw>
                </a:effectLst>
              </a:rPr>
              <a:t> every one put them off for washing.</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7875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9:24b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to bring in everlasting righteousness, and to seal up the vision and prophecy, and to anoint the most Holy</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48948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When Jesus therefore perceived that they would come and take him by force, to make him a king, he departed again into a mountain himself alone.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2605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they brought him to Jesus: and they cast their garments upon the colt, and they set Jesus thereon.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2179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as he went, they spread their clothes in the way.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1809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19:37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500" b="1" dirty="0">
                <a:effectLst>
                  <a:outerShdw blurRad="38100" dist="38100" dir="2700000" algn="tl">
                    <a:srgbClr val="000000">
                      <a:alpha val="43137"/>
                    </a:srgbClr>
                  </a:outerShdw>
                </a:effectLst>
              </a:rPr>
              <a:t>And when he was come nigh, even now at the descent of the mount of Olives, the whole multitude of the disciples began to rejoice and praise God with a loud voice for all the mighty works that they had seen;</a:t>
            </a:r>
            <a:endParaRPr lang="en-US" sz="4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89096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Saying, Blessed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the King that cometh in the name of the Lord: peace in heaven, and glory in the highest.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96768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19:39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some of the Pharisees from among the multitude said unto him, Master, rebuke thy disciples.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65074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19:40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answered and said unto them, I tell you that, if these should hold their peace, the stones would immediately cry out.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32348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19:41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when he was come near, he beheld the city, and wept over it,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57106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Saying, If thou </a:t>
            </a:r>
            <a:r>
              <a:rPr lang="en-US" sz="5400" b="1" dirty="0" err="1">
                <a:effectLst>
                  <a:outerShdw blurRad="38100" dist="38100" dir="2700000" algn="tl">
                    <a:srgbClr val="000000">
                      <a:alpha val="43137"/>
                    </a:srgbClr>
                  </a:outerShdw>
                </a:effectLst>
              </a:rPr>
              <a:t>hadst</a:t>
            </a:r>
            <a:r>
              <a:rPr lang="en-US" sz="5400" b="1" dirty="0">
                <a:effectLst>
                  <a:outerShdw blurRad="38100" dist="38100" dir="2700000" algn="tl">
                    <a:srgbClr val="000000">
                      <a:alpha val="43137"/>
                    </a:srgbClr>
                  </a:outerShdw>
                </a:effectLst>
              </a:rPr>
              <a:t> known, even thou, at least in this thy day, the things </a:t>
            </a:r>
            <a:r>
              <a:rPr lang="en-US" sz="5400" b="1" i="1" dirty="0">
                <a:effectLst>
                  <a:outerShdw blurRad="38100" dist="38100" dir="2700000" algn="tl">
                    <a:srgbClr val="000000">
                      <a:alpha val="43137"/>
                    </a:srgbClr>
                  </a:outerShdw>
                </a:effectLst>
              </a:rPr>
              <a:t>which belong</a:t>
            </a:r>
            <a:r>
              <a:rPr lang="en-US" sz="5400" b="1" dirty="0">
                <a:effectLst>
                  <a:outerShdw blurRad="38100" dist="38100" dir="2700000" algn="tl">
                    <a:srgbClr val="000000">
                      <a:alpha val="43137"/>
                    </a:srgbClr>
                  </a:outerShdw>
                </a:effectLst>
              </a:rPr>
              <a:t> unto thy peace! but now they are hid from thine eyes.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40607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19:43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the days shall come upon thee, that thine enemies shall cast a trench about thee, and compass thee round, and keep thee in on every side,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1598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9:25a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Know therefore and understand, </a:t>
            </a:r>
            <a:r>
              <a:rPr lang="en-US" sz="5200" b="1" i="1" dirty="0">
                <a:effectLst>
                  <a:outerShdw blurRad="38100" dist="38100" dir="2700000" algn="tl">
                    <a:srgbClr val="000000">
                      <a:alpha val="43137"/>
                    </a:srgbClr>
                  </a:outerShdw>
                </a:effectLst>
              </a:rPr>
              <a:t>that</a:t>
            </a:r>
            <a:r>
              <a:rPr lang="en-US" sz="5200" b="1" dirty="0">
                <a:effectLst>
                  <a:outerShdw blurRad="38100" dist="38100" dir="2700000" algn="tl">
                    <a:srgbClr val="000000">
                      <a:alpha val="43137"/>
                    </a:srgbClr>
                  </a:outerShdw>
                </a:effectLst>
              </a:rPr>
              <a:t> from the going forth of the commandment to restore and to build Jerusalem unto the Messiah the </a:t>
            </a:r>
            <a:r>
              <a:rPr lang="en-US" sz="5200" b="1" dirty="0" smtClean="0">
                <a:effectLst>
                  <a:outerShdw blurRad="38100" dist="38100" dir="2700000" algn="tl">
                    <a:srgbClr val="000000">
                      <a:alpha val="43137"/>
                    </a:srgbClr>
                  </a:outerShdw>
                </a:effectLst>
              </a:rPr>
              <a:t>Prince…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2094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19:44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shall lay thee even with the ground, and thy children within thee; and they shall not leave in thee one stone upon another; because thou </a:t>
            </a:r>
            <a:r>
              <a:rPr lang="en-US" sz="4800" b="1" dirty="0" err="1">
                <a:effectLst>
                  <a:outerShdw blurRad="38100" dist="38100" dir="2700000" algn="tl">
                    <a:srgbClr val="000000">
                      <a:alpha val="43137"/>
                    </a:srgbClr>
                  </a:outerShdw>
                </a:effectLst>
              </a:rPr>
              <a:t>knewest</a:t>
            </a:r>
            <a:r>
              <a:rPr lang="en-US" sz="4800" b="1" dirty="0">
                <a:effectLst>
                  <a:outerShdw blurRad="38100" dist="38100" dir="2700000" algn="tl">
                    <a:srgbClr val="000000">
                      <a:alpha val="43137"/>
                    </a:srgbClr>
                  </a:outerShdw>
                </a:effectLst>
              </a:rPr>
              <a:t> not the time of thy visitation.</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30253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6"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4005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i="1" dirty="0" smtClean="0">
                <a:solidFill>
                  <a:prstClr val="white"/>
                </a:solidFill>
                <a:effectLst>
                  <a:outerShdw blurRad="38100" dist="38100" dir="2700000" algn="tl">
                    <a:srgbClr val="000000">
                      <a:alpha val="43137"/>
                    </a:srgbClr>
                  </a:outerShdw>
                </a:effectLst>
              </a:rPr>
              <a:t>…shall </a:t>
            </a:r>
            <a:r>
              <a:rPr lang="en-US" sz="5400" b="1" i="1" dirty="0">
                <a:solidFill>
                  <a:prstClr val="white"/>
                </a:solidFill>
                <a:effectLst>
                  <a:outerShdw blurRad="38100" dist="38100" dir="2700000" algn="tl">
                    <a:srgbClr val="000000">
                      <a:alpha val="43137"/>
                    </a:srgbClr>
                  </a:outerShdw>
                </a:effectLst>
              </a:rPr>
              <a:t>be</a:t>
            </a:r>
            <a:r>
              <a:rPr lang="en-US" sz="5400" b="1" dirty="0">
                <a:solidFill>
                  <a:prstClr val="white"/>
                </a:solidFill>
                <a:effectLst>
                  <a:outerShdw blurRad="38100" dist="38100" dir="2700000" algn="tl">
                    <a:srgbClr val="000000">
                      <a:alpha val="43137"/>
                    </a:srgbClr>
                  </a:outerShdw>
                </a:effectLst>
              </a:rPr>
              <a:t> seven weeks, and threescore and two weeks: the street shall be built again, and the wall, even in troublous times</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8606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9:26a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And after threescore and two weeks shall Messiah be cut off, but not for himself: and the people of the prince that shall come shall destroy the city and the sanctuary; </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0630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9:26b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the end thereof </a:t>
            </a:r>
            <a:r>
              <a:rPr lang="en-US" sz="5400" b="1" i="1" dirty="0">
                <a:solidFill>
                  <a:prstClr val="white"/>
                </a:solidFill>
                <a:effectLst>
                  <a:outerShdw blurRad="38100" dist="38100" dir="2700000" algn="tl">
                    <a:srgbClr val="000000">
                      <a:alpha val="43137"/>
                    </a:srgbClr>
                  </a:outerShdw>
                </a:effectLst>
              </a:rPr>
              <a:t>shall be</a:t>
            </a:r>
            <a:r>
              <a:rPr lang="en-US" sz="5400" b="1" dirty="0">
                <a:solidFill>
                  <a:prstClr val="white"/>
                </a:solidFill>
                <a:effectLst>
                  <a:outerShdw blurRad="38100" dist="38100" dir="2700000" algn="tl">
                    <a:srgbClr val="000000">
                      <a:alpha val="43137"/>
                    </a:srgbClr>
                  </a:outerShdw>
                </a:effectLst>
              </a:rPr>
              <a:t> with a flood, and unto the end of the war desolations are determined</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1761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9:27a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shall confirm the covenant with many for one week: and in the midst of the week he shall cause the sacrifice and the oblation to cease,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9795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9:27b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lvl="0" indent="0">
              <a:buClr>
                <a:srgbClr val="6EA0B0"/>
              </a:buClr>
              <a:buNone/>
            </a:pPr>
            <a:r>
              <a:rPr lang="en-US" sz="5200" b="1" dirty="0">
                <a:solidFill>
                  <a:prstClr val="white"/>
                </a:solidFill>
                <a:effectLst>
                  <a:outerShdw blurRad="38100" dist="38100" dir="2700000" algn="tl">
                    <a:srgbClr val="000000">
                      <a:alpha val="43137"/>
                    </a:srgbClr>
                  </a:outerShdw>
                </a:effectLst>
              </a:rPr>
              <a:t>and for the overspreading of abominations he shall make </a:t>
            </a:r>
            <a:r>
              <a:rPr lang="en-US" sz="5200" b="1" i="1" dirty="0">
                <a:solidFill>
                  <a:prstClr val="white"/>
                </a:solidFill>
                <a:effectLst>
                  <a:outerShdw blurRad="38100" dist="38100" dir="2700000" algn="tl">
                    <a:srgbClr val="000000">
                      <a:alpha val="43137"/>
                    </a:srgbClr>
                  </a:outerShdw>
                </a:effectLst>
              </a:rPr>
              <a:t>it</a:t>
            </a:r>
            <a:r>
              <a:rPr lang="en-US" sz="5200" b="1" dirty="0">
                <a:solidFill>
                  <a:prstClr val="white"/>
                </a:solidFill>
                <a:effectLst>
                  <a:outerShdw blurRad="38100" dist="38100" dir="2700000" algn="tl">
                    <a:srgbClr val="000000">
                      <a:alpha val="43137"/>
                    </a:srgbClr>
                  </a:outerShdw>
                </a:effectLst>
              </a:rPr>
              <a:t> desolate, even until the consummation, and that determined shall be poured upon the desolate</a:t>
            </a:r>
            <a:r>
              <a:rPr lang="en-US" sz="5200" b="1" dirty="0" smtClean="0">
                <a:solidFill>
                  <a:prstClr val="white"/>
                </a:solidFill>
                <a:effectLst>
                  <a:outerShdw blurRad="38100" dist="38100" dir="2700000" algn="tl">
                    <a:srgbClr val="000000">
                      <a:alpha val="43137"/>
                    </a:srgbClr>
                  </a:outerShdw>
                </a:effectLst>
              </a:rPr>
              <a:t>.</a:t>
            </a:r>
            <a:endParaRPr lang="en-US" sz="52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3247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312</TotalTime>
  <Words>1202</Words>
  <Application>Microsoft Office PowerPoint</Application>
  <PresentationFormat>On-screen Show (4:3)</PresentationFormat>
  <Paragraphs>83</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Default Theme</vt:lpstr>
      <vt:lpstr>Daniel 9:26</vt:lpstr>
      <vt:lpstr>Daniel 9:24a</vt:lpstr>
      <vt:lpstr>Daniel 9:24b</vt:lpstr>
      <vt:lpstr>Daniel 9:25a</vt:lpstr>
      <vt:lpstr>Daniel 9:25b</vt:lpstr>
      <vt:lpstr>Daniel 9:26a</vt:lpstr>
      <vt:lpstr>Daniel 9:26b</vt:lpstr>
      <vt:lpstr>Daniel 9:27a</vt:lpstr>
      <vt:lpstr>Daniel 9:27b</vt:lpstr>
      <vt:lpstr>PowerPoint Presentation</vt:lpstr>
      <vt:lpstr>PowerPoint Presentation</vt:lpstr>
      <vt:lpstr>Daniel 9:25a</vt:lpstr>
      <vt:lpstr>Daniel 9:25b</vt:lpstr>
      <vt:lpstr>Division of the 490 Years:</vt:lpstr>
      <vt:lpstr>Nehemiah 2:4</vt:lpstr>
      <vt:lpstr>Nehemiah 2:5</vt:lpstr>
      <vt:lpstr>Nehemiah 2:6</vt:lpstr>
      <vt:lpstr>Nehemiah 2:7</vt:lpstr>
      <vt:lpstr>Nehemiah 2:8a</vt:lpstr>
      <vt:lpstr>Nehemiah 2:8b</vt:lpstr>
      <vt:lpstr>Nehemiah 4:16a</vt:lpstr>
      <vt:lpstr>Nehemiah 4:16b</vt:lpstr>
      <vt:lpstr>Nehemiah 4:17</vt:lpstr>
      <vt:lpstr>Nehemiah 4:18</vt:lpstr>
      <vt:lpstr>Nehemiah 4:19</vt:lpstr>
      <vt:lpstr>Nehemiah 4:20</vt:lpstr>
      <vt:lpstr>Nehemiah 4:21</vt:lpstr>
      <vt:lpstr>Nehemiah 4:22</vt:lpstr>
      <vt:lpstr>Nehemiah 4:23</vt:lpstr>
      <vt:lpstr>John 6:15</vt:lpstr>
      <vt:lpstr>Luke 19:35</vt:lpstr>
      <vt:lpstr>Luke 19:36</vt:lpstr>
      <vt:lpstr>Luke 19:37</vt:lpstr>
      <vt:lpstr>Luke 19:38</vt:lpstr>
      <vt:lpstr>Luke 19:39</vt:lpstr>
      <vt:lpstr>Luke 19:40</vt:lpstr>
      <vt:lpstr>Luke 19:41</vt:lpstr>
      <vt:lpstr>Luke 19:42</vt:lpstr>
      <vt:lpstr>Luke 19:43</vt:lpstr>
      <vt:lpstr>Luke 19:44</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9:25-27</dc:title>
  <dc:creator>Charlie</dc:creator>
  <cp:lastModifiedBy>Charlie</cp:lastModifiedBy>
  <cp:revision>10</cp:revision>
  <dcterms:created xsi:type="dcterms:W3CDTF">2015-05-27T17:28:20Z</dcterms:created>
  <dcterms:modified xsi:type="dcterms:W3CDTF">2015-05-27T22:40:33Z</dcterms:modified>
</cp:coreProperties>
</file>