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1"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7" r:id="rId62"/>
    <p:sldId id="31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2/18/2015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2/18/2015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2/18/2015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8000" dirty="0" smtClean="0"/>
              <a:t>Daniel 5:17-31</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Wednesday,</a:t>
            </a:r>
          </a:p>
          <a:p>
            <a:r>
              <a:rPr lang="en-US" sz="5600" b="1" dirty="0" smtClean="0">
                <a:effectLst>
                  <a:outerShdw blurRad="38100" dist="38100" dir="2700000" algn="tl">
                    <a:srgbClr val="000000">
                      <a:alpha val="43137"/>
                    </a:srgbClr>
                  </a:outerShdw>
                </a:effectLst>
              </a:rPr>
              <a:t>February 18,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299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Proverbs 31:4</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i="1" dirty="0">
                <a:effectLst>
                  <a:outerShdw blurRad="38100" dist="38100" dir="2700000" algn="tl">
                    <a:srgbClr val="000000">
                      <a:alpha val="43137"/>
                    </a:srgbClr>
                  </a:outerShdw>
                </a:effectLst>
              </a:rPr>
              <a:t>It is</a:t>
            </a:r>
            <a:r>
              <a:rPr lang="en-US" sz="5400" b="1" dirty="0">
                <a:effectLst>
                  <a:outerShdw blurRad="38100" dist="38100" dir="2700000" algn="tl">
                    <a:srgbClr val="000000">
                      <a:alpha val="43137"/>
                    </a:srgbClr>
                  </a:outerShdw>
                </a:effectLst>
              </a:rPr>
              <a:t> not for kings, O </a:t>
            </a:r>
            <a:r>
              <a:rPr lang="en-US" sz="5400" b="1" dirty="0" err="1">
                <a:effectLst>
                  <a:outerShdw blurRad="38100" dist="38100" dir="2700000" algn="tl">
                    <a:srgbClr val="000000">
                      <a:alpha val="43137"/>
                    </a:srgbClr>
                  </a:outerShdw>
                </a:effectLst>
              </a:rPr>
              <a:t>Lemuel</a:t>
            </a:r>
            <a:r>
              <a:rPr lang="en-US" sz="5400" b="1" dirty="0">
                <a:effectLst>
                  <a:outerShdw blurRad="38100" dist="38100" dir="2700000" algn="tl">
                    <a:srgbClr val="000000">
                      <a:alpha val="43137"/>
                    </a:srgbClr>
                  </a:outerShdw>
                </a:effectLst>
              </a:rPr>
              <a:t>, </a:t>
            </a:r>
            <a:r>
              <a:rPr lang="en-US" sz="5400" b="1" i="1" dirty="0">
                <a:effectLst>
                  <a:outerShdw blurRad="38100" dist="38100" dir="2700000" algn="tl">
                    <a:srgbClr val="000000">
                      <a:alpha val="43137"/>
                    </a:srgbClr>
                  </a:outerShdw>
                </a:effectLst>
              </a:rPr>
              <a:t>It is</a:t>
            </a:r>
            <a:r>
              <a:rPr lang="en-US" sz="5400" b="1" dirty="0">
                <a:effectLst>
                  <a:outerShdw blurRad="38100" dist="38100" dir="2700000" algn="tl">
                    <a:srgbClr val="000000">
                      <a:alpha val="43137"/>
                    </a:srgbClr>
                  </a:outerShdw>
                </a:effectLst>
              </a:rPr>
              <a:t> not for kings to drink wine, Nor for princes intoxicating drink;</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5330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Proverbs 31:5</a:t>
            </a:r>
            <a:endParaRPr lang="en-US" sz="7200" dirty="0"/>
          </a:p>
        </p:txBody>
      </p:sp>
      <p:sp>
        <p:nvSpPr>
          <p:cNvPr id="3" name="Content Placeholder 2"/>
          <p:cNvSpPr>
            <a:spLocks noGrp="1"/>
          </p:cNvSpPr>
          <p:nvPr>
            <p:ph idx="1"/>
          </p:nvPr>
        </p:nvSpPr>
        <p:spPr>
          <a:xfrm>
            <a:off x="76200" y="1600200"/>
            <a:ext cx="8991600" cy="5105400"/>
          </a:xfrm>
        </p:spPr>
        <p:txBody>
          <a:bodyPr>
            <a:normAutofit/>
          </a:bodyPr>
          <a:lstStyle/>
          <a:p>
            <a:pPr marL="36576" indent="0">
              <a:buNone/>
            </a:pPr>
            <a:r>
              <a:rPr lang="en-US" sz="5400" b="1" dirty="0">
                <a:effectLst>
                  <a:outerShdw blurRad="38100" dist="38100" dir="2700000" algn="tl">
                    <a:srgbClr val="000000">
                      <a:alpha val="43137"/>
                    </a:srgbClr>
                  </a:outerShdw>
                </a:effectLst>
              </a:rPr>
              <a:t>Lest they drink and forget the law, And pervert the justice of all the afflicted.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136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r>
              <a:rPr lang="en-US" sz="7200" dirty="0" smtClean="0"/>
              <a:t>Ecclesiastes 10:17</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Blessed </a:t>
            </a:r>
            <a:r>
              <a:rPr lang="en-US" sz="5400" b="1" i="1" dirty="0">
                <a:effectLst>
                  <a:outerShdw blurRad="38100" dist="38100" dir="2700000" algn="tl">
                    <a:srgbClr val="000000">
                      <a:alpha val="43137"/>
                    </a:srgbClr>
                  </a:outerShdw>
                </a:effectLst>
              </a:rPr>
              <a:t>art</a:t>
            </a:r>
            <a:r>
              <a:rPr lang="en-US" sz="5400" b="1" dirty="0">
                <a:effectLst>
                  <a:outerShdw blurRad="38100" dist="38100" dir="2700000" algn="tl">
                    <a:srgbClr val="000000">
                      <a:alpha val="43137"/>
                    </a:srgbClr>
                  </a:outerShdw>
                </a:effectLst>
              </a:rPr>
              <a:t> thou, O land, when thy king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son of nobles, and thy princes eat in due season, for strength, and not for drunkenness!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0468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Autofit/>
          </a:bodyPr>
          <a:lstStyle/>
          <a:p>
            <a:r>
              <a:rPr lang="en-US" sz="7200" dirty="0" smtClean="0"/>
              <a:t>Habakkuk 2:18</a:t>
            </a:r>
            <a:endParaRPr lang="en-US" sz="7200" dirty="0"/>
          </a:p>
        </p:txBody>
      </p:sp>
      <p:sp>
        <p:nvSpPr>
          <p:cNvPr id="3" name="Content Placeholder 2"/>
          <p:cNvSpPr>
            <a:spLocks noGrp="1"/>
          </p:cNvSpPr>
          <p:nvPr>
            <p:ph idx="1"/>
          </p:nvPr>
        </p:nvSpPr>
        <p:spPr>
          <a:xfrm>
            <a:off x="0" y="1143000"/>
            <a:ext cx="9067800" cy="5638800"/>
          </a:xfrm>
        </p:spPr>
        <p:txBody>
          <a:bodyPr>
            <a:normAutofit/>
          </a:bodyPr>
          <a:lstStyle/>
          <a:p>
            <a:pPr marL="36576" indent="0">
              <a:buNone/>
            </a:pPr>
            <a:r>
              <a:rPr lang="en-US" sz="5100" b="1" dirty="0">
                <a:effectLst>
                  <a:outerShdw blurRad="38100" dist="38100" dir="2700000" algn="tl">
                    <a:srgbClr val="000000">
                      <a:alpha val="43137"/>
                    </a:srgbClr>
                  </a:outerShdw>
                </a:effectLst>
              </a:rPr>
              <a:t>What </a:t>
            </a:r>
            <a:r>
              <a:rPr lang="en-US" sz="5100" b="1" dirty="0" err="1">
                <a:effectLst>
                  <a:outerShdw blurRad="38100" dist="38100" dir="2700000" algn="tl">
                    <a:srgbClr val="000000">
                      <a:alpha val="43137"/>
                    </a:srgbClr>
                  </a:outerShdw>
                </a:effectLst>
              </a:rPr>
              <a:t>profiteth</a:t>
            </a:r>
            <a:r>
              <a:rPr lang="en-US" sz="5100" b="1" dirty="0">
                <a:effectLst>
                  <a:outerShdw blurRad="38100" dist="38100" dir="2700000" algn="tl">
                    <a:srgbClr val="000000">
                      <a:alpha val="43137"/>
                    </a:srgbClr>
                  </a:outerShdw>
                </a:effectLst>
              </a:rPr>
              <a:t> the graven image that the maker thereof hath graven it; the molten image, and a teacher of lies, that the maker of his work </a:t>
            </a:r>
            <a:r>
              <a:rPr lang="en-US" sz="5100" b="1" dirty="0" err="1">
                <a:effectLst>
                  <a:outerShdw blurRad="38100" dist="38100" dir="2700000" algn="tl">
                    <a:srgbClr val="000000">
                      <a:alpha val="43137"/>
                    </a:srgbClr>
                  </a:outerShdw>
                </a:effectLst>
              </a:rPr>
              <a:t>trusteth</a:t>
            </a:r>
            <a:r>
              <a:rPr lang="en-US" sz="5100" b="1" dirty="0">
                <a:effectLst>
                  <a:outerShdw blurRad="38100" dist="38100" dir="2700000" algn="tl">
                    <a:srgbClr val="000000">
                      <a:alpha val="43137"/>
                    </a:srgbClr>
                  </a:outerShdw>
                </a:effectLst>
              </a:rPr>
              <a:t> therein, to make dumb idols?</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969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Habakkuk 2:19</a:t>
            </a:r>
            <a:endParaRPr lang="en-US" sz="7200" dirty="0"/>
          </a:p>
        </p:txBody>
      </p:sp>
      <p:sp>
        <p:nvSpPr>
          <p:cNvPr id="3" name="Content Placeholder 2"/>
          <p:cNvSpPr>
            <a:spLocks noGrp="1"/>
          </p:cNvSpPr>
          <p:nvPr>
            <p:ph idx="1"/>
          </p:nvPr>
        </p:nvSpPr>
        <p:spPr>
          <a:xfrm>
            <a:off x="76200" y="1066800"/>
            <a:ext cx="8991600" cy="5715000"/>
          </a:xfrm>
        </p:spPr>
        <p:txBody>
          <a:bodyPr>
            <a:normAutofit/>
          </a:bodyPr>
          <a:lstStyle/>
          <a:p>
            <a:pPr marL="36576" indent="0">
              <a:buNone/>
            </a:pPr>
            <a:r>
              <a:rPr lang="en-US" sz="5200" b="1" dirty="0">
                <a:effectLst>
                  <a:outerShdw blurRad="38100" dist="38100" dir="2700000" algn="tl">
                    <a:srgbClr val="000000">
                      <a:alpha val="43137"/>
                    </a:srgbClr>
                  </a:outerShdw>
                </a:effectLst>
              </a:rPr>
              <a:t>Woe unto him that </a:t>
            </a:r>
            <a:r>
              <a:rPr lang="en-US" sz="5200" b="1" dirty="0" err="1">
                <a:effectLst>
                  <a:outerShdw blurRad="38100" dist="38100" dir="2700000" algn="tl">
                    <a:srgbClr val="000000">
                      <a:alpha val="43137"/>
                    </a:srgbClr>
                  </a:outerShdw>
                </a:effectLst>
              </a:rPr>
              <a:t>saith</a:t>
            </a:r>
            <a:r>
              <a:rPr lang="en-US" sz="5200" b="1" dirty="0">
                <a:effectLst>
                  <a:outerShdw blurRad="38100" dist="38100" dir="2700000" algn="tl">
                    <a:srgbClr val="000000">
                      <a:alpha val="43137"/>
                    </a:srgbClr>
                  </a:outerShdw>
                </a:effectLst>
              </a:rPr>
              <a:t> to the wood, Awake; to the dumb stone, Arise, it shall teach! Behold, it </a:t>
            </a:r>
            <a:r>
              <a:rPr lang="en-US" sz="5200" b="1" i="1" dirty="0">
                <a:effectLst>
                  <a:outerShdw blurRad="38100" dist="38100" dir="2700000" algn="tl">
                    <a:srgbClr val="000000">
                      <a:alpha val="43137"/>
                    </a:srgbClr>
                  </a:outerShdw>
                </a:effectLst>
              </a:rPr>
              <a:t>is</a:t>
            </a:r>
            <a:r>
              <a:rPr lang="en-US" sz="5200" b="1" dirty="0">
                <a:effectLst>
                  <a:outerShdw blurRad="38100" dist="38100" dir="2700000" algn="tl">
                    <a:srgbClr val="000000">
                      <a:alpha val="43137"/>
                    </a:srgbClr>
                  </a:outerShdw>
                </a:effectLst>
              </a:rPr>
              <a:t> laid over with gold and silver, and </a:t>
            </a:r>
            <a:r>
              <a:rPr lang="en-US" sz="5200" b="1" i="1" dirty="0">
                <a:effectLst>
                  <a:outerShdw blurRad="38100" dist="38100" dir="2700000" algn="tl">
                    <a:srgbClr val="000000">
                      <a:alpha val="43137"/>
                    </a:srgbClr>
                  </a:outerShdw>
                </a:effectLst>
              </a:rPr>
              <a:t>there is</a:t>
            </a:r>
            <a:r>
              <a:rPr lang="en-US" sz="5200" b="1" dirty="0">
                <a:effectLst>
                  <a:outerShdw blurRad="38100" dist="38100" dir="2700000" algn="tl">
                    <a:srgbClr val="000000">
                      <a:alpha val="43137"/>
                    </a:srgbClr>
                  </a:outerShdw>
                </a:effectLst>
              </a:rPr>
              <a:t> no breath at all in the midst of it.</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3915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Habakkuk 2:20</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But the LORD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in his holy temple: let all the earth keep silence before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8948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5:17</a:t>
            </a:r>
            <a:endParaRPr lang="en-US" sz="7200" dirty="0"/>
          </a:p>
        </p:txBody>
      </p:sp>
      <p:sp>
        <p:nvSpPr>
          <p:cNvPr id="3" name="Content Placeholder 2"/>
          <p:cNvSpPr>
            <a:spLocks noGrp="1"/>
          </p:cNvSpPr>
          <p:nvPr>
            <p:ph idx="1"/>
          </p:nvPr>
        </p:nvSpPr>
        <p:spPr>
          <a:xfrm>
            <a:off x="130629" y="1143000"/>
            <a:ext cx="8991600" cy="5715000"/>
          </a:xfrm>
        </p:spPr>
        <p:txBody>
          <a:bodyPr>
            <a:noAutofit/>
          </a:bodyPr>
          <a:lstStyle/>
          <a:p>
            <a:pPr marL="36576" indent="0">
              <a:buNone/>
            </a:pPr>
            <a:r>
              <a:rPr lang="en-US" sz="4800" b="1" dirty="0">
                <a:effectLst>
                  <a:outerShdw blurRad="38100" dist="38100" dir="2700000" algn="tl">
                    <a:srgbClr val="000000">
                      <a:alpha val="43137"/>
                    </a:srgbClr>
                  </a:outerShdw>
                </a:effectLst>
              </a:rPr>
              <a:t>Then Daniel answered, and said before the king, "Let your gifts be for yourself, and give your rewards to another; yet I will read the writing to the king, and make known to him the interpretation.</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4430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5:18</a:t>
            </a:r>
            <a:endParaRPr lang="en-US" sz="7200" dirty="0"/>
          </a:p>
        </p:txBody>
      </p:sp>
      <p:sp>
        <p:nvSpPr>
          <p:cNvPr id="3" name="Content Placeholder 2"/>
          <p:cNvSpPr>
            <a:spLocks noGrp="1"/>
          </p:cNvSpPr>
          <p:nvPr>
            <p:ph idx="1"/>
          </p:nvPr>
        </p:nvSpPr>
        <p:spPr>
          <a:xfrm>
            <a:off x="76200" y="1600200"/>
            <a:ext cx="8991600" cy="5257800"/>
          </a:xfrm>
        </p:spPr>
        <p:txBody>
          <a:bodyPr>
            <a:noAutofit/>
          </a:bodyPr>
          <a:lstStyle/>
          <a:p>
            <a:pPr marL="36576" indent="0">
              <a:buNone/>
            </a:pPr>
            <a:r>
              <a:rPr lang="en-US" sz="5400" b="1" dirty="0">
                <a:effectLst>
                  <a:outerShdw blurRad="38100" dist="38100" dir="2700000" algn="tl">
                    <a:srgbClr val="000000">
                      <a:alpha val="43137"/>
                    </a:srgbClr>
                  </a:outerShdw>
                </a:effectLst>
              </a:rPr>
              <a:t>O king, the Most High God gave Nebuchadnezzar your father a kingdom and majesty, glory and honor.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2209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5:19a</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because of the majesty that He gave him, all peoples, nations, and languages trembled and feared before him.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3163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5:19b</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Whomever he wished, he executed; whomever he wished, he kept alive; whomever he wished, he set up; and whomever he wished, he put down</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8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5:17</a:t>
            </a:r>
            <a:endParaRPr lang="en-US" sz="7200" dirty="0"/>
          </a:p>
        </p:txBody>
      </p:sp>
      <p:sp>
        <p:nvSpPr>
          <p:cNvPr id="3" name="Content Placeholder 2"/>
          <p:cNvSpPr>
            <a:spLocks noGrp="1"/>
          </p:cNvSpPr>
          <p:nvPr>
            <p:ph idx="1"/>
          </p:nvPr>
        </p:nvSpPr>
        <p:spPr>
          <a:xfrm>
            <a:off x="130629" y="1143000"/>
            <a:ext cx="8991600" cy="5715000"/>
          </a:xfrm>
        </p:spPr>
        <p:txBody>
          <a:bodyPr>
            <a:noAutofit/>
          </a:bodyPr>
          <a:lstStyle/>
          <a:p>
            <a:pPr marL="36576" indent="0">
              <a:buNone/>
            </a:pPr>
            <a:r>
              <a:rPr lang="en-US" sz="4800" b="1" dirty="0">
                <a:effectLst>
                  <a:outerShdw blurRad="38100" dist="38100" dir="2700000" algn="tl">
                    <a:srgbClr val="000000">
                      <a:alpha val="43137"/>
                    </a:srgbClr>
                  </a:outerShdw>
                </a:effectLst>
              </a:rPr>
              <a:t>Then Daniel answered, and said before the king, "Let your gifts be for yourself, and give your rewards to another; yet I will read the writing to the king, and make known to him the interpretation.</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462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5:20</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But when his heart was lifted up, and his spirit was hardened in pride, he was deposed from his kingly throne, and they took his glory from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5749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5:21a</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Then he was driven from the sons of men, his heart was made like the beasts, and his dwelling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with the wild donkeys. They fed him with grass like oxen,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0892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5:21b</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his body was wet with the dew of heaven, till he knew that the Most High God rules in the kingdom of men, and appoints over it whomever He chooses</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3687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A Lesson From History</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438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5:22</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thou his son, O Belshazzar, hast not humbled thine heart, </a:t>
            </a:r>
            <a:r>
              <a:rPr lang="en-US" sz="5400" b="1" i="1" u="sng" dirty="0">
                <a:effectLst>
                  <a:outerShdw blurRad="38100" dist="38100" dir="2700000" algn="tl">
                    <a:srgbClr val="000000">
                      <a:alpha val="43137"/>
                    </a:srgbClr>
                  </a:outerShdw>
                </a:effectLst>
              </a:rPr>
              <a:t>though thou </a:t>
            </a:r>
            <a:r>
              <a:rPr lang="en-US" sz="5400" b="1" i="1" u="sng" dirty="0" err="1">
                <a:effectLst>
                  <a:outerShdw blurRad="38100" dist="38100" dir="2700000" algn="tl">
                    <a:srgbClr val="000000">
                      <a:alpha val="43137"/>
                    </a:srgbClr>
                  </a:outerShdw>
                </a:effectLst>
              </a:rPr>
              <a:t>knewest</a:t>
            </a:r>
            <a:r>
              <a:rPr lang="en-US" sz="5400" b="1" i="1" u="sng" dirty="0">
                <a:effectLst>
                  <a:outerShdw blurRad="38100" dist="38100" dir="2700000" algn="tl">
                    <a:srgbClr val="000000">
                      <a:alpha val="43137"/>
                    </a:srgbClr>
                  </a:outerShdw>
                </a:effectLst>
              </a:rPr>
              <a:t> all this</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121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5:23a</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But hast lifted up thyself against the Lord of heaven; and they have brought the vessels of his house before thee,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779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5:23b</a:t>
            </a:r>
            <a:endParaRPr lang="en-US" sz="7200" dirty="0"/>
          </a:p>
        </p:txBody>
      </p:sp>
      <p:sp>
        <p:nvSpPr>
          <p:cNvPr id="3" name="Content Placeholder 2"/>
          <p:cNvSpPr>
            <a:spLocks noGrp="1"/>
          </p:cNvSpPr>
          <p:nvPr>
            <p:ph idx="1"/>
          </p:nvPr>
        </p:nvSpPr>
        <p:spPr>
          <a:xfrm>
            <a:off x="32657" y="1295400"/>
            <a:ext cx="8991600" cy="5181600"/>
          </a:xfrm>
        </p:spPr>
        <p:txBody>
          <a:bodyPr>
            <a:noAutofit/>
          </a:bodyPr>
          <a:lstStyle/>
          <a:p>
            <a:pPr marL="36576" indent="0">
              <a:buNone/>
            </a:pPr>
            <a:r>
              <a:rPr lang="en-US" sz="5000" b="1" dirty="0">
                <a:effectLst>
                  <a:outerShdw blurRad="38100" dist="38100" dir="2700000" algn="tl">
                    <a:srgbClr val="000000">
                      <a:alpha val="43137"/>
                    </a:srgbClr>
                  </a:outerShdw>
                </a:effectLst>
              </a:rPr>
              <a:t>and thou, and thy </a:t>
            </a:r>
            <a:r>
              <a:rPr lang="en-US" sz="5000" b="1" dirty="0" smtClean="0">
                <a:effectLst>
                  <a:outerShdw blurRad="38100" dist="38100" dir="2700000" algn="tl">
                    <a:srgbClr val="000000">
                      <a:alpha val="43137"/>
                    </a:srgbClr>
                  </a:outerShdw>
                </a:effectLst>
              </a:rPr>
              <a:t>lords</a:t>
            </a:r>
            <a:r>
              <a:rPr lang="en-US" sz="5000" b="1" dirty="0">
                <a:effectLst>
                  <a:outerShdw blurRad="38100" dist="38100" dir="2700000" algn="tl">
                    <a:srgbClr val="000000">
                      <a:alpha val="43137"/>
                    </a:srgbClr>
                  </a:outerShdw>
                </a:effectLst>
              </a:rPr>
              <a:t>, thy wives, and thy concubines, have drunk wine in them; and thou hast praised the gods of silver, and gold, of brass, iron, wood, and stone, </a:t>
            </a:r>
          </a:p>
        </p:txBody>
      </p:sp>
    </p:spTree>
    <p:extLst>
      <p:ext uri="{BB962C8B-B14F-4D97-AF65-F5344CB8AC3E}">
        <p14:creationId xmlns:p14="http://schemas.microsoft.com/office/powerpoint/2010/main" val="2572336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5:23c</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which see not, nor hear, nor know: and the God in whose hand thy breath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and whose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all thy ways, hast thou not glorified</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7567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5:24</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Then was the part of the hand sent from him; and this writing was written.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5206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1:18</a:t>
            </a:r>
            <a:endParaRPr lang="en-US" sz="7200" dirty="0"/>
          </a:p>
        </p:txBody>
      </p:sp>
      <p:sp>
        <p:nvSpPr>
          <p:cNvPr id="3" name="Content Placeholder 2"/>
          <p:cNvSpPr>
            <a:spLocks noGrp="1"/>
          </p:cNvSpPr>
          <p:nvPr>
            <p:ph idx="1"/>
          </p:nvPr>
        </p:nvSpPr>
        <p:spPr>
          <a:xfrm>
            <a:off x="21770" y="1600200"/>
            <a:ext cx="9046029"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the wrath of God is revealed from heaven against all ungodliness and unrighteousness of men, who hold the truth in unrighteousness;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8277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5:18</a:t>
            </a:r>
            <a:endParaRPr lang="en-US" sz="7200" dirty="0"/>
          </a:p>
        </p:txBody>
      </p:sp>
      <p:sp>
        <p:nvSpPr>
          <p:cNvPr id="3" name="Content Placeholder 2"/>
          <p:cNvSpPr>
            <a:spLocks noGrp="1"/>
          </p:cNvSpPr>
          <p:nvPr>
            <p:ph idx="1"/>
          </p:nvPr>
        </p:nvSpPr>
        <p:spPr>
          <a:xfrm>
            <a:off x="76200" y="1600200"/>
            <a:ext cx="8991600" cy="5257800"/>
          </a:xfrm>
        </p:spPr>
        <p:txBody>
          <a:bodyPr>
            <a:noAutofit/>
          </a:bodyPr>
          <a:lstStyle/>
          <a:p>
            <a:pPr marL="36576" indent="0">
              <a:buNone/>
            </a:pPr>
            <a:r>
              <a:rPr lang="en-US" sz="5400" b="1" dirty="0">
                <a:effectLst>
                  <a:outerShdw blurRad="38100" dist="38100" dir="2700000" algn="tl">
                    <a:srgbClr val="000000">
                      <a:alpha val="43137"/>
                    </a:srgbClr>
                  </a:outerShdw>
                </a:effectLst>
              </a:rPr>
              <a:t>O king, the Most High God gave Nebuchadnezzar your father a kingdom and majesty, glory and honor.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036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1:19</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Because that which may be known of God is manifest in them; for God hath shewed </a:t>
            </a:r>
            <a:r>
              <a:rPr lang="en-US" sz="5400" b="1" i="1" dirty="0">
                <a:effectLst>
                  <a:outerShdw blurRad="38100" dist="38100" dir="2700000" algn="tl">
                    <a:srgbClr val="000000">
                      <a:alpha val="43137"/>
                    </a:srgbClr>
                  </a:outerShdw>
                </a:effectLst>
              </a:rPr>
              <a:t>it</a:t>
            </a:r>
            <a:r>
              <a:rPr lang="en-US" sz="5400" b="1" dirty="0">
                <a:effectLst>
                  <a:outerShdw blurRad="38100" dist="38100" dir="2700000" algn="tl">
                    <a:srgbClr val="000000">
                      <a:alpha val="43137"/>
                    </a:srgbClr>
                  </a:outerShdw>
                </a:effectLst>
              </a:rPr>
              <a:t> unto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712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Romans 1:20</a:t>
            </a:r>
            <a:endParaRPr lang="en-US" sz="7200" dirty="0"/>
          </a:p>
        </p:txBody>
      </p:sp>
      <p:sp>
        <p:nvSpPr>
          <p:cNvPr id="3" name="Content Placeholder 2"/>
          <p:cNvSpPr>
            <a:spLocks noGrp="1"/>
          </p:cNvSpPr>
          <p:nvPr>
            <p:ph idx="1"/>
          </p:nvPr>
        </p:nvSpPr>
        <p:spPr>
          <a:xfrm>
            <a:off x="76200" y="1219200"/>
            <a:ext cx="9035143" cy="5715000"/>
          </a:xfrm>
        </p:spPr>
        <p:txBody>
          <a:bodyPr>
            <a:noAutofit/>
          </a:bodyPr>
          <a:lstStyle/>
          <a:p>
            <a:pPr marL="36576" indent="0">
              <a:buNone/>
            </a:pPr>
            <a:r>
              <a:rPr lang="en-US" sz="4800" b="1" dirty="0">
                <a:effectLst>
                  <a:outerShdw blurRad="38100" dist="38100" dir="2700000" algn="tl">
                    <a:srgbClr val="000000">
                      <a:alpha val="43137"/>
                    </a:srgbClr>
                  </a:outerShdw>
                </a:effectLst>
              </a:rPr>
              <a:t>For the invisible things of him from the creation of the world are clearly seen, being understood by the things that are made, </a:t>
            </a:r>
            <a:r>
              <a:rPr lang="en-US" sz="4800" b="1" i="1" dirty="0">
                <a:effectLst>
                  <a:outerShdw blurRad="38100" dist="38100" dir="2700000" algn="tl">
                    <a:srgbClr val="000000">
                      <a:alpha val="43137"/>
                    </a:srgbClr>
                  </a:outerShdw>
                </a:effectLst>
              </a:rPr>
              <a:t>even</a:t>
            </a:r>
            <a:r>
              <a:rPr lang="en-US" sz="4800" b="1" dirty="0">
                <a:effectLst>
                  <a:outerShdw blurRad="38100" dist="38100" dir="2700000" algn="tl">
                    <a:srgbClr val="000000">
                      <a:alpha val="43137"/>
                    </a:srgbClr>
                  </a:outerShdw>
                </a:effectLst>
              </a:rPr>
              <a:t> his eternal power and Godhead; so that they are without excuse: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966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7467600" cy="1143000"/>
          </a:xfrm>
        </p:spPr>
        <p:txBody>
          <a:bodyPr>
            <a:noAutofit/>
          </a:bodyPr>
          <a:lstStyle/>
          <a:p>
            <a:r>
              <a:rPr lang="en-US" sz="7200" dirty="0" smtClean="0"/>
              <a:t>Romans 1:21</a:t>
            </a:r>
            <a:endParaRPr lang="en-US" sz="7200" dirty="0"/>
          </a:p>
        </p:txBody>
      </p:sp>
      <p:sp>
        <p:nvSpPr>
          <p:cNvPr id="3" name="Content Placeholder 2"/>
          <p:cNvSpPr>
            <a:spLocks noGrp="1"/>
          </p:cNvSpPr>
          <p:nvPr>
            <p:ph idx="1"/>
          </p:nvPr>
        </p:nvSpPr>
        <p:spPr>
          <a:xfrm>
            <a:off x="0" y="914400"/>
            <a:ext cx="9067800" cy="5638800"/>
          </a:xfrm>
        </p:spPr>
        <p:txBody>
          <a:bodyPr>
            <a:noAutofit/>
          </a:bodyPr>
          <a:lstStyle/>
          <a:p>
            <a:pPr marL="36576" indent="0">
              <a:buNone/>
            </a:pPr>
            <a:r>
              <a:rPr lang="en-US" sz="5400" b="1" dirty="0">
                <a:effectLst>
                  <a:outerShdw blurRad="38100" dist="38100" dir="2700000" algn="tl">
                    <a:srgbClr val="000000">
                      <a:alpha val="43137"/>
                    </a:srgbClr>
                  </a:outerShdw>
                </a:effectLst>
              </a:rPr>
              <a:t>Because that, when they knew God, they glorified </a:t>
            </a:r>
            <a:r>
              <a:rPr lang="en-US" sz="5400" b="1" i="1" dirty="0">
                <a:effectLst>
                  <a:outerShdw blurRad="38100" dist="38100" dir="2700000" algn="tl">
                    <a:srgbClr val="000000">
                      <a:alpha val="43137"/>
                    </a:srgbClr>
                  </a:outerShdw>
                </a:effectLst>
              </a:rPr>
              <a:t>him</a:t>
            </a:r>
            <a:r>
              <a:rPr lang="en-US" sz="5400" b="1" dirty="0">
                <a:effectLst>
                  <a:outerShdw blurRad="38100" dist="38100" dir="2700000" algn="tl">
                    <a:srgbClr val="000000">
                      <a:alpha val="43137"/>
                    </a:srgbClr>
                  </a:outerShdw>
                </a:effectLst>
              </a:rPr>
              <a:t> not as God, neither were thankful; but became vain in their imaginations, and their foolish heart was darkened.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8709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1:22</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Professing themselves to be wise, they became fools,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0563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1:23</a:t>
            </a:r>
            <a:endParaRPr lang="en-US" sz="7200" dirty="0"/>
          </a:p>
        </p:txBody>
      </p:sp>
      <p:sp>
        <p:nvSpPr>
          <p:cNvPr id="3" name="Content Placeholder 2"/>
          <p:cNvSpPr>
            <a:spLocks noGrp="1"/>
          </p:cNvSpPr>
          <p:nvPr>
            <p:ph idx="1"/>
          </p:nvPr>
        </p:nvSpPr>
        <p:spPr>
          <a:xfrm>
            <a:off x="32656" y="1600200"/>
            <a:ext cx="9035143" cy="5181600"/>
          </a:xfrm>
        </p:spPr>
        <p:txBody>
          <a:bodyPr>
            <a:noAutofit/>
          </a:bodyPr>
          <a:lstStyle/>
          <a:p>
            <a:pPr marL="36576" indent="0">
              <a:buNone/>
            </a:pPr>
            <a:r>
              <a:rPr lang="en-US" sz="5100" b="1" dirty="0">
                <a:effectLst>
                  <a:outerShdw blurRad="38100" dist="38100" dir="2700000" algn="tl">
                    <a:srgbClr val="000000">
                      <a:alpha val="43137"/>
                    </a:srgbClr>
                  </a:outerShdw>
                </a:effectLst>
              </a:rPr>
              <a:t>And changed the glory of the </a:t>
            </a:r>
            <a:r>
              <a:rPr lang="en-US" sz="5100" b="1" dirty="0" err="1">
                <a:effectLst>
                  <a:outerShdw blurRad="38100" dist="38100" dir="2700000" algn="tl">
                    <a:srgbClr val="000000">
                      <a:alpha val="43137"/>
                    </a:srgbClr>
                  </a:outerShdw>
                </a:effectLst>
              </a:rPr>
              <a:t>uncorruptible</a:t>
            </a:r>
            <a:r>
              <a:rPr lang="en-US" sz="5100" b="1" dirty="0">
                <a:effectLst>
                  <a:outerShdw blurRad="38100" dist="38100" dir="2700000" algn="tl">
                    <a:srgbClr val="000000">
                      <a:alpha val="43137"/>
                    </a:srgbClr>
                  </a:outerShdw>
                </a:effectLst>
              </a:rPr>
              <a:t> God into an image made like to corruptible man, and to birds, and </a:t>
            </a:r>
            <a:r>
              <a:rPr lang="en-US" sz="5100" b="1" dirty="0" err="1">
                <a:effectLst>
                  <a:outerShdw blurRad="38100" dist="38100" dir="2700000" algn="tl">
                    <a:srgbClr val="000000">
                      <a:alpha val="43137"/>
                    </a:srgbClr>
                  </a:outerShdw>
                </a:effectLst>
              </a:rPr>
              <a:t>fourfooted</a:t>
            </a:r>
            <a:r>
              <a:rPr lang="en-US" sz="5100" b="1" dirty="0">
                <a:effectLst>
                  <a:outerShdw blurRad="38100" dist="38100" dir="2700000" algn="tl">
                    <a:srgbClr val="000000">
                      <a:alpha val="43137"/>
                    </a:srgbClr>
                  </a:outerShdw>
                </a:effectLst>
              </a:rPr>
              <a:t> beasts, and creeping things.</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7481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7200" dirty="0" smtClean="0"/>
              <a:t>1 Thessalonians 5:3</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200" b="1" dirty="0">
                <a:effectLst>
                  <a:outerShdw blurRad="38100" dist="38100" dir="2700000" algn="tl">
                    <a:srgbClr val="000000">
                      <a:alpha val="43137"/>
                    </a:srgbClr>
                  </a:outerShdw>
                </a:effectLst>
              </a:rPr>
              <a:t>For when they shall say, Peace and safety; then sudden destruction cometh upon them, as travail upon a woman with child; and they shall not escape</a:t>
            </a:r>
            <a:r>
              <a:rPr lang="en-US" sz="5200" b="1" dirty="0" smtClean="0">
                <a:effectLst>
                  <a:outerShdw blurRad="38100" dist="38100" dir="2700000" algn="tl">
                    <a:srgbClr val="000000">
                      <a:alpha val="43137"/>
                    </a:srgbClr>
                  </a:outerShdw>
                </a:effectLst>
              </a:rPr>
              <a:t>.</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5465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5:25</a:t>
            </a:r>
            <a:endParaRPr lang="en-US" sz="7200" dirty="0"/>
          </a:p>
        </p:txBody>
      </p:sp>
      <p:sp>
        <p:nvSpPr>
          <p:cNvPr id="3" name="Content Placeholder 2"/>
          <p:cNvSpPr>
            <a:spLocks noGrp="1"/>
          </p:cNvSpPr>
          <p:nvPr>
            <p:ph idx="1"/>
          </p:nvPr>
        </p:nvSpPr>
        <p:spPr>
          <a:xfrm>
            <a:off x="76200" y="1600200"/>
            <a:ext cx="8991600" cy="5334000"/>
          </a:xfrm>
        </p:spPr>
        <p:txBody>
          <a:bodyPr>
            <a:normAutofit/>
          </a:bodyPr>
          <a:lstStyle/>
          <a:p>
            <a:pPr marL="36576" indent="0">
              <a:buNone/>
            </a:pPr>
            <a:r>
              <a:rPr lang="en-US" sz="5400" b="1" dirty="0">
                <a:effectLst>
                  <a:outerShdw blurRad="38100" dist="38100" dir="2700000" algn="tl">
                    <a:srgbClr val="000000">
                      <a:alpha val="43137"/>
                    </a:srgbClr>
                  </a:outerShdw>
                </a:effectLst>
              </a:rPr>
              <a:t>And this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writing that was written, MENE, MENE, TEKEL, UPHARSIN.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926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5:26</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This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interpretation of the thing: MENE; God hath numbered thy kingdom, and finished it.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80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5:27</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TEKEL; Thou art weighed in the balances, and art found wanting.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4494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5:28</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PERES; Thy kingdom is divided, and given to the Medes and Persians.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9437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5:19a</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because of the majesty that He gave him, all peoples, nations, and languages trembled and feared before him.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1379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MENE:</a:t>
            </a:r>
            <a:endParaRPr lang="en-US" sz="7200" dirty="0"/>
          </a:p>
        </p:txBody>
      </p:sp>
      <p:sp>
        <p:nvSpPr>
          <p:cNvPr id="3" name="Content Placeholder 2"/>
          <p:cNvSpPr>
            <a:spLocks noGrp="1"/>
          </p:cNvSpPr>
          <p:nvPr>
            <p:ph idx="1"/>
          </p:nvPr>
        </p:nvSpPr>
        <p:spPr>
          <a:xfrm>
            <a:off x="228600" y="1600200"/>
            <a:ext cx="8610600" cy="5257800"/>
          </a:xfrm>
        </p:spPr>
        <p:txBody>
          <a:bodyPr>
            <a:normAutofit/>
          </a:bodyPr>
          <a:lstStyle/>
          <a:p>
            <a:pPr marL="36576" indent="0" algn="ctr">
              <a:buNone/>
            </a:pPr>
            <a:r>
              <a:rPr lang="en-US" sz="6600" b="1" dirty="0">
                <a:effectLst>
                  <a:outerShdw blurRad="38100" dist="38100" dir="2700000" algn="tl">
                    <a:srgbClr val="000000">
                      <a:alpha val="43137"/>
                    </a:srgbClr>
                  </a:outerShdw>
                </a:effectLst>
              </a:rPr>
              <a:t>“God has numbered the days of your kingdom and has brought it to an end!”</a:t>
            </a: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4159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TEKEL:</a:t>
            </a:r>
            <a:endParaRPr lang="en-US" sz="7200" dirty="0"/>
          </a:p>
        </p:txBody>
      </p:sp>
      <p:sp>
        <p:nvSpPr>
          <p:cNvPr id="3" name="Content Placeholder 2"/>
          <p:cNvSpPr>
            <a:spLocks noGrp="1"/>
          </p:cNvSpPr>
          <p:nvPr>
            <p:ph idx="1"/>
          </p:nvPr>
        </p:nvSpPr>
        <p:spPr>
          <a:xfrm>
            <a:off x="228600" y="1600200"/>
            <a:ext cx="8686800" cy="4525963"/>
          </a:xfrm>
        </p:spPr>
        <p:txBody>
          <a:bodyPr>
            <a:normAutofit/>
          </a:bodyPr>
          <a:lstStyle/>
          <a:p>
            <a:pPr marL="36576" indent="0" algn="ctr">
              <a:buNone/>
            </a:pPr>
            <a:r>
              <a:rPr lang="en-US" sz="6600" b="1" dirty="0">
                <a:effectLst>
                  <a:outerShdw blurRad="38100" dist="38100" dir="2700000" algn="tl">
                    <a:srgbClr val="000000">
                      <a:alpha val="43137"/>
                    </a:srgbClr>
                  </a:outerShdw>
                </a:effectLst>
              </a:rPr>
              <a:t>“You have been weighed in the balances, and found wanting (light).”</a:t>
            </a: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5089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Samuel 2:3</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Talk no more so exceeding proudly; let </a:t>
            </a:r>
            <a:r>
              <a:rPr lang="en-US" sz="5400" b="1" i="1" dirty="0">
                <a:effectLst>
                  <a:outerShdw blurRad="38100" dist="38100" dir="2700000" algn="tl">
                    <a:srgbClr val="000000">
                      <a:alpha val="43137"/>
                    </a:srgbClr>
                  </a:outerShdw>
                </a:effectLst>
              </a:rPr>
              <a:t>not</a:t>
            </a:r>
            <a:r>
              <a:rPr lang="en-US" sz="5400" b="1" dirty="0">
                <a:effectLst>
                  <a:outerShdw blurRad="38100" dist="38100" dir="2700000" algn="tl">
                    <a:srgbClr val="000000">
                      <a:alpha val="43137"/>
                    </a:srgbClr>
                  </a:outerShdw>
                </a:effectLst>
              </a:rPr>
              <a:t> </a:t>
            </a:r>
            <a:r>
              <a:rPr lang="en-US" sz="5400" b="1" dirty="0" err="1">
                <a:effectLst>
                  <a:outerShdw blurRad="38100" dist="38100" dir="2700000" algn="tl">
                    <a:srgbClr val="000000">
                      <a:alpha val="43137"/>
                    </a:srgbClr>
                  </a:outerShdw>
                </a:effectLst>
              </a:rPr>
              <a:t>arrogancy</a:t>
            </a:r>
            <a:r>
              <a:rPr lang="en-US" sz="5400" b="1" dirty="0">
                <a:effectLst>
                  <a:outerShdw blurRad="38100" dist="38100" dir="2700000" algn="tl">
                    <a:srgbClr val="000000">
                      <a:alpha val="43137"/>
                    </a:srgbClr>
                  </a:outerShdw>
                </a:effectLst>
              </a:rPr>
              <a:t> come out of your mouth: for the LORD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a God of knowledge, and by him actions are weighed.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4478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PERES:</a:t>
            </a:r>
            <a:endParaRPr lang="en-US" sz="7200" dirty="0"/>
          </a:p>
        </p:txBody>
      </p:sp>
      <p:sp>
        <p:nvSpPr>
          <p:cNvPr id="3" name="Content Placeholder 2"/>
          <p:cNvSpPr>
            <a:spLocks noGrp="1"/>
          </p:cNvSpPr>
          <p:nvPr>
            <p:ph idx="1"/>
          </p:nvPr>
        </p:nvSpPr>
        <p:spPr>
          <a:xfrm>
            <a:off x="228600" y="1600200"/>
            <a:ext cx="8686800" cy="4525963"/>
          </a:xfrm>
        </p:spPr>
        <p:txBody>
          <a:bodyPr>
            <a:noAutofit/>
          </a:bodyPr>
          <a:lstStyle/>
          <a:p>
            <a:pPr marL="36576" indent="0" algn="ctr">
              <a:buNone/>
            </a:pPr>
            <a:r>
              <a:rPr lang="en-US" sz="6600" b="1" dirty="0">
                <a:effectLst>
                  <a:outerShdw blurRad="38100" dist="38100" dir="2700000" algn="tl">
                    <a:srgbClr val="000000">
                      <a:alpha val="43137"/>
                    </a:srgbClr>
                  </a:outerShdw>
                </a:effectLst>
              </a:rPr>
              <a:t>“Your kingdom has been divided and given over to the Medes and Persians.”</a:t>
            </a: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1941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90:12</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So teach </a:t>
            </a:r>
            <a:r>
              <a:rPr lang="en-US" sz="5400" b="1" i="1" dirty="0">
                <a:effectLst>
                  <a:outerShdw blurRad="38100" dist="38100" dir="2700000" algn="tl">
                    <a:srgbClr val="000000">
                      <a:alpha val="43137"/>
                    </a:srgbClr>
                  </a:outerShdw>
                </a:effectLst>
              </a:rPr>
              <a:t>us</a:t>
            </a:r>
            <a:r>
              <a:rPr lang="en-US" sz="5400" b="1" dirty="0">
                <a:effectLst>
                  <a:outerShdw blurRad="38100" dist="38100" dir="2700000" algn="tl">
                    <a:srgbClr val="000000">
                      <a:alpha val="43137"/>
                    </a:srgbClr>
                  </a:outerShdw>
                </a:effectLst>
              </a:rPr>
              <a:t> to number our days, that we may apply </a:t>
            </a:r>
            <a:r>
              <a:rPr lang="en-US" sz="5400" b="1" i="1" dirty="0">
                <a:effectLst>
                  <a:outerShdw blurRad="38100" dist="38100" dir="2700000" algn="tl">
                    <a:srgbClr val="000000">
                      <a:alpha val="43137"/>
                    </a:srgbClr>
                  </a:outerShdw>
                </a:effectLst>
              </a:rPr>
              <a:t>our</a:t>
            </a:r>
            <a:r>
              <a:rPr lang="en-US" sz="5400" b="1" dirty="0">
                <a:effectLst>
                  <a:outerShdw blurRad="38100" dist="38100" dir="2700000" algn="tl">
                    <a:srgbClr val="000000">
                      <a:alpha val="43137"/>
                    </a:srgbClr>
                  </a:outerShdw>
                </a:effectLst>
              </a:rPr>
              <a:t> hearts unto wisdom.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1214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r>
              <a:rPr lang="en-US" sz="7200" dirty="0" smtClean="0"/>
              <a:t>2 Corinthians 5:21</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For he hath made him </a:t>
            </a:r>
            <a:r>
              <a:rPr lang="en-US" sz="5400" b="1" i="1" dirty="0">
                <a:effectLst>
                  <a:outerShdw blurRad="38100" dist="38100" dir="2700000" algn="tl">
                    <a:srgbClr val="000000">
                      <a:alpha val="43137"/>
                    </a:srgbClr>
                  </a:outerShdw>
                </a:effectLst>
              </a:rPr>
              <a:t>to be</a:t>
            </a:r>
            <a:r>
              <a:rPr lang="en-US" sz="5400" b="1" dirty="0">
                <a:effectLst>
                  <a:outerShdw blurRad="38100" dist="38100" dir="2700000" algn="tl">
                    <a:srgbClr val="000000">
                      <a:alpha val="43137"/>
                    </a:srgbClr>
                  </a:outerShdw>
                </a:effectLst>
              </a:rPr>
              <a:t> sin for us, who knew no sin; that we might be made the righteousness of God in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63429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A Hard Lesson Revealed</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1022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Autofit/>
          </a:bodyPr>
          <a:lstStyle/>
          <a:p>
            <a:r>
              <a:rPr lang="en-US" sz="7200" dirty="0" smtClean="0"/>
              <a:t>Daniel 5:29a</a:t>
            </a:r>
            <a:endParaRPr lang="en-US" sz="7200" dirty="0"/>
          </a:p>
        </p:txBody>
      </p:sp>
      <p:sp>
        <p:nvSpPr>
          <p:cNvPr id="3" name="Content Placeholder 2"/>
          <p:cNvSpPr>
            <a:spLocks noGrp="1"/>
          </p:cNvSpPr>
          <p:nvPr>
            <p:ph idx="1"/>
          </p:nvPr>
        </p:nvSpPr>
        <p:spPr>
          <a:xfrm>
            <a:off x="0" y="1589314"/>
            <a:ext cx="9035143" cy="5257800"/>
          </a:xfrm>
        </p:spPr>
        <p:txBody>
          <a:bodyPr>
            <a:noAutofit/>
          </a:bodyPr>
          <a:lstStyle/>
          <a:p>
            <a:pPr marL="36576" indent="0">
              <a:buNone/>
            </a:pPr>
            <a:r>
              <a:rPr lang="en-US" sz="5400" b="1" dirty="0">
                <a:effectLst>
                  <a:outerShdw blurRad="38100" dist="38100" dir="2700000" algn="tl">
                    <a:srgbClr val="000000">
                      <a:alpha val="43137"/>
                    </a:srgbClr>
                  </a:outerShdw>
                </a:effectLst>
              </a:rPr>
              <a:t>Then commanded Belshazzar, and they clothed Daniel with scarlet, and </a:t>
            </a:r>
            <a:r>
              <a:rPr lang="en-US" sz="5400" b="1" i="1" dirty="0">
                <a:effectLst>
                  <a:outerShdw blurRad="38100" dist="38100" dir="2700000" algn="tl">
                    <a:srgbClr val="000000">
                      <a:alpha val="43137"/>
                    </a:srgbClr>
                  </a:outerShdw>
                </a:effectLst>
              </a:rPr>
              <a:t>put</a:t>
            </a:r>
            <a:r>
              <a:rPr lang="en-US" sz="5400" b="1" dirty="0">
                <a:effectLst>
                  <a:outerShdw blurRad="38100" dist="38100" dir="2700000" algn="tl">
                    <a:srgbClr val="000000">
                      <a:alpha val="43137"/>
                    </a:srgbClr>
                  </a:outerShdw>
                </a:effectLst>
              </a:rPr>
              <a:t> a chain of gold about his neck,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1616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5:29b</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…and </a:t>
            </a:r>
            <a:r>
              <a:rPr lang="en-US" sz="5400" b="1" dirty="0">
                <a:effectLst>
                  <a:outerShdw blurRad="38100" dist="38100" dir="2700000" algn="tl">
                    <a:srgbClr val="000000">
                      <a:alpha val="43137"/>
                    </a:srgbClr>
                  </a:outerShdw>
                </a:effectLst>
              </a:rPr>
              <a:t>made a proclamation concerning him, that he should be the third ruler in the kingdom</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6912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5:30</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In that night was Belshazzar the king of the Chaldeans slain.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5638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5:19b</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Whomever he wished, he executed; whomever he wished, he kept alive; whomever he wished, he set up; and whomever he wished, he put down</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1586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5:31</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Darius the Median took the kingdom, </a:t>
            </a:r>
            <a:r>
              <a:rPr lang="en-US" sz="5400" b="1" i="1" dirty="0">
                <a:effectLst>
                  <a:outerShdw blurRad="38100" dist="38100" dir="2700000" algn="tl">
                    <a:srgbClr val="000000">
                      <a:alpha val="43137"/>
                    </a:srgbClr>
                  </a:outerShdw>
                </a:effectLst>
              </a:rPr>
              <a:t>being</a:t>
            </a:r>
            <a:r>
              <a:rPr lang="en-US" sz="5400" b="1" dirty="0">
                <a:effectLst>
                  <a:outerShdw blurRad="38100" dist="38100" dir="2700000" algn="tl">
                    <a:srgbClr val="000000">
                      <a:alpha val="43137"/>
                    </a:srgbClr>
                  </a:outerShdw>
                </a:effectLst>
              </a:rPr>
              <a:t> about threescore and two years old.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66908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Isaiah 47:1</a:t>
            </a:r>
            <a:endParaRPr lang="en-US" sz="7200" dirty="0"/>
          </a:p>
        </p:txBody>
      </p:sp>
      <p:sp>
        <p:nvSpPr>
          <p:cNvPr id="3" name="Content Placeholder 2"/>
          <p:cNvSpPr>
            <a:spLocks noGrp="1"/>
          </p:cNvSpPr>
          <p:nvPr>
            <p:ph idx="1"/>
          </p:nvPr>
        </p:nvSpPr>
        <p:spPr>
          <a:xfrm>
            <a:off x="0" y="1143000"/>
            <a:ext cx="9067800" cy="5715000"/>
          </a:xfrm>
        </p:spPr>
        <p:txBody>
          <a:bodyPr>
            <a:normAutofit/>
          </a:bodyPr>
          <a:lstStyle/>
          <a:p>
            <a:pPr marL="36576" indent="0">
              <a:buNone/>
            </a:pPr>
            <a:r>
              <a:rPr lang="en-US" sz="5200" b="1" dirty="0">
                <a:effectLst>
                  <a:outerShdw blurRad="38100" dist="38100" dir="2700000" algn="tl">
                    <a:srgbClr val="000000">
                      <a:alpha val="43137"/>
                    </a:srgbClr>
                  </a:outerShdw>
                </a:effectLst>
              </a:rPr>
              <a:t>Come down, and sit in the dust, O virgin daughter of Babylon, sit on the ground: </a:t>
            </a:r>
            <a:r>
              <a:rPr lang="en-US" sz="5200" b="1" i="1" dirty="0">
                <a:effectLst>
                  <a:outerShdw blurRad="38100" dist="38100" dir="2700000" algn="tl">
                    <a:srgbClr val="000000">
                      <a:alpha val="43137"/>
                    </a:srgbClr>
                  </a:outerShdw>
                </a:effectLst>
              </a:rPr>
              <a:t>there is</a:t>
            </a:r>
            <a:r>
              <a:rPr lang="en-US" sz="5200" b="1" dirty="0">
                <a:effectLst>
                  <a:outerShdw blurRad="38100" dist="38100" dir="2700000" algn="tl">
                    <a:srgbClr val="000000">
                      <a:alpha val="43137"/>
                    </a:srgbClr>
                  </a:outerShdw>
                </a:effectLst>
              </a:rPr>
              <a:t> no throne, O daughter of the Chaldeans: for thou shalt no more be called tender and delicate.</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7256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47:2</a:t>
            </a:r>
            <a:endParaRPr lang="en-US" sz="7200" dirty="0"/>
          </a:p>
        </p:txBody>
      </p:sp>
      <p:sp>
        <p:nvSpPr>
          <p:cNvPr id="3" name="Content Placeholder 2"/>
          <p:cNvSpPr>
            <a:spLocks noGrp="1"/>
          </p:cNvSpPr>
          <p:nvPr>
            <p:ph idx="1"/>
          </p:nvPr>
        </p:nvSpPr>
        <p:spPr>
          <a:xfrm>
            <a:off x="21770" y="1600200"/>
            <a:ext cx="9046029"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Take the millstones, and grind meal: uncover thy locks, make bare the leg, uncover the thigh, pass over the rivers.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47194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47:3</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Thy nakedness shall be uncovered, yea, thy shame shall be seen: I will take vengeance, and I will not meet </a:t>
            </a:r>
            <a:r>
              <a:rPr lang="en-US" sz="5400" b="1" i="1" dirty="0">
                <a:effectLst>
                  <a:outerShdw blurRad="38100" dist="38100" dir="2700000" algn="tl">
                    <a:srgbClr val="000000">
                      <a:alpha val="43137"/>
                    </a:srgbClr>
                  </a:outerShdw>
                </a:effectLst>
              </a:rPr>
              <a:t>thee as</a:t>
            </a:r>
            <a:r>
              <a:rPr lang="en-US" sz="5400" b="1" dirty="0">
                <a:effectLst>
                  <a:outerShdw blurRad="38100" dist="38100" dir="2700000" algn="tl">
                    <a:srgbClr val="000000">
                      <a:alpha val="43137"/>
                    </a:srgbClr>
                  </a:outerShdw>
                </a:effectLst>
              </a:rPr>
              <a:t> a man.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917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47:4</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i="1" dirty="0">
                <a:effectLst>
                  <a:outerShdw blurRad="38100" dist="38100" dir="2700000" algn="tl">
                    <a:srgbClr val="000000">
                      <a:alpha val="43137"/>
                    </a:srgbClr>
                  </a:outerShdw>
                </a:effectLst>
              </a:rPr>
              <a:t>As for</a:t>
            </a:r>
            <a:r>
              <a:rPr lang="en-US" sz="5400" b="1" dirty="0">
                <a:effectLst>
                  <a:outerShdw blurRad="38100" dist="38100" dir="2700000" algn="tl">
                    <a:srgbClr val="000000">
                      <a:alpha val="43137"/>
                    </a:srgbClr>
                  </a:outerShdw>
                </a:effectLst>
              </a:rPr>
              <a:t> our redeemer, the LORD of hosts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his name, the Holy One of Israel.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94857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47:5</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Sit thou silent, and get thee into darkness, O daughter of the Chaldeans: for thou shalt no more be called, The lady of kingdoms.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1895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2:1</a:t>
            </a:r>
            <a:endParaRPr lang="en-US" sz="7200" dirty="0"/>
          </a:p>
        </p:txBody>
      </p:sp>
      <p:sp>
        <p:nvSpPr>
          <p:cNvPr id="3" name="Content Placeholder 2"/>
          <p:cNvSpPr>
            <a:spLocks noGrp="1"/>
          </p:cNvSpPr>
          <p:nvPr>
            <p:ph idx="1"/>
          </p:nvPr>
        </p:nvSpPr>
        <p:spPr>
          <a:xfrm>
            <a:off x="21770" y="1600200"/>
            <a:ext cx="9046029" cy="5181600"/>
          </a:xfrm>
        </p:spPr>
        <p:txBody>
          <a:bodyPr>
            <a:normAutofit/>
          </a:bodyPr>
          <a:lstStyle/>
          <a:p>
            <a:pPr marL="36576" indent="0">
              <a:buNone/>
            </a:pPr>
            <a:r>
              <a:rPr lang="en-US" sz="5400" b="1" dirty="0">
                <a:effectLst>
                  <a:outerShdw blurRad="38100" dist="38100" dir="2700000" algn="tl">
                    <a:srgbClr val="000000">
                      <a:alpha val="43137"/>
                    </a:srgbClr>
                  </a:outerShdw>
                </a:effectLst>
              </a:rPr>
              <a:t>Why do the heathen rage, and the people imagine a vain thing?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2106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2:2</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 kings of the earth set themselves, and the rulers take counsel together, against the LORD, and against his anointed, </a:t>
            </a:r>
            <a:r>
              <a:rPr lang="en-US" sz="5400" b="1" i="1" dirty="0">
                <a:effectLst>
                  <a:outerShdw blurRad="38100" dist="38100" dir="2700000" algn="tl">
                    <a:srgbClr val="000000">
                      <a:alpha val="43137"/>
                    </a:srgbClr>
                  </a:outerShdw>
                </a:effectLst>
              </a:rPr>
              <a:t>saying</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77088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2:3</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Let us break their bands asunder, and cast away their cords from 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87535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2:4</a:t>
            </a:r>
            <a:endParaRPr lang="en-US" sz="7200" dirty="0"/>
          </a:p>
        </p:txBody>
      </p:sp>
      <p:sp>
        <p:nvSpPr>
          <p:cNvPr id="3" name="Content Placeholder 2"/>
          <p:cNvSpPr>
            <a:spLocks noGrp="1"/>
          </p:cNvSpPr>
          <p:nvPr>
            <p:ph idx="1"/>
          </p:nvPr>
        </p:nvSpPr>
        <p:spPr>
          <a:xfrm>
            <a:off x="32656" y="1600200"/>
            <a:ext cx="9035143" cy="5181600"/>
          </a:xfrm>
        </p:spPr>
        <p:txBody>
          <a:bodyPr>
            <a:normAutofit/>
          </a:bodyPr>
          <a:lstStyle/>
          <a:p>
            <a:pPr marL="36576" indent="0">
              <a:buNone/>
            </a:pPr>
            <a:r>
              <a:rPr lang="en-US" sz="5400" b="1" dirty="0">
                <a:effectLst>
                  <a:outerShdw blurRad="38100" dist="38100" dir="2700000" algn="tl">
                    <a:srgbClr val="000000">
                      <a:alpha val="43137"/>
                    </a:srgbClr>
                  </a:outerShdw>
                </a:effectLst>
              </a:rPr>
              <a:t>He that </a:t>
            </a:r>
            <a:r>
              <a:rPr lang="en-US" sz="5400" b="1" dirty="0" err="1">
                <a:effectLst>
                  <a:outerShdw blurRad="38100" dist="38100" dir="2700000" algn="tl">
                    <a:srgbClr val="000000">
                      <a:alpha val="43137"/>
                    </a:srgbClr>
                  </a:outerShdw>
                </a:effectLst>
              </a:rPr>
              <a:t>sitteth</a:t>
            </a:r>
            <a:r>
              <a:rPr lang="en-US" sz="5400" b="1" dirty="0">
                <a:effectLst>
                  <a:outerShdw blurRad="38100" dist="38100" dir="2700000" algn="tl">
                    <a:srgbClr val="000000">
                      <a:alpha val="43137"/>
                    </a:srgbClr>
                  </a:outerShdw>
                </a:effectLst>
              </a:rPr>
              <a:t> in the heavens shall laugh: the Lord shall have them in derision.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56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5:20</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But when his heart was lifted up, and his spirit was hardened in pride, he was deposed from his kingly throne, and they took his glory from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5113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2:5</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Then shall he speak unto them in his wrath, and vex them in his sore displeasure. </a:t>
            </a:r>
            <a:r>
              <a:rPr lang="en-US" sz="5400" b="1" baseline="30000" dirty="0">
                <a:effectLst>
                  <a:outerShdw blurRad="38100" dist="38100" dir="2700000" algn="tl">
                    <a:srgbClr val="000000">
                      <a:alpha val="43137"/>
                    </a:srgbClr>
                  </a:outerShdw>
                </a:effectLst>
              </a:rPr>
              <a:t>6</a:t>
            </a:r>
            <a:r>
              <a:rPr lang="en-US" sz="5400" b="1" dirty="0">
                <a:effectLst>
                  <a:outerShdw blurRad="38100" dist="38100" dir="2700000" algn="tl">
                    <a:srgbClr val="000000">
                      <a:alpha val="43137"/>
                    </a:srgbClr>
                  </a:outerShdw>
                </a:effectLst>
              </a:rPr>
              <a:t> Yet have I set my king upon my holy hill of Zion.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17641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2:6</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Yet have I set my king upon my holy hill of Zion.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808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342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5:21a</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Then he was driven from the sons of men, his heart was made like the beasts, and his dwelling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with the wild donkeys. They fed him with grass like oxen,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5302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5:21b</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his body was wet with the dew of heaven, till he knew that the Most High God rules in the kingdom of men, and appoints over it whomever He chooses</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8376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13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401</TotalTime>
  <Words>1578</Words>
  <Application>Microsoft Office PowerPoint</Application>
  <PresentationFormat>On-screen Show (4:3)</PresentationFormat>
  <Paragraphs>120</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Theme</vt:lpstr>
      <vt:lpstr>Daniel 5:17-31</vt:lpstr>
      <vt:lpstr>Daniel 5:17</vt:lpstr>
      <vt:lpstr>Daniel 5:18</vt:lpstr>
      <vt:lpstr>Daniel 5:19a</vt:lpstr>
      <vt:lpstr>Daniel 5:19b</vt:lpstr>
      <vt:lpstr>Daniel 5:20</vt:lpstr>
      <vt:lpstr>Daniel 5:21a</vt:lpstr>
      <vt:lpstr>Daniel 5:21b</vt:lpstr>
      <vt:lpstr>PowerPoint Presentation</vt:lpstr>
      <vt:lpstr>Proverbs 31:4</vt:lpstr>
      <vt:lpstr>Proverbs 31:5</vt:lpstr>
      <vt:lpstr>Ecclesiastes 10:17</vt:lpstr>
      <vt:lpstr>Habakkuk 2:18</vt:lpstr>
      <vt:lpstr>Habakkuk 2:19</vt:lpstr>
      <vt:lpstr>Habakkuk 2:20</vt:lpstr>
      <vt:lpstr>Daniel 5:17</vt:lpstr>
      <vt:lpstr>Daniel 5:18</vt:lpstr>
      <vt:lpstr>Daniel 5:19a</vt:lpstr>
      <vt:lpstr>Daniel 5:19b</vt:lpstr>
      <vt:lpstr>Daniel 5:20</vt:lpstr>
      <vt:lpstr>Daniel 5:21a</vt:lpstr>
      <vt:lpstr>Daniel 5:21b</vt:lpstr>
      <vt:lpstr>PowerPoint Presentation</vt:lpstr>
      <vt:lpstr>Daniel 5:22</vt:lpstr>
      <vt:lpstr>Daniel 5:23a</vt:lpstr>
      <vt:lpstr>Daniel 5:23b</vt:lpstr>
      <vt:lpstr>Daniel 5:23c</vt:lpstr>
      <vt:lpstr>Daniel 5:24</vt:lpstr>
      <vt:lpstr>Romans 1:18</vt:lpstr>
      <vt:lpstr>Romans 1:19</vt:lpstr>
      <vt:lpstr>Romans 1:20</vt:lpstr>
      <vt:lpstr>Romans 1:21</vt:lpstr>
      <vt:lpstr>Romans 1:22</vt:lpstr>
      <vt:lpstr>Romans 1:23</vt:lpstr>
      <vt:lpstr>1 Thessalonians 5:3</vt:lpstr>
      <vt:lpstr>Daniel 5:25</vt:lpstr>
      <vt:lpstr>Daniel 5:26</vt:lpstr>
      <vt:lpstr>Daniel 5:27</vt:lpstr>
      <vt:lpstr>Daniel 5:28</vt:lpstr>
      <vt:lpstr>MENE:</vt:lpstr>
      <vt:lpstr>TEKEL:</vt:lpstr>
      <vt:lpstr>1 Samuel 2:3</vt:lpstr>
      <vt:lpstr>PERES:</vt:lpstr>
      <vt:lpstr>Psalm 90:12</vt:lpstr>
      <vt:lpstr>2 Corinthians 5:21</vt:lpstr>
      <vt:lpstr>PowerPoint Presentation</vt:lpstr>
      <vt:lpstr>Daniel 5:29a</vt:lpstr>
      <vt:lpstr>Daniel 5:29b</vt:lpstr>
      <vt:lpstr>Daniel 5:30</vt:lpstr>
      <vt:lpstr>Daniel 5:31</vt:lpstr>
      <vt:lpstr>Isaiah 47:1</vt:lpstr>
      <vt:lpstr>Isaiah 47:2</vt:lpstr>
      <vt:lpstr>Isaiah 47:3</vt:lpstr>
      <vt:lpstr>Isaiah 47:4</vt:lpstr>
      <vt:lpstr>Isaiah 47:5</vt:lpstr>
      <vt:lpstr>Psalm 2:1</vt:lpstr>
      <vt:lpstr>Psalm 2:2</vt:lpstr>
      <vt:lpstr>Psalm 2:3</vt:lpstr>
      <vt:lpstr>Psalm 2:4</vt:lpstr>
      <vt:lpstr>Psalm 2:5</vt:lpstr>
      <vt:lpstr>Psalm 2:6</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5:17-31</dc:title>
  <dc:creator>Charlie</dc:creator>
  <cp:lastModifiedBy>Charlie</cp:lastModifiedBy>
  <cp:revision>19</cp:revision>
  <dcterms:created xsi:type="dcterms:W3CDTF">2015-02-18T17:45:27Z</dcterms:created>
  <dcterms:modified xsi:type="dcterms:W3CDTF">2015-02-19T00:27:05Z</dcterms:modified>
</cp:coreProperties>
</file>