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10" r:id="rId46"/>
    <p:sldId id="300" r:id="rId47"/>
    <p:sldId id="301" r:id="rId48"/>
    <p:sldId id="302" r:id="rId49"/>
    <p:sldId id="303" r:id="rId50"/>
    <p:sldId id="304" r:id="rId51"/>
    <p:sldId id="305" r:id="rId52"/>
    <p:sldId id="306" r:id="rId53"/>
    <p:sldId id="307" r:id="rId54"/>
    <p:sldId id="308" r:id="rId55"/>
    <p:sldId id="309"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12/17/2014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12/17/2014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12/17/2014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8000" dirty="0" smtClean="0"/>
              <a:t>Daniel 3:19-30</a:t>
            </a:r>
            <a:endParaRPr lang="en-US" sz="8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December 17,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2820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If it be </a:t>
            </a:r>
            <a:r>
              <a:rPr lang="en-US" sz="5400" b="1" i="1" dirty="0">
                <a:effectLst>
                  <a:outerShdw blurRad="38100" dist="38100" dir="2700000" algn="tl">
                    <a:srgbClr val="000000">
                      <a:alpha val="43137"/>
                    </a:srgbClr>
                  </a:outerShdw>
                </a:effectLst>
              </a:rPr>
              <a:t>so</a:t>
            </a:r>
            <a:r>
              <a:rPr lang="en-US" sz="5400" b="1" dirty="0">
                <a:effectLst>
                  <a:outerShdw blurRad="38100" dist="38100" dir="2700000" algn="tl">
                    <a:srgbClr val="000000">
                      <a:alpha val="43137"/>
                    </a:srgbClr>
                  </a:outerShdw>
                </a:effectLst>
              </a:rPr>
              <a:t>, our God whom we serve is able to deliver us from the burning fiery furnace, and he will deliver </a:t>
            </a:r>
            <a:r>
              <a:rPr lang="en-US" sz="5400" b="1" i="1" dirty="0">
                <a:effectLst>
                  <a:outerShdw blurRad="38100" dist="38100" dir="2700000" algn="tl">
                    <a:srgbClr val="000000">
                      <a:alpha val="43137"/>
                    </a:srgbClr>
                  </a:outerShdw>
                </a:effectLst>
              </a:rPr>
              <a:t>us</a:t>
            </a:r>
            <a:r>
              <a:rPr lang="en-US" sz="5400" b="1" dirty="0">
                <a:effectLst>
                  <a:outerShdw blurRad="38100" dist="38100" dir="2700000" algn="tl">
                    <a:srgbClr val="000000">
                      <a:alpha val="43137"/>
                    </a:srgbClr>
                  </a:outerShdw>
                </a:effectLst>
              </a:rPr>
              <a:t> out of thine hand, O king.</a:t>
            </a:r>
          </a:p>
        </p:txBody>
      </p:sp>
    </p:spTree>
    <p:extLst>
      <p:ext uri="{BB962C8B-B14F-4D97-AF65-F5344CB8AC3E}">
        <p14:creationId xmlns:p14="http://schemas.microsoft.com/office/powerpoint/2010/main" val="4195697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if not, be it known unto thee, O king, that we will not serve thy gods, nor worship the golden image which thou hast set up.</a:t>
            </a:r>
          </a:p>
        </p:txBody>
      </p:sp>
    </p:spTree>
    <p:extLst>
      <p:ext uri="{BB962C8B-B14F-4D97-AF65-F5344CB8AC3E}">
        <p14:creationId xmlns:p14="http://schemas.microsoft.com/office/powerpoint/2010/main" val="37010125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141:10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Let the wicked fall into their own nets, whilst that I withal escape.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5544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35:4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Let them be confounded and put to shame that seek after my soul: let them be turned back and brought to confusion that devise my hurt.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0623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35:5</a:t>
            </a:r>
            <a:endParaRPr lang="en-US" sz="7200" dirty="0"/>
          </a:p>
        </p:txBody>
      </p:sp>
      <p:sp>
        <p:nvSpPr>
          <p:cNvPr id="3" name="Content Placeholder 2"/>
          <p:cNvSpPr>
            <a:spLocks noGrp="1"/>
          </p:cNvSpPr>
          <p:nvPr>
            <p:ph idx="1"/>
          </p:nvPr>
        </p:nvSpPr>
        <p:spPr>
          <a:xfrm>
            <a:off x="21770" y="1600200"/>
            <a:ext cx="9046029" cy="5181600"/>
          </a:xfrm>
        </p:spPr>
        <p:txBody>
          <a:bodyPr>
            <a:normAutofit/>
          </a:bodyPr>
          <a:lstStyle/>
          <a:p>
            <a:pPr marL="36576" indent="0">
              <a:buNone/>
            </a:pPr>
            <a:r>
              <a:rPr lang="en-US" sz="5400" b="1" dirty="0">
                <a:effectLst>
                  <a:outerShdw blurRad="38100" dist="38100" dir="2700000" algn="tl">
                    <a:srgbClr val="000000">
                      <a:alpha val="43137"/>
                    </a:srgbClr>
                  </a:outerShdw>
                </a:effectLst>
              </a:rPr>
              <a:t>Let them be as chaff before the wind: and let the angel of the LORD chase </a:t>
            </a:r>
            <a:r>
              <a:rPr lang="en-US" sz="5400" b="1" i="1" dirty="0">
                <a:effectLst>
                  <a:outerShdw blurRad="38100" dist="38100" dir="2700000" algn="tl">
                    <a:srgbClr val="000000">
                      <a:alpha val="43137"/>
                    </a:srgbClr>
                  </a:outerShdw>
                </a:effectLst>
              </a:rPr>
              <a:t>them</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1831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35:6</a:t>
            </a:r>
            <a:endParaRPr lang="en-US" sz="7200" dirty="0"/>
          </a:p>
        </p:txBody>
      </p:sp>
      <p:sp>
        <p:nvSpPr>
          <p:cNvPr id="3" name="Content Placeholder 2"/>
          <p:cNvSpPr>
            <a:spLocks noGrp="1"/>
          </p:cNvSpPr>
          <p:nvPr>
            <p:ph idx="1"/>
          </p:nvPr>
        </p:nvSpPr>
        <p:spPr>
          <a:xfrm>
            <a:off x="10886" y="1600200"/>
            <a:ext cx="9056914" cy="5181600"/>
          </a:xfrm>
        </p:spPr>
        <p:txBody>
          <a:bodyPr>
            <a:normAutofit/>
          </a:bodyPr>
          <a:lstStyle/>
          <a:p>
            <a:pPr marL="36576" indent="0">
              <a:buNone/>
            </a:pPr>
            <a:r>
              <a:rPr lang="en-US" sz="5400" b="1" dirty="0">
                <a:effectLst>
                  <a:outerShdw blurRad="38100" dist="38100" dir="2700000" algn="tl">
                    <a:srgbClr val="000000">
                      <a:alpha val="43137"/>
                    </a:srgbClr>
                  </a:outerShdw>
                </a:effectLst>
              </a:rPr>
              <a:t>Let their way be dark and slippery: and let the angel of the LORD persecute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3066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35:7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For without cause have they hid for me their net </a:t>
            </a:r>
            <a:r>
              <a:rPr lang="en-US" sz="5400" b="1" i="1" dirty="0">
                <a:effectLst>
                  <a:outerShdw blurRad="38100" dist="38100" dir="2700000" algn="tl">
                    <a:srgbClr val="000000">
                      <a:alpha val="43137"/>
                    </a:srgbClr>
                  </a:outerShdw>
                </a:effectLst>
              </a:rPr>
              <a:t>in</a:t>
            </a:r>
            <a:r>
              <a:rPr lang="en-US" sz="5400" b="1" dirty="0">
                <a:effectLst>
                  <a:outerShdw blurRad="38100" dist="38100" dir="2700000" algn="tl">
                    <a:srgbClr val="000000">
                      <a:alpha val="43137"/>
                    </a:srgbClr>
                  </a:outerShdw>
                </a:effectLst>
              </a:rPr>
              <a:t> a pit, </a:t>
            </a:r>
            <a:r>
              <a:rPr lang="en-US" sz="5400" b="1" i="1" dirty="0">
                <a:effectLst>
                  <a:outerShdw blurRad="38100" dist="38100" dir="2700000" algn="tl">
                    <a:srgbClr val="000000">
                      <a:alpha val="43137"/>
                    </a:srgbClr>
                  </a:outerShdw>
                </a:effectLst>
              </a:rPr>
              <a:t>which</a:t>
            </a:r>
            <a:r>
              <a:rPr lang="en-US" sz="5400" b="1" dirty="0">
                <a:effectLst>
                  <a:outerShdw blurRad="38100" dist="38100" dir="2700000" algn="tl">
                    <a:srgbClr val="000000">
                      <a:alpha val="43137"/>
                    </a:srgbClr>
                  </a:outerShdw>
                </a:effectLst>
              </a:rPr>
              <a:t> without cause they have </a:t>
            </a:r>
            <a:r>
              <a:rPr lang="en-US" sz="5400" b="1" dirty="0" err="1">
                <a:effectLst>
                  <a:outerShdw blurRad="38100" dist="38100" dir="2700000" algn="tl">
                    <a:srgbClr val="000000">
                      <a:alpha val="43137"/>
                    </a:srgbClr>
                  </a:outerShdw>
                </a:effectLst>
              </a:rPr>
              <a:t>digged</a:t>
            </a:r>
            <a:r>
              <a:rPr lang="en-US" sz="5400" b="1" dirty="0">
                <a:effectLst>
                  <a:outerShdw blurRad="38100" dist="38100" dir="2700000" algn="tl">
                    <a:srgbClr val="000000">
                      <a:alpha val="43137"/>
                    </a:srgbClr>
                  </a:outerShdw>
                </a:effectLst>
              </a:rPr>
              <a:t> for my soul.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0356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35:8</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Let destruction come upon him at unawares; and let his net that he hath hid catch himself: into that very destruction let him fall.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9044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An Astonished King</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64865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3:24a</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Nebuchadnezzar the king was </a:t>
            </a:r>
            <a:r>
              <a:rPr lang="en-US" sz="5400" b="1" dirty="0" err="1">
                <a:effectLst>
                  <a:outerShdw blurRad="38100" dist="38100" dir="2700000" algn="tl">
                    <a:srgbClr val="000000">
                      <a:alpha val="43137"/>
                    </a:srgbClr>
                  </a:outerShdw>
                </a:effectLst>
              </a:rPr>
              <a:t>astonied</a:t>
            </a:r>
            <a:r>
              <a:rPr lang="en-US" sz="5400" b="1" dirty="0">
                <a:effectLst>
                  <a:outerShdw blurRad="38100" dist="38100" dir="2700000" algn="tl">
                    <a:srgbClr val="000000">
                      <a:alpha val="43137"/>
                    </a:srgbClr>
                  </a:outerShdw>
                </a:effectLst>
              </a:rPr>
              <a:t>, and rose up in haste,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and said unto his counsellors,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3210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3:19a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was Nebuchadnezzar full of fury, and the form of his visage was changed against Shadrach, Meshach, and Abednego</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29289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3:24b</a:t>
            </a:r>
            <a:endParaRPr lang="en-US" sz="7200" dirty="0"/>
          </a:p>
        </p:txBody>
      </p:sp>
      <p:sp>
        <p:nvSpPr>
          <p:cNvPr id="3" name="Content Placeholder 2"/>
          <p:cNvSpPr>
            <a:spLocks noGrp="1"/>
          </p:cNvSpPr>
          <p:nvPr>
            <p:ph idx="1"/>
          </p:nvPr>
        </p:nvSpPr>
        <p:spPr>
          <a:xfrm>
            <a:off x="32656" y="1600200"/>
            <a:ext cx="9035143" cy="5257800"/>
          </a:xfrm>
        </p:spPr>
        <p:txBody>
          <a:bodyPr>
            <a:normAutofit/>
          </a:bodyPr>
          <a:lstStyle/>
          <a:p>
            <a:pPr marL="36576" indent="0">
              <a:buNone/>
            </a:pPr>
            <a:r>
              <a:rPr lang="en-US" sz="5400" b="1" dirty="0">
                <a:effectLst>
                  <a:outerShdw blurRad="38100" dist="38100" dir="2700000" algn="tl">
                    <a:srgbClr val="000000">
                      <a:alpha val="43137"/>
                    </a:srgbClr>
                  </a:outerShdw>
                </a:effectLst>
              </a:rPr>
              <a:t>Did not we cast three men bound into the midst of the fire? They answered and said unto the king, True, O king</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50085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He answered and said, Lo, I see four men loose, walking in the midst of the fire, and they have no hurt; and the form of the fourth is like the Son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7979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3:26a</a:t>
            </a:r>
            <a:endParaRPr lang="en-US" sz="7200" dirty="0"/>
          </a:p>
        </p:txBody>
      </p:sp>
      <p:sp>
        <p:nvSpPr>
          <p:cNvPr id="3" name="Content Placeholder 2"/>
          <p:cNvSpPr>
            <a:spLocks noGrp="1"/>
          </p:cNvSpPr>
          <p:nvPr>
            <p:ph idx="1"/>
          </p:nvPr>
        </p:nvSpPr>
        <p:spPr>
          <a:xfrm>
            <a:off x="0" y="1600200"/>
            <a:ext cx="89916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Nebuchadnezzar came near to the mouth of the burning fiery furnace,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and said, Shadrach, Meshach, and Abednego,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710553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3:26b</a:t>
            </a:r>
            <a:endParaRPr lang="en-US" sz="7200" dirty="0"/>
          </a:p>
        </p:txBody>
      </p:sp>
      <p:sp>
        <p:nvSpPr>
          <p:cNvPr id="3" name="Content Placeholder 2"/>
          <p:cNvSpPr>
            <a:spLocks noGrp="1"/>
          </p:cNvSpPr>
          <p:nvPr>
            <p:ph idx="1"/>
          </p:nvPr>
        </p:nvSpPr>
        <p:spPr>
          <a:xfrm>
            <a:off x="32656" y="1600200"/>
            <a:ext cx="9035143" cy="52578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…ye </a:t>
            </a:r>
            <a:r>
              <a:rPr lang="en-US" sz="5400" b="1" dirty="0">
                <a:effectLst>
                  <a:outerShdw blurRad="38100" dist="38100" dir="2700000" algn="tl">
                    <a:srgbClr val="000000">
                      <a:alpha val="43137"/>
                    </a:srgbClr>
                  </a:outerShdw>
                </a:effectLst>
              </a:rPr>
              <a:t>servants of the most high God, come forth, and come </a:t>
            </a:r>
            <a:r>
              <a:rPr lang="en-US" sz="5400" b="1" i="1" dirty="0">
                <a:effectLst>
                  <a:outerShdw blurRad="38100" dist="38100" dir="2700000" algn="tl">
                    <a:srgbClr val="000000">
                      <a:alpha val="43137"/>
                    </a:srgbClr>
                  </a:outerShdw>
                </a:effectLst>
              </a:rPr>
              <a:t>hither</a:t>
            </a:r>
            <a:r>
              <a:rPr lang="en-US" sz="5400" b="1" dirty="0">
                <a:effectLst>
                  <a:outerShdw blurRad="38100" dist="38100" dir="2700000" algn="tl">
                    <a:srgbClr val="000000">
                      <a:alpha val="43137"/>
                    </a:srgbClr>
                  </a:outerShdw>
                </a:effectLst>
              </a:rPr>
              <a:t>. Then Shadrach, Meshach, and Abednego, came forth of the midst of the fire.</a:t>
            </a:r>
          </a:p>
        </p:txBody>
      </p:sp>
    </p:spTree>
    <p:extLst>
      <p:ext uri="{BB962C8B-B14F-4D97-AF65-F5344CB8AC3E}">
        <p14:creationId xmlns:p14="http://schemas.microsoft.com/office/powerpoint/2010/main" val="1183956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3:27a</a:t>
            </a:r>
            <a:endParaRPr lang="en-US" sz="7200" dirty="0"/>
          </a:p>
        </p:txBody>
      </p:sp>
      <p:sp>
        <p:nvSpPr>
          <p:cNvPr id="3" name="Content Placeholder 2"/>
          <p:cNvSpPr>
            <a:spLocks noGrp="1"/>
          </p:cNvSpPr>
          <p:nvPr>
            <p:ph idx="1"/>
          </p:nvPr>
        </p:nvSpPr>
        <p:spPr>
          <a:xfrm>
            <a:off x="0" y="1600200"/>
            <a:ext cx="9067800" cy="5181600"/>
          </a:xfrm>
        </p:spPr>
        <p:txBody>
          <a:bodyPr>
            <a:noAutofit/>
          </a:bodyPr>
          <a:lstStyle/>
          <a:p>
            <a:pPr marL="36576" indent="0">
              <a:buNone/>
            </a:pPr>
            <a:r>
              <a:rPr lang="en-US" sz="5200" b="1" dirty="0">
                <a:effectLst>
                  <a:outerShdw blurRad="38100" dist="38100" dir="2700000" algn="tl">
                    <a:srgbClr val="000000">
                      <a:alpha val="43137"/>
                    </a:srgbClr>
                  </a:outerShdw>
                </a:effectLst>
              </a:rPr>
              <a:t>And the princes, governors, and captains, and the king's counsellors, being gathered together, saw these men, upon whose bodies the fire had no power, </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26361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3:27b</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…nor </a:t>
            </a:r>
            <a:r>
              <a:rPr lang="en-US" sz="5400" b="1" dirty="0">
                <a:effectLst>
                  <a:outerShdw blurRad="38100" dist="38100" dir="2700000" algn="tl">
                    <a:srgbClr val="000000">
                      <a:alpha val="43137"/>
                    </a:srgbClr>
                  </a:outerShdw>
                </a:effectLst>
              </a:rPr>
              <a:t>was an hair of their head singed, neither were their coats changed, nor the smell of fire had passed on them</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11214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noAutofit/>
          </a:bodyPr>
          <a:lstStyle/>
          <a:p>
            <a:r>
              <a:rPr lang="en-US" sz="7200" dirty="0" smtClean="0"/>
              <a:t>Deuteronomy 31:8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LORD, he </a:t>
            </a:r>
            <a:r>
              <a:rPr lang="en-US" sz="5400" b="1" i="1" dirty="0">
                <a:effectLst>
                  <a:outerShdw blurRad="38100" dist="38100" dir="2700000" algn="tl">
                    <a:srgbClr val="000000">
                      <a:alpha val="43137"/>
                    </a:srgbClr>
                  </a:outerShdw>
                </a:effectLst>
              </a:rPr>
              <a:t>it is</a:t>
            </a:r>
            <a:r>
              <a:rPr lang="en-US" sz="5400" b="1" dirty="0">
                <a:effectLst>
                  <a:outerShdw blurRad="38100" dist="38100" dir="2700000" algn="tl">
                    <a:srgbClr val="000000">
                      <a:alpha val="43137"/>
                    </a:srgbClr>
                  </a:outerShdw>
                </a:effectLst>
              </a:rPr>
              <a:t> that doth go before thee; he will be with thee, he will not fail thee, neither forsake thee: fear not, neither be dismayed.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10525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Joshua 1:5</a:t>
            </a:r>
            <a:endParaRPr lang="en-US" sz="7200" dirty="0"/>
          </a:p>
        </p:txBody>
      </p:sp>
      <p:sp>
        <p:nvSpPr>
          <p:cNvPr id="3" name="Content Placeholder 2"/>
          <p:cNvSpPr>
            <a:spLocks noGrp="1"/>
          </p:cNvSpPr>
          <p:nvPr>
            <p:ph idx="1"/>
          </p:nvPr>
        </p:nvSpPr>
        <p:spPr>
          <a:xfrm>
            <a:off x="10886" y="1600200"/>
            <a:ext cx="9056914"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 shall not any man be able to stand before thee all the days of thy life: as I was with Moses, </a:t>
            </a:r>
            <a:r>
              <a:rPr lang="en-US" sz="5400" b="1" i="1" dirty="0">
                <a:effectLst>
                  <a:outerShdw blurRad="38100" dist="38100" dir="2700000" algn="tl">
                    <a:srgbClr val="000000">
                      <a:alpha val="43137"/>
                    </a:srgbClr>
                  </a:outerShdw>
                </a:effectLst>
              </a:rPr>
              <a:t>so</a:t>
            </a:r>
            <a:r>
              <a:rPr lang="en-US" sz="5400" b="1" dirty="0">
                <a:effectLst>
                  <a:outerShdw blurRad="38100" dist="38100" dir="2700000" algn="tl">
                    <a:srgbClr val="000000">
                      <a:alpha val="43137"/>
                    </a:srgbClr>
                  </a:outerShdw>
                </a:effectLst>
              </a:rPr>
              <a:t> I will be with thee: I will not fail thee, nor forsake thee.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3867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Joshua 1:9</a:t>
            </a:r>
            <a:endParaRPr lang="en-US" sz="7200" dirty="0"/>
          </a:p>
        </p:txBody>
      </p:sp>
      <p:sp>
        <p:nvSpPr>
          <p:cNvPr id="3" name="Content Placeholder 2"/>
          <p:cNvSpPr>
            <a:spLocks noGrp="1"/>
          </p:cNvSpPr>
          <p:nvPr>
            <p:ph idx="1"/>
          </p:nvPr>
        </p:nvSpPr>
        <p:spPr>
          <a:xfrm>
            <a:off x="0" y="990600"/>
            <a:ext cx="9067800" cy="5791200"/>
          </a:xfrm>
        </p:spPr>
        <p:txBody>
          <a:bodyPr>
            <a:noAutofit/>
          </a:bodyPr>
          <a:lstStyle/>
          <a:p>
            <a:pPr marL="36576" indent="0">
              <a:buNone/>
            </a:pPr>
            <a:r>
              <a:rPr lang="en-US" sz="5400" b="1" dirty="0">
                <a:effectLst>
                  <a:outerShdw blurRad="38100" dist="38100" dir="2700000" algn="tl">
                    <a:srgbClr val="000000">
                      <a:alpha val="43137"/>
                    </a:srgbClr>
                  </a:outerShdw>
                </a:effectLst>
              </a:rPr>
              <a:t>Have not I commanded thee? Be strong and of a good courage; be not afraid, neither be thou dismayed: for the LORD thy God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with thee whithersoever thou </a:t>
            </a:r>
            <a:r>
              <a:rPr lang="en-US" sz="5400" b="1" dirty="0" err="1">
                <a:effectLst>
                  <a:outerShdw blurRad="38100" dist="38100" dir="2700000" algn="tl">
                    <a:srgbClr val="000000">
                      <a:alpha val="43137"/>
                    </a:srgbClr>
                  </a:outerShdw>
                </a:effectLst>
              </a:rPr>
              <a:t>goest</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0913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43:2a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When thou </a:t>
            </a:r>
            <a:r>
              <a:rPr lang="en-US" sz="5400" b="1" dirty="0" err="1">
                <a:effectLst>
                  <a:outerShdw blurRad="38100" dist="38100" dir="2700000" algn="tl">
                    <a:srgbClr val="000000">
                      <a:alpha val="43137"/>
                    </a:srgbClr>
                  </a:outerShdw>
                </a:effectLst>
              </a:rPr>
              <a:t>passest</a:t>
            </a:r>
            <a:r>
              <a:rPr lang="en-US" sz="5400" b="1" dirty="0">
                <a:effectLst>
                  <a:outerShdw blurRad="38100" dist="38100" dir="2700000" algn="tl">
                    <a:srgbClr val="000000">
                      <a:alpha val="43137"/>
                    </a:srgbClr>
                  </a:outerShdw>
                </a:effectLst>
              </a:rPr>
              <a:t> through the waters, I </a:t>
            </a:r>
            <a:r>
              <a:rPr lang="en-US" sz="5400" b="1" i="1" dirty="0">
                <a:effectLst>
                  <a:outerShdw blurRad="38100" dist="38100" dir="2700000" algn="tl">
                    <a:srgbClr val="000000">
                      <a:alpha val="43137"/>
                    </a:srgbClr>
                  </a:outerShdw>
                </a:effectLst>
              </a:rPr>
              <a:t>will be</a:t>
            </a:r>
            <a:r>
              <a:rPr lang="en-US" sz="5400" b="1" dirty="0">
                <a:effectLst>
                  <a:outerShdw blurRad="38100" dist="38100" dir="2700000" algn="tl">
                    <a:srgbClr val="000000">
                      <a:alpha val="43137"/>
                    </a:srgbClr>
                  </a:outerShdw>
                </a:effectLst>
              </a:rPr>
              <a:t> with thee; and through the rivers, they shall not overflow thee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09705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3:19b</a:t>
            </a:r>
            <a:endParaRPr lang="en-US" sz="7200" dirty="0"/>
          </a:p>
        </p:txBody>
      </p:sp>
      <p:sp>
        <p:nvSpPr>
          <p:cNvPr id="3" name="Content Placeholder 2"/>
          <p:cNvSpPr>
            <a:spLocks noGrp="1"/>
          </p:cNvSpPr>
          <p:nvPr>
            <p:ph idx="1"/>
          </p:nvPr>
        </p:nvSpPr>
        <p:spPr>
          <a:xfrm>
            <a:off x="21770" y="1600200"/>
            <a:ext cx="8969829" cy="5257800"/>
          </a:xfrm>
        </p:spPr>
        <p:txBody>
          <a:bodyPr>
            <a:normAutofit/>
          </a:bodyPr>
          <a:lstStyle/>
          <a:p>
            <a:pPr marL="36576" indent="0">
              <a:buNone/>
            </a:pPr>
            <a:r>
              <a:rPr lang="en-US" sz="5400" b="1" i="1" dirty="0">
                <a:effectLst>
                  <a:outerShdw blurRad="38100" dist="38100" dir="2700000" algn="tl">
                    <a:srgbClr val="000000">
                      <a:alpha val="43137"/>
                    </a:srgbClr>
                  </a:outerShdw>
                </a:effectLst>
              </a:rPr>
              <a:t>therefore</a:t>
            </a:r>
            <a:r>
              <a:rPr lang="en-US" sz="5400" b="1" dirty="0">
                <a:effectLst>
                  <a:outerShdw blurRad="38100" dist="38100" dir="2700000" algn="tl">
                    <a:srgbClr val="000000">
                      <a:alpha val="43137"/>
                    </a:srgbClr>
                  </a:outerShdw>
                </a:effectLst>
              </a:rPr>
              <a:t> he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and commanded that they should heat the furnace one seven times more than it was wont to be heated.</a:t>
            </a:r>
          </a:p>
        </p:txBody>
      </p:sp>
    </p:spTree>
    <p:extLst>
      <p:ext uri="{BB962C8B-B14F-4D97-AF65-F5344CB8AC3E}">
        <p14:creationId xmlns:p14="http://schemas.microsoft.com/office/powerpoint/2010/main" val="7267757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43:2b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…when </a:t>
            </a:r>
            <a:r>
              <a:rPr lang="en-US" sz="5400" b="1" dirty="0">
                <a:effectLst>
                  <a:outerShdw blurRad="38100" dist="38100" dir="2700000" algn="tl">
                    <a:srgbClr val="000000">
                      <a:alpha val="43137"/>
                    </a:srgbClr>
                  </a:outerShdw>
                </a:effectLst>
              </a:rPr>
              <a:t>thou </a:t>
            </a:r>
            <a:r>
              <a:rPr lang="en-US" sz="5400" b="1" dirty="0" err="1">
                <a:effectLst>
                  <a:outerShdw blurRad="38100" dist="38100" dir="2700000" algn="tl">
                    <a:srgbClr val="000000">
                      <a:alpha val="43137"/>
                    </a:srgbClr>
                  </a:outerShdw>
                </a:effectLst>
              </a:rPr>
              <a:t>walkest</a:t>
            </a:r>
            <a:r>
              <a:rPr lang="en-US" sz="5400" b="1" dirty="0">
                <a:effectLst>
                  <a:outerShdw blurRad="38100" dist="38100" dir="2700000" algn="tl">
                    <a:srgbClr val="000000">
                      <a:alpha val="43137"/>
                    </a:srgbClr>
                  </a:outerShdw>
                </a:effectLst>
              </a:rPr>
              <a:t> through the fire, thou shalt not be burned; neither shall the flame kindle upon thee.</a:t>
            </a:r>
          </a:p>
        </p:txBody>
      </p:sp>
    </p:spTree>
    <p:extLst>
      <p:ext uri="{BB962C8B-B14F-4D97-AF65-F5344CB8AC3E}">
        <p14:creationId xmlns:p14="http://schemas.microsoft.com/office/powerpoint/2010/main" val="39375941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8:36</a:t>
            </a:r>
            <a:endParaRPr lang="en-US" sz="7200" dirty="0"/>
          </a:p>
        </p:txBody>
      </p:sp>
      <p:sp>
        <p:nvSpPr>
          <p:cNvPr id="3" name="Content Placeholder 2"/>
          <p:cNvSpPr>
            <a:spLocks noGrp="1"/>
          </p:cNvSpPr>
          <p:nvPr>
            <p:ph idx="1"/>
          </p:nvPr>
        </p:nvSpPr>
        <p:spPr>
          <a:xfrm>
            <a:off x="21770" y="1600200"/>
            <a:ext cx="9046029"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If the Son therefore shall make you free, ye shall be free indeed.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54669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An Acknowledging King</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055795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3:28a</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buNone/>
            </a:pPr>
            <a:r>
              <a:rPr lang="en-US" sz="5400" b="1" i="1" dirty="0">
                <a:effectLst>
                  <a:outerShdw blurRad="38100" dist="38100" dir="2700000" algn="tl">
                    <a:srgbClr val="000000">
                      <a:alpha val="43137"/>
                    </a:srgbClr>
                  </a:outerShdw>
                </a:effectLst>
              </a:rPr>
              <a:t>Then</a:t>
            </a:r>
            <a:r>
              <a:rPr lang="en-US" sz="5400" b="1" dirty="0">
                <a:effectLst>
                  <a:outerShdw blurRad="38100" dist="38100" dir="2700000" algn="tl">
                    <a:srgbClr val="000000">
                      <a:alpha val="43137"/>
                    </a:srgbClr>
                  </a:outerShdw>
                </a:effectLst>
              </a:rPr>
              <a:t> Nebuchadnezzar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and said, Blessed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the God of Shadrach, Meshach, and Abednego, who hath sent his angel, and delivered his servants that trusted in him,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35225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3:28b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…and </a:t>
            </a:r>
            <a:r>
              <a:rPr lang="en-US" sz="5400" b="1" dirty="0">
                <a:effectLst>
                  <a:outerShdw blurRad="38100" dist="38100" dir="2700000" algn="tl">
                    <a:srgbClr val="000000">
                      <a:alpha val="43137"/>
                    </a:srgbClr>
                  </a:outerShdw>
                </a:effectLst>
              </a:rPr>
              <a:t>have changed the king's word, and yielded their bodies, that they might not serve nor worship any god, except their own God.</a:t>
            </a:r>
          </a:p>
        </p:txBody>
      </p:sp>
    </p:spTree>
    <p:extLst>
      <p:ext uri="{BB962C8B-B14F-4D97-AF65-F5344CB8AC3E}">
        <p14:creationId xmlns:p14="http://schemas.microsoft.com/office/powerpoint/2010/main" val="28306595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3:29a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Therefore I make a decree, That every people, nation, and language, which speak any thing amiss against the God of Shadrach, Meshach, and Abednego, </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55531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3:29b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smtClean="0">
                <a:effectLst>
                  <a:outerShdw blurRad="38100" dist="38100" dir="2700000" algn="tl">
                    <a:srgbClr val="000000">
                      <a:alpha val="43137"/>
                    </a:srgbClr>
                  </a:outerShdw>
                </a:effectLst>
              </a:rPr>
              <a:t>…shall </a:t>
            </a:r>
            <a:r>
              <a:rPr lang="en-US" sz="5400" b="1" dirty="0">
                <a:effectLst>
                  <a:outerShdw blurRad="38100" dist="38100" dir="2700000" algn="tl">
                    <a:srgbClr val="000000">
                      <a:alpha val="43137"/>
                    </a:srgbClr>
                  </a:outerShdw>
                </a:effectLst>
              </a:rPr>
              <a:t>be cut in pieces, and their houses shall be made a dunghill: because there is no other God that can deliver after this sort.</a:t>
            </a:r>
          </a:p>
        </p:txBody>
      </p:sp>
    </p:spTree>
    <p:extLst>
      <p:ext uri="{BB962C8B-B14F-4D97-AF65-F5344CB8AC3E}">
        <p14:creationId xmlns:p14="http://schemas.microsoft.com/office/powerpoint/2010/main" val="23263735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3:30</a:t>
            </a:r>
            <a:endParaRPr lang="en-US" sz="7200" dirty="0"/>
          </a:p>
        </p:txBody>
      </p:sp>
      <p:sp>
        <p:nvSpPr>
          <p:cNvPr id="3" name="Content Placeholder 2"/>
          <p:cNvSpPr>
            <a:spLocks noGrp="1"/>
          </p:cNvSpPr>
          <p:nvPr>
            <p:ph idx="1"/>
          </p:nvPr>
        </p:nvSpPr>
        <p:spPr>
          <a:xfrm>
            <a:off x="10886" y="1600200"/>
            <a:ext cx="9133114"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the king promoted Shadrach, Meshach, and Abednego, in the province of Babylon.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00002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
            <a:ext cx="7467600" cy="1143000"/>
          </a:xfrm>
        </p:spPr>
        <p:txBody>
          <a:bodyPr>
            <a:noAutofit/>
          </a:bodyPr>
          <a:lstStyle/>
          <a:p>
            <a:r>
              <a:rPr lang="en-US" sz="7200" dirty="0" smtClean="0"/>
              <a:t>Romans 12:1</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buNone/>
            </a:pPr>
            <a:r>
              <a:rPr lang="en-US" sz="5300" b="1" dirty="0">
                <a:effectLst>
                  <a:outerShdw blurRad="38100" dist="38100" dir="2700000" algn="tl">
                    <a:srgbClr val="000000">
                      <a:alpha val="43137"/>
                    </a:srgbClr>
                  </a:outerShdw>
                </a:effectLst>
              </a:rPr>
              <a:t>I beseech you therefore, brethren, by the mercies of God, that ye present your bodies a living sacrifice, holy, acceptable unto God, </a:t>
            </a:r>
            <a:r>
              <a:rPr lang="en-US" sz="5300" b="1" i="1" dirty="0">
                <a:effectLst>
                  <a:outerShdw blurRad="38100" dist="38100" dir="2700000" algn="tl">
                    <a:srgbClr val="000000">
                      <a:alpha val="43137"/>
                    </a:srgbClr>
                  </a:outerShdw>
                </a:effectLst>
              </a:rPr>
              <a:t>which is</a:t>
            </a:r>
            <a:r>
              <a:rPr lang="en-US" sz="5300" b="1" dirty="0">
                <a:effectLst>
                  <a:outerShdw blurRad="38100" dist="38100" dir="2700000" algn="tl">
                    <a:srgbClr val="000000">
                      <a:alpha val="43137"/>
                    </a:srgbClr>
                  </a:outerShdw>
                </a:effectLst>
              </a:rPr>
              <a:t> your reasonable service.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4277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86"/>
            <a:ext cx="7467600" cy="1143000"/>
          </a:xfrm>
        </p:spPr>
        <p:txBody>
          <a:bodyPr>
            <a:noAutofit/>
          </a:bodyPr>
          <a:lstStyle/>
          <a:p>
            <a:r>
              <a:rPr lang="en-US" sz="7200" dirty="0" smtClean="0"/>
              <a:t>Romans 12:2</a:t>
            </a:r>
            <a:endParaRPr lang="en-US" sz="7200" dirty="0"/>
          </a:p>
        </p:txBody>
      </p:sp>
      <p:sp>
        <p:nvSpPr>
          <p:cNvPr id="3" name="Content Placeholder 2"/>
          <p:cNvSpPr>
            <a:spLocks noGrp="1"/>
          </p:cNvSpPr>
          <p:nvPr>
            <p:ph idx="1"/>
          </p:nvPr>
        </p:nvSpPr>
        <p:spPr>
          <a:xfrm>
            <a:off x="0" y="1219200"/>
            <a:ext cx="8958943" cy="5715000"/>
          </a:xfrm>
        </p:spPr>
        <p:txBody>
          <a:bodyPr>
            <a:normAutofit lnSpcReduction="10000"/>
          </a:bodyPr>
          <a:lstStyle/>
          <a:p>
            <a:pPr marL="36576" indent="0">
              <a:buNone/>
            </a:pPr>
            <a:r>
              <a:rPr lang="en-US" sz="5400" b="1" dirty="0">
                <a:effectLst>
                  <a:outerShdw blurRad="38100" dist="38100" dir="2700000" algn="tl">
                    <a:srgbClr val="000000">
                      <a:alpha val="43137"/>
                    </a:srgbClr>
                  </a:outerShdw>
                </a:effectLst>
              </a:rPr>
              <a:t>And be not conformed to this world: but be ye transformed by the renewing of your mind, that ye may prove what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that good, and acceptable, and perfect, will of God</a:t>
            </a:r>
            <a:r>
              <a:rPr lang="en-US" b="1" dirty="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6635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Daniel 3:20</a:t>
            </a:r>
            <a:endParaRPr lang="en-US" sz="7200" dirty="0"/>
          </a:p>
        </p:txBody>
      </p:sp>
      <p:sp>
        <p:nvSpPr>
          <p:cNvPr id="3" name="Content Placeholder 2"/>
          <p:cNvSpPr>
            <a:spLocks noGrp="1"/>
          </p:cNvSpPr>
          <p:nvPr>
            <p:ph idx="1"/>
          </p:nvPr>
        </p:nvSpPr>
        <p:spPr>
          <a:xfrm>
            <a:off x="0" y="1143000"/>
            <a:ext cx="9067800" cy="5181600"/>
          </a:xfrm>
        </p:spPr>
        <p:txBody>
          <a:bodyPr>
            <a:noAutofit/>
          </a:bodyPr>
          <a:lstStyle/>
          <a:p>
            <a:pPr marL="36576" indent="0">
              <a:buNone/>
            </a:pPr>
            <a:r>
              <a:rPr lang="en-US" sz="5300" b="1" dirty="0">
                <a:effectLst>
                  <a:outerShdw blurRad="38100" dist="38100" dir="2700000" algn="tl">
                    <a:srgbClr val="000000">
                      <a:alpha val="43137"/>
                    </a:srgbClr>
                  </a:outerShdw>
                </a:effectLst>
              </a:rPr>
              <a:t>And he commanded the most mighty men that </a:t>
            </a:r>
            <a:r>
              <a:rPr lang="en-US" sz="5300" b="1" i="1" dirty="0">
                <a:effectLst>
                  <a:outerShdw blurRad="38100" dist="38100" dir="2700000" algn="tl">
                    <a:srgbClr val="000000">
                      <a:alpha val="43137"/>
                    </a:srgbClr>
                  </a:outerShdw>
                </a:effectLst>
              </a:rPr>
              <a:t>were</a:t>
            </a:r>
            <a:r>
              <a:rPr lang="en-US" sz="5300" b="1" dirty="0">
                <a:effectLst>
                  <a:outerShdw blurRad="38100" dist="38100" dir="2700000" algn="tl">
                    <a:srgbClr val="000000">
                      <a:alpha val="43137"/>
                    </a:srgbClr>
                  </a:outerShdw>
                </a:effectLst>
              </a:rPr>
              <a:t> in his army to bind Shadrach, Meshach, and Abednego, </a:t>
            </a:r>
            <a:r>
              <a:rPr lang="en-US" sz="5300" b="1" i="1" dirty="0">
                <a:effectLst>
                  <a:outerShdw blurRad="38100" dist="38100" dir="2700000" algn="tl">
                    <a:srgbClr val="000000">
                      <a:alpha val="43137"/>
                    </a:srgbClr>
                  </a:outerShdw>
                </a:effectLst>
              </a:rPr>
              <a:t>and</a:t>
            </a:r>
            <a:r>
              <a:rPr lang="en-US" sz="5300" b="1" dirty="0">
                <a:effectLst>
                  <a:outerShdw blurRad="38100" dist="38100" dir="2700000" algn="tl">
                    <a:srgbClr val="000000">
                      <a:alpha val="43137"/>
                    </a:srgbClr>
                  </a:outerShdw>
                </a:effectLst>
              </a:rPr>
              <a:t> to cast </a:t>
            </a:r>
            <a:r>
              <a:rPr lang="en-US" sz="5300" b="1" i="1" dirty="0">
                <a:effectLst>
                  <a:outerShdw blurRad="38100" dist="38100" dir="2700000" algn="tl">
                    <a:srgbClr val="000000">
                      <a:alpha val="43137"/>
                    </a:srgbClr>
                  </a:outerShdw>
                </a:effectLst>
              </a:rPr>
              <a:t>them</a:t>
            </a:r>
            <a:r>
              <a:rPr lang="en-US" sz="5300" b="1" dirty="0">
                <a:effectLst>
                  <a:outerShdw blurRad="38100" dist="38100" dir="2700000" algn="tl">
                    <a:srgbClr val="000000">
                      <a:alpha val="43137"/>
                    </a:srgbClr>
                  </a:outerShdw>
                </a:effectLst>
              </a:rPr>
              <a:t> into the burning fiery furnace.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159990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10:32</a:t>
            </a:r>
            <a:endParaRPr lang="en-US" sz="7200" dirty="0"/>
          </a:p>
        </p:txBody>
      </p:sp>
      <p:sp>
        <p:nvSpPr>
          <p:cNvPr id="3" name="Content Placeholder 2"/>
          <p:cNvSpPr>
            <a:spLocks noGrp="1"/>
          </p:cNvSpPr>
          <p:nvPr>
            <p:ph idx="1"/>
          </p:nvPr>
        </p:nvSpPr>
        <p:spPr>
          <a:xfrm>
            <a:off x="21770" y="1600200"/>
            <a:ext cx="9046029"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Whosoever therefore shall confess me before men, him will I confess also before my Father which is in heaven.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741944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10:33</a:t>
            </a:r>
            <a:endParaRPr lang="en-US" sz="7200" dirty="0"/>
          </a:p>
        </p:txBody>
      </p:sp>
      <p:sp>
        <p:nvSpPr>
          <p:cNvPr id="3" name="Content Placeholder 2"/>
          <p:cNvSpPr>
            <a:spLocks noGrp="1"/>
          </p:cNvSpPr>
          <p:nvPr>
            <p:ph idx="1"/>
          </p:nvPr>
        </p:nvSpPr>
        <p:spPr>
          <a:xfrm>
            <a:off x="32656" y="1600200"/>
            <a:ext cx="9035143"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whosoever shall deny me before men, him will I also deny before my Father which is in heaven.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84156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1 Peter 5:5</a:t>
            </a:r>
            <a:endParaRPr lang="en-US" sz="7200" dirty="0"/>
          </a:p>
        </p:txBody>
      </p:sp>
      <p:sp>
        <p:nvSpPr>
          <p:cNvPr id="3" name="Content Placeholder 2"/>
          <p:cNvSpPr>
            <a:spLocks noGrp="1"/>
          </p:cNvSpPr>
          <p:nvPr>
            <p:ph idx="1"/>
          </p:nvPr>
        </p:nvSpPr>
        <p:spPr>
          <a:xfrm>
            <a:off x="0" y="1219200"/>
            <a:ext cx="9067800" cy="5791200"/>
          </a:xfrm>
        </p:spPr>
        <p:txBody>
          <a:bodyPr>
            <a:normAutofit/>
          </a:bodyPr>
          <a:lstStyle/>
          <a:p>
            <a:pPr marL="36576" indent="0">
              <a:buNone/>
            </a:pPr>
            <a:r>
              <a:rPr lang="en-US" sz="5000" b="1" dirty="0">
                <a:effectLst>
                  <a:outerShdw blurRad="38100" dist="38100" dir="2700000" algn="tl">
                    <a:srgbClr val="000000">
                      <a:alpha val="43137"/>
                    </a:srgbClr>
                  </a:outerShdw>
                </a:effectLst>
              </a:rPr>
              <a:t>Likewise, ye younger, submit yourselves unto the elder. Yea, all </a:t>
            </a:r>
            <a:r>
              <a:rPr lang="en-US" sz="5000" b="1" i="1" dirty="0">
                <a:effectLst>
                  <a:outerShdw blurRad="38100" dist="38100" dir="2700000" algn="tl">
                    <a:srgbClr val="000000">
                      <a:alpha val="43137"/>
                    </a:srgbClr>
                  </a:outerShdw>
                </a:effectLst>
              </a:rPr>
              <a:t>of you</a:t>
            </a:r>
            <a:r>
              <a:rPr lang="en-US" sz="5000" b="1" dirty="0">
                <a:effectLst>
                  <a:outerShdw blurRad="38100" dist="38100" dir="2700000" algn="tl">
                    <a:srgbClr val="000000">
                      <a:alpha val="43137"/>
                    </a:srgbClr>
                  </a:outerShdw>
                </a:effectLst>
              </a:rPr>
              <a:t> be subject one to another, and be clothed with humility: for God </a:t>
            </a:r>
            <a:r>
              <a:rPr lang="en-US" sz="5000" b="1" dirty="0" err="1">
                <a:effectLst>
                  <a:outerShdw blurRad="38100" dist="38100" dir="2700000" algn="tl">
                    <a:srgbClr val="000000">
                      <a:alpha val="43137"/>
                    </a:srgbClr>
                  </a:outerShdw>
                </a:effectLst>
              </a:rPr>
              <a:t>resisteth</a:t>
            </a:r>
            <a:r>
              <a:rPr lang="en-US" sz="5000" b="1" dirty="0">
                <a:effectLst>
                  <a:outerShdw blurRad="38100" dist="38100" dir="2700000" algn="tl">
                    <a:srgbClr val="000000">
                      <a:alpha val="43137"/>
                    </a:srgbClr>
                  </a:outerShdw>
                </a:effectLst>
              </a:rPr>
              <a:t> the proud, and giveth grace to the humble.</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914557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5:6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Humble yourselves therefore under the mighty hand of God, that he may exalt you in due time: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987211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5:7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Casting all your care upon him; for he </a:t>
            </a:r>
            <a:r>
              <a:rPr lang="en-US" sz="5400" b="1" dirty="0" err="1">
                <a:effectLst>
                  <a:outerShdw blurRad="38100" dist="38100" dir="2700000" algn="tl">
                    <a:srgbClr val="000000">
                      <a:alpha val="43137"/>
                    </a:srgbClr>
                  </a:outerShdw>
                </a:effectLst>
              </a:rPr>
              <a:t>careth</a:t>
            </a:r>
            <a:r>
              <a:rPr lang="en-US" sz="5400" b="1" dirty="0">
                <a:effectLst>
                  <a:outerShdw blurRad="38100" dist="38100" dir="2700000" algn="tl">
                    <a:srgbClr val="000000">
                      <a:alpha val="43137"/>
                    </a:srgbClr>
                  </a:outerShdw>
                </a:effectLst>
              </a:rPr>
              <a:t> for you.</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717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An Anticipated King?</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54372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1143000"/>
          </a:xfrm>
        </p:spPr>
        <p:txBody>
          <a:bodyPr>
            <a:noAutofit/>
          </a:bodyPr>
          <a:lstStyle/>
          <a:p>
            <a:r>
              <a:rPr lang="en-US" sz="7200" dirty="0" smtClean="0"/>
              <a:t>2 Thessalonians 2:3</a:t>
            </a:r>
            <a:endParaRPr lang="en-US" sz="7200" dirty="0"/>
          </a:p>
        </p:txBody>
      </p:sp>
      <p:sp>
        <p:nvSpPr>
          <p:cNvPr id="3" name="Content Placeholder 2"/>
          <p:cNvSpPr>
            <a:spLocks noGrp="1"/>
          </p:cNvSpPr>
          <p:nvPr>
            <p:ph idx="1"/>
          </p:nvPr>
        </p:nvSpPr>
        <p:spPr>
          <a:xfrm>
            <a:off x="0" y="1219200"/>
            <a:ext cx="9067800" cy="5257800"/>
          </a:xfrm>
        </p:spPr>
        <p:txBody>
          <a:bodyPr>
            <a:noAutofit/>
          </a:bodyPr>
          <a:lstStyle/>
          <a:p>
            <a:pPr marL="36576" indent="0">
              <a:buNone/>
            </a:pPr>
            <a:r>
              <a:rPr lang="en-US" sz="5200" b="1" dirty="0">
                <a:effectLst>
                  <a:outerShdw blurRad="38100" dist="38100" dir="2700000" algn="tl">
                    <a:srgbClr val="000000">
                      <a:alpha val="43137"/>
                    </a:srgbClr>
                  </a:outerShdw>
                </a:effectLst>
              </a:rPr>
              <a:t>Let no man deceive you by any means: for </a:t>
            </a:r>
            <a:r>
              <a:rPr lang="en-US" sz="5200" b="1" i="1" dirty="0">
                <a:effectLst>
                  <a:outerShdw blurRad="38100" dist="38100" dir="2700000" algn="tl">
                    <a:srgbClr val="000000">
                      <a:alpha val="43137"/>
                    </a:srgbClr>
                  </a:outerShdw>
                </a:effectLst>
              </a:rPr>
              <a:t>that day shall not come</a:t>
            </a:r>
            <a:r>
              <a:rPr lang="en-US" sz="5200" b="1" dirty="0">
                <a:effectLst>
                  <a:outerShdw blurRad="38100" dist="38100" dir="2700000" algn="tl">
                    <a:srgbClr val="000000">
                      <a:alpha val="43137"/>
                    </a:srgbClr>
                  </a:outerShdw>
                </a:effectLst>
              </a:rPr>
              <a:t>, except there come a falling away first, and that man of sin be revealed, the son of perdition;</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8280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8382000" cy="1143000"/>
          </a:xfrm>
        </p:spPr>
        <p:txBody>
          <a:bodyPr>
            <a:noAutofit/>
          </a:bodyPr>
          <a:lstStyle/>
          <a:p>
            <a:r>
              <a:rPr lang="en-US" sz="7200" dirty="0" smtClean="0"/>
              <a:t>2 Thessalonians 2:4</a:t>
            </a:r>
            <a:endParaRPr lang="en-US" sz="7200" dirty="0"/>
          </a:p>
        </p:txBody>
      </p:sp>
      <p:sp>
        <p:nvSpPr>
          <p:cNvPr id="3" name="Content Placeholder 2"/>
          <p:cNvSpPr>
            <a:spLocks noGrp="1"/>
          </p:cNvSpPr>
          <p:nvPr>
            <p:ph idx="1"/>
          </p:nvPr>
        </p:nvSpPr>
        <p:spPr>
          <a:xfrm>
            <a:off x="0" y="990600"/>
            <a:ext cx="9067800" cy="5867400"/>
          </a:xfrm>
        </p:spPr>
        <p:txBody>
          <a:bodyPr>
            <a:normAutofit/>
          </a:bodyPr>
          <a:lstStyle/>
          <a:p>
            <a:pPr marL="36576" indent="0">
              <a:buNone/>
            </a:pPr>
            <a:r>
              <a:rPr lang="en-US" sz="5400" b="1" dirty="0">
                <a:effectLst>
                  <a:outerShdw blurRad="38100" dist="38100" dir="2700000" algn="tl">
                    <a:srgbClr val="000000">
                      <a:alpha val="43137"/>
                    </a:srgbClr>
                  </a:outerShdw>
                </a:effectLst>
              </a:rPr>
              <a:t>Who </a:t>
            </a:r>
            <a:r>
              <a:rPr lang="en-US" sz="5400" b="1" dirty="0" err="1">
                <a:effectLst>
                  <a:outerShdw blurRad="38100" dist="38100" dir="2700000" algn="tl">
                    <a:srgbClr val="000000">
                      <a:alpha val="43137"/>
                    </a:srgbClr>
                  </a:outerShdw>
                </a:effectLst>
              </a:rPr>
              <a:t>opposeth</a:t>
            </a:r>
            <a:r>
              <a:rPr lang="en-US" sz="5400" b="1" dirty="0">
                <a:effectLst>
                  <a:outerShdw blurRad="38100" dist="38100" dir="2700000" algn="tl">
                    <a:srgbClr val="000000">
                      <a:alpha val="43137"/>
                    </a:srgbClr>
                  </a:outerShdw>
                </a:effectLst>
              </a:rPr>
              <a:t> and </a:t>
            </a:r>
            <a:r>
              <a:rPr lang="en-US" sz="5400" b="1" dirty="0" err="1">
                <a:effectLst>
                  <a:outerShdw blurRad="38100" dist="38100" dir="2700000" algn="tl">
                    <a:srgbClr val="000000">
                      <a:alpha val="43137"/>
                    </a:srgbClr>
                  </a:outerShdw>
                </a:effectLst>
              </a:rPr>
              <a:t>exalteth</a:t>
            </a:r>
            <a:r>
              <a:rPr lang="en-US" sz="5400" b="1" dirty="0">
                <a:effectLst>
                  <a:outerShdw blurRad="38100" dist="38100" dir="2700000" algn="tl">
                    <a:srgbClr val="000000">
                      <a:alpha val="43137"/>
                    </a:srgbClr>
                  </a:outerShdw>
                </a:effectLst>
              </a:rPr>
              <a:t> himself above all that is called God, or that is worshipped; so that he as God </a:t>
            </a:r>
            <a:r>
              <a:rPr lang="en-US" sz="5400" b="1" dirty="0" err="1">
                <a:effectLst>
                  <a:outerShdw blurRad="38100" dist="38100" dir="2700000" algn="tl">
                    <a:srgbClr val="000000">
                      <a:alpha val="43137"/>
                    </a:srgbClr>
                  </a:outerShdw>
                </a:effectLst>
              </a:rPr>
              <a:t>sitteth</a:t>
            </a:r>
            <a:r>
              <a:rPr lang="en-US" sz="5400" b="1" dirty="0">
                <a:effectLst>
                  <a:outerShdw blurRad="38100" dist="38100" dir="2700000" algn="tl">
                    <a:srgbClr val="000000">
                      <a:alpha val="43137"/>
                    </a:srgbClr>
                  </a:outerShdw>
                </a:effectLst>
              </a:rPr>
              <a:t> in the temple of God, shewing himself that he is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42682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13:8</a:t>
            </a:r>
            <a:endParaRPr lang="en-US" sz="7200" dirty="0"/>
          </a:p>
        </p:txBody>
      </p:sp>
      <p:sp>
        <p:nvSpPr>
          <p:cNvPr id="3" name="Content Placeholder 2"/>
          <p:cNvSpPr>
            <a:spLocks noGrp="1"/>
          </p:cNvSpPr>
          <p:nvPr>
            <p:ph idx="1"/>
          </p:nvPr>
        </p:nvSpPr>
        <p:spPr>
          <a:xfrm>
            <a:off x="21770" y="1600200"/>
            <a:ext cx="9046029"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all that dwell upon the earth shall worship him, whose names are not written in the book of life of the Lamb slain from the foundation of the world.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89298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13:15</a:t>
            </a:r>
            <a:endParaRPr lang="en-US" sz="7200" dirty="0"/>
          </a:p>
        </p:txBody>
      </p:sp>
      <p:sp>
        <p:nvSpPr>
          <p:cNvPr id="3" name="Content Placeholder 2"/>
          <p:cNvSpPr>
            <a:spLocks noGrp="1"/>
          </p:cNvSpPr>
          <p:nvPr>
            <p:ph idx="1"/>
          </p:nvPr>
        </p:nvSpPr>
        <p:spPr>
          <a:xfrm>
            <a:off x="0" y="1143000"/>
            <a:ext cx="8991600" cy="5791200"/>
          </a:xfrm>
        </p:spPr>
        <p:txBody>
          <a:bodyPr>
            <a:normAutofit/>
          </a:bodyPr>
          <a:lstStyle/>
          <a:p>
            <a:pPr marL="36576" indent="0">
              <a:buNone/>
            </a:pPr>
            <a:r>
              <a:rPr lang="en-US" sz="5000" b="1" dirty="0">
                <a:effectLst>
                  <a:outerShdw blurRad="38100" dist="38100" dir="2700000" algn="tl">
                    <a:srgbClr val="000000">
                      <a:alpha val="43137"/>
                    </a:srgbClr>
                  </a:outerShdw>
                </a:effectLst>
              </a:rPr>
              <a:t>And he had power to give life unto the image of the beast, that the image of the beast should both speak, and cause that as many as would not worship the image of the beast should be killed.</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91982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these men were bound in their coats, their hosen, and their hats, and their </a:t>
            </a:r>
            <a:r>
              <a:rPr lang="en-US" sz="5400" b="1" i="1" dirty="0">
                <a:effectLst>
                  <a:outerShdw blurRad="38100" dist="38100" dir="2700000" algn="tl">
                    <a:srgbClr val="000000">
                      <a:alpha val="43137"/>
                    </a:srgbClr>
                  </a:outerShdw>
                </a:effectLst>
              </a:rPr>
              <a:t>other</a:t>
            </a:r>
            <a:r>
              <a:rPr lang="en-US" sz="5400" b="1" dirty="0">
                <a:effectLst>
                  <a:outerShdw blurRad="38100" dist="38100" dir="2700000" algn="tl">
                    <a:srgbClr val="000000">
                      <a:alpha val="43137"/>
                    </a:srgbClr>
                  </a:outerShdw>
                </a:effectLst>
              </a:rPr>
              <a:t> garments, and were cast into the midst of the burning fiery furnace.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45887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12:14</a:t>
            </a:r>
            <a:endParaRPr lang="en-US" sz="7200" dirty="0"/>
          </a:p>
        </p:txBody>
      </p:sp>
      <p:sp>
        <p:nvSpPr>
          <p:cNvPr id="3" name="Content Placeholder 2"/>
          <p:cNvSpPr>
            <a:spLocks noGrp="1"/>
          </p:cNvSpPr>
          <p:nvPr>
            <p:ph idx="1"/>
          </p:nvPr>
        </p:nvSpPr>
        <p:spPr>
          <a:xfrm>
            <a:off x="0" y="1066800"/>
            <a:ext cx="9067800" cy="5791200"/>
          </a:xfrm>
        </p:spPr>
        <p:txBody>
          <a:bodyPr>
            <a:normAutofit lnSpcReduction="10000"/>
          </a:bodyPr>
          <a:lstStyle/>
          <a:p>
            <a:pPr marL="36576" indent="0">
              <a:buNone/>
            </a:pPr>
            <a:r>
              <a:rPr lang="en-US" sz="5100" b="1" dirty="0">
                <a:effectLst>
                  <a:outerShdw blurRad="38100" dist="38100" dir="2700000" algn="tl">
                    <a:srgbClr val="000000">
                      <a:alpha val="43137"/>
                    </a:srgbClr>
                  </a:outerShdw>
                </a:effectLst>
              </a:rPr>
              <a:t>And to the woman were given two wings of a great eagle, that she might fly into the wilderness, into her place, where she is nourished for a time, and times, and half a time, from the face of the serpent</a:t>
            </a:r>
            <a:r>
              <a:rPr lang="en-US" dirty="0"/>
              <a:t>.</a:t>
            </a:r>
            <a:endParaRPr lang="en-US" dirty="0"/>
          </a:p>
        </p:txBody>
      </p:sp>
    </p:spTree>
    <p:extLst>
      <p:ext uri="{BB962C8B-B14F-4D97-AF65-F5344CB8AC3E}">
        <p14:creationId xmlns:p14="http://schemas.microsoft.com/office/powerpoint/2010/main" val="212289943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Corinthians 3:2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Ye are our epistle written in our hearts, known and read of all 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31881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2 Corinthians 3:3</a:t>
            </a:r>
            <a:endParaRPr lang="en-US" sz="7200" dirty="0"/>
          </a:p>
        </p:txBody>
      </p:sp>
      <p:sp>
        <p:nvSpPr>
          <p:cNvPr id="3" name="Content Placeholder 2"/>
          <p:cNvSpPr>
            <a:spLocks noGrp="1"/>
          </p:cNvSpPr>
          <p:nvPr>
            <p:ph idx="1"/>
          </p:nvPr>
        </p:nvSpPr>
        <p:spPr>
          <a:xfrm>
            <a:off x="0" y="990600"/>
            <a:ext cx="9067800" cy="5867400"/>
          </a:xfrm>
        </p:spPr>
        <p:txBody>
          <a:bodyPr>
            <a:noAutofit/>
          </a:bodyPr>
          <a:lstStyle/>
          <a:p>
            <a:pPr marL="36576" indent="0">
              <a:buNone/>
            </a:pPr>
            <a:r>
              <a:rPr lang="en-US" sz="4800" b="1" i="1" dirty="0">
                <a:effectLst>
                  <a:outerShdw blurRad="38100" dist="38100" dir="2700000" algn="tl">
                    <a:srgbClr val="000000">
                      <a:alpha val="43137"/>
                    </a:srgbClr>
                  </a:outerShdw>
                </a:effectLst>
              </a:rPr>
              <a:t>Forasmuch as ye are</a:t>
            </a:r>
            <a:r>
              <a:rPr lang="en-US" sz="4800" b="1" dirty="0">
                <a:effectLst>
                  <a:outerShdw blurRad="38100" dist="38100" dir="2700000" algn="tl">
                    <a:srgbClr val="000000">
                      <a:alpha val="43137"/>
                    </a:srgbClr>
                  </a:outerShdw>
                </a:effectLst>
              </a:rPr>
              <a:t> manifestly declared to be the epistle of Christ ministered by us, written not with ink, but with the Spirit of the living God; not in tables of stone, but in fleshy tables of the heart.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94263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Corinthians 3:4</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such trust have we through Christ to God-ward: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35980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Corinthians 3:5</a:t>
            </a:r>
            <a:endParaRPr lang="en-US" sz="7200" dirty="0"/>
          </a:p>
        </p:txBody>
      </p:sp>
      <p:sp>
        <p:nvSpPr>
          <p:cNvPr id="3" name="Content Placeholder 2"/>
          <p:cNvSpPr>
            <a:spLocks noGrp="1"/>
          </p:cNvSpPr>
          <p:nvPr>
            <p:ph idx="1"/>
          </p:nvPr>
        </p:nvSpPr>
        <p:spPr>
          <a:xfrm>
            <a:off x="32656" y="1600200"/>
            <a:ext cx="9035143"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Not that we are sufficient of ourselves to think any thing as of ourselves; but our sufficiency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26151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6"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628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Daniel 3:22</a:t>
            </a:r>
            <a:endParaRPr lang="en-US" sz="7200" dirty="0"/>
          </a:p>
        </p:txBody>
      </p:sp>
      <p:sp>
        <p:nvSpPr>
          <p:cNvPr id="3" name="Content Placeholder 2"/>
          <p:cNvSpPr>
            <a:spLocks noGrp="1"/>
          </p:cNvSpPr>
          <p:nvPr>
            <p:ph idx="1"/>
          </p:nvPr>
        </p:nvSpPr>
        <p:spPr>
          <a:xfrm>
            <a:off x="0" y="914400"/>
            <a:ext cx="9067800" cy="5791200"/>
          </a:xfrm>
        </p:spPr>
        <p:txBody>
          <a:bodyPr>
            <a:noAutofit/>
          </a:bodyPr>
          <a:lstStyle/>
          <a:p>
            <a:pPr marL="36576" indent="0">
              <a:buNone/>
            </a:pPr>
            <a:r>
              <a:rPr lang="en-US" sz="5400" b="1" dirty="0">
                <a:effectLst>
                  <a:outerShdw blurRad="38100" dist="38100" dir="2700000" algn="tl">
                    <a:srgbClr val="000000">
                      <a:alpha val="43137"/>
                    </a:srgbClr>
                  </a:outerShdw>
                </a:effectLst>
              </a:rPr>
              <a:t>Therefore because the king's commandment was urgent, and the furnace exceeding hot, the flame of the fire slew those men that took up Shadrach, Meshach, and Abednego.</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7988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3:23</a:t>
            </a:r>
            <a:endParaRPr lang="en-US" sz="7200" dirty="0"/>
          </a:p>
        </p:txBody>
      </p:sp>
      <p:sp>
        <p:nvSpPr>
          <p:cNvPr id="3" name="Content Placeholder 2"/>
          <p:cNvSpPr>
            <a:spLocks noGrp="1"/>
          </p:cNvSpPr>
          <p:nvPr>
            <p:ph idx="1"/>
          </p:nvPr>
        </p:nvSpPr>
        <p:spPr>
          <a:xfrm>
            <a:off x="0" y="1600200"/>
            <a:ext cx="89916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these three men, Shadrach, Meshach, and Abednego, fell down bound into the midst of the burning fiery furnace.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330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0430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3:16</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Shadrach, Meshach, and Abednego, answered and said to the king, O Nebuchadnezzar, we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not careful to answer thee in this matter.</a:t>
            </a:r>
          </a:p>
        </p:txBody>
      </p:sp>
    </p:spTree>
    <p:extLst>
      <p:ext uri="{BB962C8B-B14F-4D97-AF65-F5344CB8AC3E}">
        <p14:creationId xmlns:p14="http://schemas.microsoft.com/office/powerpoint/2010/main" val="2552339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354</TotalTime>
  <Words>1511</Words>
  <Application>Microsoft Office PowerPoint</Application>
  <PresentationFormat>On-screen Show (4:3)</PresentationFormat>
  <Paragraphs>104</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Default Theme</vt:lpstr>
      <vt:lpstr>Daniel 3:19-30</vt:lpstr>
      <vt:lpstr>Daniel 3:19a</vt:lpstr>
      <vt:lpstr>Daniel 3:19b</vt:lpstr>
      <vt:lpstr>Daniel 3:20</vt:lpstr>
      <vt:lpstr>Daniel 3:21</vt:lpstr>
      <vt:lpstr>Daniel 3:22</vt:lpstr>
      <vt:lpstr>Daniel 3:23</vt:lpstr>
      <vt:lpstr>PowerPoint Presentation</vt:lpstr>
      <vt:lpstr>Daniel 3:16</vt:lpstr>
      <vt:lpstr>Daniel 3:17</vt:lpstr>
      <vt:lpstr>Daniel 3:18</vt:lpstr>
      <vt:lpstr>Psalm 141:10</vt:lpstr>
      <vt:lpstr>Psalm 35:4</vt:lpstr>
      <vt:lpstr>Psalm 35:5</vt:lpstr>
      <vt:lpstr>Psalm 35:6</vt:lpstr>
      <vt:lpstr>Psalm 35:7</vt:lpstr>
      <vt:lpstr>Psalm 35:8</vt:lpstr>
      <vt:lpstr>PowerPoint Presentation</vt:lpstr>
      <vt:lpstr>Daniel 3:24a</vt:lpstr>
      <vt:lpstr>Daniel 3:24b</vt:lpstr>
      <vt:lpstr>Daniel 3:25</vt:lpstr>
      <vt:lpstr>Daniel 3:26a</vt:lpstr>
      <vt:lpstr>Daniel 3:26b</vt:lpstr>
      <vt:lpstr>Daniel 3:27a</vt:lpstr>
      <vt:lpstr>Daniel 3:27b</vt:lpstr>
      <vt:lpstr>Deuteronomy 31:8</vt:lpstr>
      <vt:lpstr>Joshua 1:5</vt:lpstr>
      <vt:lpstr>Joshua 1:9</vt:lpstr>
      <vt:lpstr>Isaiah 43:2a</vt:lpstr>
      <vt:lpstr>Isaiah 43:2b</vt:lpstr>
      <vt:lpstr>John 8:36</vt:lpstr>
      <vt:lpstr>PowerPoint Presentation</vt:lpstr>
      <vt:lpstr>Daniel 3:28a</vt:lpstr>
      <vt:lpstr>Daniel 3:28b</vt:lpstr>
      <vt:lpstr>Daniel 3:29a</vt:lpstr>
      <vt:lpstr>Daniel 3:29b</vt:lpstr>
      <vt:lpstr>Daniel 3:30</vt:lpstr>
      <vt:lpstr>Romans 12:1</vt:lpstr>
      <vt:lpstr>Romans 12:2</vt:lpstr>
      <vt:lpstr>Matthew 10:32</vt:lpstr>
      <vt:lpstr>Matthew 10:33</vt:lpstr>
      <vt:lpstr>1 Peter 5:5</vt:lpstr>
      <vt:lpstr>1 Peter 5:6</vt:lpstr>
      <vt:lpstr>1 Peter 5:7</vt:lpstr>
      <vt:lpstr>PowerPoint Presentation</vt:lpstr>
      <vt:lpstr>2 Thessalonians 2:3</vt:lpstr>
      <vt:lpstr>2 Thessalonians 2:4</vt:lpstr>
      <vt:lpstr>Revelation 13:8</vt:lpstr>
      <vt:lpstr>Revelation 13:15</vt:lpstr>
      <vt:lpstr>Revelation 12:14</vt:lpstr>
      <vt:lpstr>2 Corinthians 3:2</vt:lpstr>
      <vt:lpstr>2 Corinthians 3:3</vt:lpstr>
      <vt:lpstr>2 Corinthians 3:4</vt:lpstr>
      <vt:lpstr>2 Corinthians 3:5</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3:19-30</dc:title>
  <dc:creator>Charlie</dc:creator>
  <cp:lastModifiedBy>Charlie</cp:lastModifiedBy>
  <cp:revision>15</cp:revision>
  <dcterms:created xsi:type="dcterms:W3CDTF">2014-12-17T17:52:00Z</dcterms:created>
  <dcterms:modified xsi:type="dcterms:W3CDTF">2014-12-17T23:46:37Z</dcterms:modified>
</cp:coreProperties>
</file>