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3" r:id="rId36"/>
    <p:sldId id="290" r:id="rId37"/>
    <p:sldId id="291" r:id="rId38"/>
    <p:sldId id="292"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8/9/2014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8/9/2014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8/9/2014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8/9/2014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8/9/2014</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8/9/2014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8/9/2014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8/9/2014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8/9/2014</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15400" cy="2301240"/>
          </a:xfrm>
        </p:spPr>
        <p:txBody>
          <a:bodyPr>
            <a:noAutofit/>
          </a:bodyPr>
          <a:lstStyle/>
          <a:p>
            <a:r>
              <a:rPr lang="en-US" sz="7600" dirty="0" smtClean="0"/>
              <a:t>“Crisis Management”</a:t>
            </a:r>
            <a:endParaRPr lang="en-US" sz="7600" dirty="0"/>
          </a:p>
        </p:txBody>
      </p:sp>
      <p:sp>
        <p:nvSpPr>
          <p:cNvPr id="3" name="Subtitle 2"/>
          <p:cNvSpPr>
            <a:spLocks noGrp="1"/>
          </p:cNvSpPr>
          <p:nvPr>
            <p:ph type="subTitle" idx="1"/>
          </p:nvPr>
        </p:nvSpPr>
        <p:spPr>
          <a:xfrm>
            <a:off x="76200" y="1544812"/>
            <a:ext cx="8991600" cy="1752600"/>
          </a:xfrm>
        </p:spPr>
        <p:txBody>
          <a:bodyPr>
            <a:noAutofit/>
          </a:bodyPr>
          <a:lstStyle/>
          <a:p>
            <a:r>
              <a:rPr lang="en-US" sz="5600" b="1" dirty="0" smtClean="0">
                <a:effectLst>
                  <a:outerShdw blurRad="38100" dist="38100" dir="2700000" algn="tl">
                    <a:srgbClr val="000000">
                      <a:alpha val="43137"/>
                    </a:srgbClr>
                  </a:outerShdw>
                </a:effectLst>
              </a:rPr>
              <a:t>Genesis 47</a:t>
            </a:r>
          </a:p>
          <a:p>
            <a:r>
              <a:rPr lang="en-US" sz="5600" b="1" dirty="0" smtClean="0">
                <a:effectLst>
                  <a:outerShdw blurRad="38100" dist="38100" dir="2700000" algn="tl">
                    <a:srgbClr val="000000">
                      <a:alpha val="43137"/>
                    </a:srgbClr>
                  </a:outerShdw>
                </a:effectLst>
              </a:rPr>
              <a:t>August 9-10, 2014</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7329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Then Joseph brought in his father Jacob and set him before Pharaoh; and Jacob blessed Pharaoh.</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0201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Pharaoh said to Jacob, "How old </a:t>
            </a:r>
            <a:r>
              <a:rPr lang="en-US" sz="5600" b="1" i="1" dirty="0">
                <a:effectLst>
                  <a:outerShdw blurRad="38100" dist="38100" dir="2700000" algn="tl">
                    <a:srgbClr val="000000">
                      <a:alpha val="43137"/>
                    </a:srgbClr>
                  </a:outerShdw>
                </a:effectLst>
              </a:rPr>
              <a:t>are</a:t>
            </a:r>
            <a:r>
              <a:rPr lang="en-US" sz="5600" b="1" dirty="0">
                <a:effectLst>
                  <a:outerShdw blurRad="38100" dist="38100" dir="2700000" algn="tl">
                    <a:srgbClr val="000000">
                      <a:alpha val="43137"/>
                    </a:srgbClr>
                  </a:outerShdw>
                </a:effectLst>
              </a:rPr>
              <a:t> you?"</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4132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47:9a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lgn="just">
              <a:buNone/>
            </a:pPr>
            <a:r>
              <a:rPr lang="en-US" sz="5200" b="1" dirty="0">
                <a:effectLst>
                  <a:outerShdw blurRad="38100" dist="38100" dir="2700000" algn="tl">
                    <a:srgbClr val="000000">
                      <a:alpha val="43137"/>
                    </a:srgbClr>
                  </a:outerShdw>
                </a:effectLst>
              </a:rPr>
              <a:t>And Jacob said to Pharaoh, "The days of the years </a:t>
            </a:r>
            <a:r>
              <a:rPr lang="en-US" sz="5200" b="1" i="1" u="sng" dirty="0">
                <a:effectLst>
                  <a:outerShdw blurRad="38100" dist="38100" dir="2700000" algn="tl">
                    <a:srgbClr val="000000">
                      <a:alpha val="43137"/>
                    </a:srgbClr>
                  </a:outerShdw>
                </a:effectLst>
              </a:rPr>
              <a:t>of my pilgrimage</a:t>
            </a:r>
            <a:r>
              <a:rPr lang="en-US" sz="5200" b="1" dirty="0">
                <a:effectLst>
                  <a:outerShdw blurRad="38100" dist="38100" dir="2700000" algn="tl">
                    <a:srgbClr val="000000">
                      <a:alpha val="43137"/>
                    </a:srgbClr>
                  </a:outerShdw>
                </a:effectLst>
              </a:rPr>
              <a:t> </a:t>
            </a:r>
            <a:r>
              <a:rPr lang="en-US" sz="5200" b="1" i="1" dirty="0">
                <a:effectLst>
                  <a:outerShdw blurRad="38100" dist="38100" dir="2700000" algn="tl">
                    <a:srgbClr val="000000">
                      <a:alpha val="43137"/>
                    </a:srgbClr>
                  </a:outerShdw>
                </a:effectLst>
              </a:rPr>
              <a:t>are</a:t>
            </a:r>
            <a:r>
              <a:rPr lang="en-US" sz="5200" b="1" dirty="0">
                <a:effectLst>
                  <a:outerShdw blurRad="38100" dist="38100" dir="2700000" algn="tl">
                    <a:srgbClr val="000000">
                      <a:alpha val="43137"/>
                    </a:srgbClr>
                  </a:outerShdw>
                </a:effectLst>
              </a:rPr>
              <a:t> one hundred and thirty years; </a:t>
            </a:r>
            <a:r>
              <a:rPr lang="en-US" sz="5200" b="1" i="1" u="sng" dirty="0">
                <a:effectLst>
                  <a:outerShdw blurRad="38100" dist="38100" dir="2700000" algn="tl">
                    <a:srgbClr val="000000">
                      <a:alpha val="43137"/>
                    </a:srgbClr>
                  </a:outerShdw>
                </a:effectLst>
              </a:rPr>
              <a:t>few and evil have been the days of the years of my life</a:t>
            </a:r>
            <a:r>
              <a:rPr lang="en-US" sz="5200" b="1" dirty="0">
                <a:effectLst>
                  <a:outerShdw blurRad="38100" dist="38100" dir="2700000" algn="tl">
                    <a:srgbClr val="000000">
                      <a:alpha val="43137"/>
                    </a:srgbClr>
                  </a:outerShdw>
                </a:effectLst>
              </a:rPr>
              <a:t>, </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1734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47:9b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200" b="1" dirty="0">
                <a:effectLst>
                  <a:outerShdw blurRad="38100" dist="38100" dir="2700000" algn="tl">
                    <a:srgbClr val="000000">
                      <a:alpha val="43137"/>
                    </a:srgbClr>
                  </a:outerShdw>
                </a:effectLst>
              </a:rPr>
              <a:t>and they have not attained to the days of the years of the life of my fathers in the days of their </a:t>
            </a:r>
            <a:r>
              <a:rPr lang="en-US" sz="5200" b="1" i="1" u="sng" dirty="0">
                <a:effectLst>
                  <a:outerShdw blurRad="38100" dist="38100" dir="2700000" algn="tl">
                    <a:srgbClr val="000000">
                      <a:alpha val="43137"/>
                    </a:srgbClr>
                  </a:outerShdw>
                </a:effectLst>
              </a:rPr>
              <a:t>pilgrimage</a:t>
            </a:r>
            <a:r>
              <a:rPr lang="en-US" sz="52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55716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47:10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So Jacob blessed Pharaoh, and went out from before Pharaoh.</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5607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47:11</a:t>
            </a:r>
            <a:endParaRPr lang="en-US" sz="7200" dirty="0"/>
          </a:p>
        </p:txBody>
      </p:sp>
      <p:sp>
        <p:nvSpPr>
          <p:cNvPr id="3" name="Content Placeholder 2"/>
          <p:cNvSpPr>
            <a:spLocks noGrp="1"/>
          </p:cNvSpPr>
          <p:nvPr>
            <p:ph idx="1"/>
          </p:nvPr>
        </p:nvSpPr>
        <p:spPr>
          <a:xfrm>
            <a:off x="0" y="1295400"/>
            <a:ext cx="9067800" cy="5486400"/>
          </a:xfrm>
        </p:spPr>
        <p:txBody>
          <a:bodyPr>
            <a:noAutofit/>
          </a:bodyPr>
          <a:lstStyle/>
          <a:p>
            <a:pPr marL="36576" indent="0" algn="just">
              <a:buNone/>
            </a:pPr>
            <a:r>
              <a:rPr lang="en-US" sz="5200" b="1" i="1" u="sng" dirty="0">
                <a:effectLst>
                  <a:outerShdw blurRad="38100" dist="38100" dir="2700000" algn="tl">
                    <a:srgbClr val="000000">
                      <a:alpha val="43137"/>
                    </a:srgbClr>
                  </a:outerShdw>
                </a:effectLst>
              </a:rPr>
              <a:t>And Joseph situated his father and his brothers</a:t>
            </a:r>
            <a:r>
              <a:rPr lang="en-US" sz="5200" b="1" dirty="0">
                <a:effectLst>
                  <a:outerShdw blurRad="38100" dist="38100" dir="2700000" algn="tl">
                    <a:srgbClr val="000000">
                      <a:alpha val="43137"/>
                    </a:srgbClr>
                  </a:outerShdw>
                </a:effectLst>
              </a:rPr>
              <a:t>, and gave them a possession in the land of Egypt, in the best of the land, in the land of </a:t>
            </a:r>
            <a:r>
              <a:rPr lang="en-US" sz="5200" b="1" dirty="0" err="1">
                <a:effectLst>
                  <a:outerShdw blurRad="38100" dist="38100" dir="2700000" algn="tl">
                    <a:srgbClr val="000000">
                      <a:alpha val="43137"/>
                    </a:srgbClr>
                  </a:outerShdw>
                </a:effectLst>
              </a:rPr>
              <a:t>Rameses</a:t>
            </a:r>
            <a:r>
              <a:rPr lang="en-US" sz="5200" b="1" dirty="0">
                <a:effectLst>
                  <a:outerShdw blurRad="38100" dist="38100" dir="2700000" algn="tl">
                    <a:srgbClr val="000000">
                      <a:alpha val="43137"/>
                    </a:srgbClr>
                  </a:outerShdw>
                </a:effectLst>
              </a:rPr>
              <a:t>, as Pharaoh had commanded.</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7806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47:12</a:t>
            </a:r>
            <a:endParaRPr lang="en-US" sz="7200" dirty="0"/>
          </a:p>
        </p:txBody>
      </p:sp>
      <p:sp>
        <p:nvSpPr>
          <p:cNvPr id="3" name="Content Placeholder 2"/>
          <p:cNvSpPr>
            <a:spLocks noGrp="1"/>
          </p:cNvSpPr>
          <p:nvPr>
            <p:ph idx="1"/>
          </p:nvPr>
        </p:nvSpPr>
        <p:spPr>
          <a:xfrm>
            <a:off x="25878" y="1600200"/>
            <a:ext cx="9041921"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Then Joseph provided his father, his brothers, and all his father's household with bread, according to the number in </a:t>
            </a:r>
            <a:r>
              <a:rPr lang="en-US" sz="5600" b="1" i="1" dirty="0">
                <a:effectLst>
                  <a:outerShdw blurRad="38100" dist="38100" dir="2700000" algn="tl">
                    <a:srgbClr val="000000">
                      <a:alpha val="43137"/>
                    </a:srgbClr>
                  </a:outerShdw>
                </a:effectLst>
              </a:rPr>
              <a:t>their</a:t>
            </a:r>
            <a:r>
              <a:rPr lang="en-US" sz="5600" b="1" dirty="0">
                <a:effectLst>
                  <a:outerShdw blurRad="38100" dist="38100" dir="2700000" algn="tl">
                    <a:srgbClr val="000000">
                      <a:alpha val="43137"/>
                    </a:srgbClr>
                  </a:outerShdw>
                </a:effectLst>
              </a:rPr>
              <a:t> families.</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1283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155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12:2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I will make you a great nation; I will bless you And make your name great; And you shall be a blessing.</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729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12:3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I will bless those who bless you, And I will curse him who curses you; And in you all the families of the earth shall be blessed."</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5365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Genesis 47:1</a:t>
            </a:r>
            <a:endParaRPr lang="en-US" sz="7200" dirty="0"/>
          </a:p>
        </p:txBody>
      </p:sp>
      <p:sp>
        <p:nvSpPr>
          <p:cNvPr id="3" name="Content Placeholder 2"/>
          <p:cNvSpPr>
            <a:spLocks noGrp="1"/>
          </p:cNvSpPr>
          <p:nvPr>
            <p:ph idx="1"/>
          </p:nvPr>
        </p:nvSpPr>
        <p:spPr>
          <a:xfrm>
            <a:off x="0" y="990600"/>
            <a:ext cx="9076426"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Then Joseph went and told Pharaoh, and said, "My father and my brothers, their flocks and their herds and all that they possess, have come from the land of Canaan; and indeed they </a:t>
            </a:r>
            <a:r>
              <a:rPr lang="en-US" sz="4800" b="1" i="1" dirty="0">
                <a:effectLst>
                  <a:outerShdw blurRad="38100" dist="38100" dir="2700000" algn="tl">
                    <a:srgbClr val="000000">
                      <a:alpha val="43137"/>
                    </a:srgbClr>
                  </a:outerShdw>
                </a:effectLst>
              </a:rPr>
              <a:t>are</a:t>
            </a:r>
            <a:r>
              <a:rPr lang="en-US" sz="4800" b="1" dirty="0">
                <a:effectLst>
                  <a:outerShdw blurRad="38100" dist="38100" dir="2700000" algn="tl">
                    <a:srgbClr val="000000">
                      <a:alpha val="43137"/>
                    </a:srgbClr>
                  </a:outerShdw>
                </a:effectLst>
              </a:rPr>
              <a:t> in the land of Goshen."</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6668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Genesis 41:55</a:t>
            </a:r>
            <a:endParaRPr lang="en-US" sz="7200" dirty="0"/>
          </a:p>
        </p:txBody>
      </p:sp>
      <p:sp>
        <p:nvSpPr>
          <p:cNvPr id="3" name="Content Placeholder 2"/>
          <p:cNvSpPr>
            <a:spLocks noGrp="1"/>
          </p:cNvSpPr>
          <p:nvPr>
            <p:ph idx="1"/>
          </p:nvPr>
        </p:nvSpPr>
        <p:spPr>
          <a:xfrm>
            <a:off x="0" y="1066800"/>
            <a:ext cx="9067800"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So when all the land of Egypt was famished, the people cried to Pharaoh for bread. Then Pharaoh said to all the Egyptians, "Go to Joseph; whatever he says to you, do."</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5734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067800" cy="5105400"/>
          </a:xfrm>
        </p:spPr>
        <p:txBody>
          <a:bodyPr>
            <a:normAutofit/>
          </a:bodyPr>
          <a:lstStyle/>
          <a:p>
            <a:pPr marL="36576" indent="0" algn="ctr">
              <a:buNone/>
            </a:pPr>
            <a:r>
              <a:rPr lang="en-US" sz="7200" b="1" dirty="0">
                <a:effectLst>
                  <a:outerShdw blurRad="38100" dist="38100" dir="2700000" algn="tl">
                    <a:srgbClr val="000000">
                      <a:alpha val="43137"/>
                    </a:srgbClr>
                  </a:outerShdw>
                </a:effectLst>
              </a:rPr>
              <a:t>Joseph Took Control of their Money</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7971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47:13</a:t>
            </a:r>
            <a:endParaRPr lang="en-US" sz="7200" dirty="0"/>
          </a:p>
        </p:txBody>
      </p:sp>
      <p:sp>
        <p:nvSpPr>
          <p:cNvPr id="3" name="Content Placeholder 2"/>
          <p:cNvSpPr>
            <a:spLocks noGrp="1"/>
          </p:cNvSpPr>
          <p:nvPr>
            <p:ph idx="1"/>
          </p:nvPr>
        </p:nvSpPr>
        <p:spPr>
          <a:xfrm>
            <a:off x="2875" y="1524000"/>
            <a:ext cx="9067800" cy="5410200"/>
          </a:xfrm>
        </p:spPr>
        <p:txBody>
          <a:bodyPr>
            <a:noAutofit/>
          </a:bodyPr>
          <a:lstStyle/>
          <a:p>
            <a:pPr marL="36576" indent="0" algn="just">
              <a:buNone/>
            </a:pPr>
            <a:r>
              <a:rPr lang="en-US" sz="5400" b="1" dirty="0">
                <a:effectLst>
                  <a:outerShdw blurRad="38100" dist="38100" dir="2700000" algn="tl">
                    <a:srgbClr val="000000">
                      <a:alpha val="43137"/>
                    </a:srgbClr>
                  </a:outerShdw>
                </a:effectLst>
              </a:rPr>
              <a:t>Now </a:t>
            </a:r>
            <a:r>
              <a:rPr lang="en-US" sz="5400" b="1" i="1" dirty="0">
                <a:effectLst>
                  <a:outerShdw blurRad="38100" dist="38100" dir="2700000" algn="tl">
                    <a:srgbClr val="000000">
                      <a:alpha val="43137"/>
                    </a:srgbClr>
                  </a:outerShdw>
                </a:effectLst>
              </a:rPr>
              <a:t>there was</a:t>
            </a:r>
            <a:r>
              <a:rPr lang="en-US" sz="5400" b="1" dirty="0">
                <a:effectLst>
                  <a:outerShdw blurRad="38100" dist="38100" dir="2700000" algn="tl">
                    <a:srgbClr val="000000">
                      <a:alpha val="43137"/>
                    </a:srgbClr>
                  </a:outerShdw>
                </a:effectLst>
              </a:rPr>
              <a:t> no bread in all the land; for the famine </a:t>
            </a:r>
            <a:r>
              <a:rPr lang="en-US" sz="5400" b="1" i="1" dirty="0">
                <a:effectLst>
                  <a:outerShdw blurRad="38100" dist="38100" dir="2700000" algn="tl">
                    <a:srgbClr val="000000">
                      <a:alpha val="43137"/>
                    </a:srgbClr>
                  </a:outerShdw>
                </a:effectLst>
              </a:rPr>
              <a:t>was</a:t>
            </a:r>
            <a:r>
              <a:rPr lang="en-US" sz="5400" b="1" dirty="0">
                <a:effectLst>
                  <a:outerShdw blurRad="38100" dist="38100" dir="2700000" algn="tl">
                    <a:srgbClr val="000000">
                      <a:alpha val="43137"/>
                    </a:srgbClr>
                  </a:outerShdw>
                </a:effectLst>
              </a:rPr>
              <a:t> very severe, so that the land of Egypt and the land of Canaan languished because of the famine.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7355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8"/>
            <a:ext cx="7467600" cy="1143000"/>
          </a:xfrm>
        </p:spPr>
        <p:txBody>
          <a:bodyPr>
            <a:noAutofit/>
          </a:bodyPr>
          <a:lstStyle/>
          <a:p>
            <a:r>
              <a:rPr lang="en-US" sz="7200" dirty="0" smtClean="0"/>
              <a:t>Genesis 47:14</a:t>
            </a:r>
            <a:endParaRPr lang="en-US" sz="7200" dirty="0"/>
          </a:p>
        </p:txBody>
      </p:sp>
      <p:sp>
        <p:nvSpPr>
          <p:cNvPr id="3" name="Content Placeholder 2"/>
          <p:cNvSpPr>
            <a:spLocks noGrp="1"/>
          </p:cNvSpPr>
          <p:nvPr>
            <p:ph idx="1"/>
          </p:nvPr>
        </p:nvSpPr>
        <p:spPr>
          <a:xfrm>
            <a:off x="0" y="1219200"/>
            <a:ext cx="9051985" cy="5715000"/>
          </a:xfrm>
        </p:spPr>
        <p:txBody>
          <a:bodyPr>
            <a:noAutofit/>
          </a:bodyPr>
          <a:lstStyle/>
          <a:p>
            <a:pPr marL="36576" indent="0" algn="just">
              <a:buNone/>
            </a:pPr>
            <a:r>
              <a:rPr lang="en-US" sz="5100" b="1" dirty="0">
                <a:effectLst>
                  <a:outerShdw blurRad="38100" dist="38100" dir="2700000" algn="tl">
                    <a:srgbClr val="000000">
                      <a:alpha val="43137"/>
                    </a:srgbClr>
                  </a:outerShdw>
                </a:effectLst>
              </a:rPr>
              <a:t>And Joseph gathered up all the money that was found in the land of Egypt and in the land of Canaan, for the grain which they bought; and Joseph brought the money into Pharaoh's house.</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1126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00200"/>
            <a:ext cx="8991600" cy="5181600"/>
          </a:xfrm>
        </p:spPr>
        <p:txBody>
          <a:bodyPr>
            <a:normAutofit/>
          </a:bodyPr>
          <a:lstStyle/>
          <a:p>
            <a:pPr marL="36576" indent="0" algn="ctr">
              <a:buNone/>
            </a:pPr>
            <a:r>
              <a:rPr lang="en-US" sz="7200" b="1" dirty="0">
                <a:effectLst>
                  <a:outerShdw blurRad="38100" dist="38100" dir="2700000" algn="tl">
                    <a:srgbClr val="000000">
                      <a:alpha val="43137"/>
                    </a:srgbClr>
                  </a:outerShdw>
                </a:effectLst>
              </a:rPr>
              <a:t>Joseph Took Control over their Possessions</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855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Genesis 47:15</a:t>
            </a:r>
            <a:endParaRPr lang="en-US" sz="7200" dirty="0"/>
          </a:p>
        </p:txBody>
      </p:sp>
      <p:sp>
        <p:nvSpPr>
          <p:cNvPr id="3" name="Content Placeholder 2"/>
          <p:cNvSpPr>
            <a:spLocks noGrp="1"/>
          </p:cNvSpPr>
          <p:nvPr>
            <p:ph idx="1"/>
          </p:nvPr>
        </p:nvSpPr>
        <p:spPr>
          <a:xfrm>
            <a:off x="5751" y="990600"/>
            <a:ext cx="9059174" cy="5690558"/>
          </a:xfrm>
        </p:spPr>
        <p:txBody>
          <a:bodyPr>
            <a:noAutofit/>
          </a:bodyPr>
          <a:lstStyle/>
          <a:p>
            <a:pPr marL="36576" indent="0" algn="just">
              <a:buNone/>
            </a:pPr>
            <a:r>
              <a:rPr lang="en-US" sz="4800" b="1" dirty="0">
                <a:effectLst>
                  <a:outerShdw blurRad="38100" dist="38100" dir="2700000" algn="tl">
                    <a:srgbClr val="000000">
                      <a:alpha val="43137"/>
                    </a:srgbClr>
                  </a:outerShdw>
                </a:effectLst>
              </a:rPr>
              <a:t>So when the money failed in the land of Egypt and in the land of Canaan, all the Egyptians came to Joseph and said, "Give us bread, for why should we die in your presence? For the money has failed."</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3454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47:16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Then Joseph said, "Give your livestock, and I will give you </a:t>
            </a:r>
            <a:r>
              <a:rPr lang="en-US" sz="5400" b="1" i="1" dirty="0">
                <a:effectLst>
                  <a:outerShdw blurRad="38100" dist="38100" dir="2700000" algn="tl">
                    <a:srgbClr val="000000">
                      <a:alpha val="43137"/>
                    </a:srgbClr>
                  </a:outerShdw>
                </a:effectLst>
              </a:rPr>
              <a:t>bread</a:t>
            </a:r>
            <a:r>
              <a:rPr lang="en-US" sz="5400" b="1" dirty="0">
                <a:effectLst>
                  <a:outerShdw blurRad="38100" dist="38100" dir="2700000" algn="tl">
                    <a:srgbClr val="000000">
                      <a:alpha val="43137"/>
                    </a:srgbClr>
                  </a:outerShdw>
                </a:effectLst>
              </a:rPr>
              <a:t> for your livestock, if the money is gone."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677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1143000"/>
          </a:xfrm>
        </p:spPr>
        <p:txBody>
          <a:bodyPr>
            <a:noAutofit/>
          </a:bodyPr>
          <a:lstStyle/>
          <a:p>
            <a:r>
              <a:rPr lang="en-US" sz="7200" dirty="0" smtClean="0"/>
              <a:t>Genesis 47:17a</a:t>
            </a:r>
            <a:endParaRPr lang="en-US" sz="7200" dirty="0"/>
          </a:p>
        </p:txBody>
      </p:sp>
      <p:sp>
        <p:nvSpPr>
          <p:cNvPr id="3" name="Content Placeholder 2"/>
          <p:cNvSpPr>
            <a:spLocks noGrp="1"/>
          </p:cNvSpPr>
          <p:nvPr>
            <p:ph idx="1"/>
          </p:nvPr>
        </p:nvSpPr>
        <p:spPr>
          <a:xfrm>
            <a:off x="0" y="1524000"/>
            <a:ext cx="9097992" cy="5791200"/>
          </a:xfrm>
        </p:spPr>
        <p:txBody>
          <a:bodyPr>
            <a:noAutofit/>
          </a:bodyPr>
          <a:lstStyle/>
          <a:p>
            <a:pPr marL="36576" indent="0" algn="just">
              <a:buNone/>
            </a:pPr>
            <a:r>
              <a:rPr lang="en-US" sz="5300" b="1" dirty="0">
                <a:effectLst>
                  <a:outerShdw blurRad="38100" dist="38100" dir="2700000" algn="tl">
                    <a:srgbClr val="000000">
                      <a:alpha val="43137"/>
                    </a:srgbClr>
                  </a:outerShdw>
                </a:effectLst>
              </a:rPr>
              <a:t>So they brought their livestock to Joseph, and Joseph gave them bread </a:t>
            </a:r>
            <a:r>
              <a:rPr lang="en-US" sz="5300" b="1" i="1" dirty="0">
                <a:effectLst>
                  <a:outerShdw blurRad="38100" dist="38100" dir="2700000" algn="tl">
                    <a:srgbClr val="000000">
                      <a:alpha val="43137"/>
                    </a:srgbClr>
                  </a:outerShdw>
                </a:effectLst>
              </a:rPr>
              <a:t>in exchange</a:t>
            </a:r>
            <a:r>
              <a:rPr lang="en-US" sz="5300" b="1" dirty="0">
                <a:effectLst>
                  <a:outerShdw blurRad="38100" dist="38100" dir="2700000" algn="tl">
                    <a:srgbClr val="000000">
                      <a:alpha val="43137"/>
                    </a:srgbClr>
                  </a:outerShdw>
                </a:effectLst>
              </a:rPr>
              <a:t> for the horses, the flocks, the cattle of the herds, and for the donkeys. </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6180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47:17b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Thus he fed them with bread </a:t>
            </a:r>
            <a:r>
              <a:rPr lang="en-US" sz="5600" b="1" i="1" dirty="0">
                <a:effectLst>
                  <a:outerShdw blurRad="38100" dist="38100" dir="2700000" algn="tl">
                    <a:srgbClr val="000000">
                      <a:alpha val="43137"/>
                    </a:srgbClr>
                  </a:outerShdw>
                </a:effectLst>
              </a:rPr>
              <a:t>in exchange</a:t>
            </a:r>
            <a:r>
              <a:rPr lang="en-US" sz="5600" b="1" dirty="0">
                <a:effectLst>
                  <a:outerShdw blurRad="38100" dist="38100" dir="2700000" algn="tl">
                    <a:srgbClr val="000000">
                      <a:alpha val="43137"/>
                    </a:srgbClr>
                  </a:outerShdw>
                </a:effectLst>
              </a:rPr>
              <a:t> for all their livestock that year.</a:t>
            </a:r>
            <a:endParaRPr lang="en-US" sz="5600" dirty="0"/>
          </a:p>
        </p:txBody>
      </p:sp>
    </p:spTree>
    <p:extLst>
      <p:ext uri="{BB962C8B-B14F-4D97-AF65-F5344CB8AC3E}">
        <p14:creationId xmlns:p14="http://schemas.microsoft.com/office/powerpoint/2010/main" val="1330706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00200"/>
            <a:ext cx="8991600" cy="4525963"/>
          </a:xfrm>
        </p:spPr>
        <p:txBody>
          <a:bodyPr>
            <a:normAutofit/>
          </a:bodyPr>
          <a:lstStyle/>
          <a:p>
            <a:pPr marL="36576" indent="0" algn="ctr">
              <a:buNone/>
            </a:pPr>
            <a:r>
              <a:rPr lang="en-US" sz="7200" b="1" dirty="0">
                <a:effectLst>
                  <a:outerShdw blurRad="38100" dist="38100" dir="2700000" algn="tl">
                    <a:srgbClr val="000000">
                      <a:alpha val="43137"/>
                    </a:srgbClr>
                  </a:outerShdw>
                </a:effectLst>
              </a:rPr>
              <a:t>Joseph Took Control of their Property</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9143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he took five men from among his brothers and presented them to Pharaoh.</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0841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47:18a</a:t>
            </a:r>
            <a:endParaRPr lang="en-US" sz="7200" dirty="0"/>
          </a:p>
        </p:txBody>
      </p:sp>
      <p:sp>
        <p:nvSpPr>
          <p:cNvPr id="3" name="Content Placeholder 2"/>
          <p:cNvSpPr>
            <a:spLocks noGrp="1"/>
          </p:cNvSpPr>
          <p:nvPr>
            <p:ph idx="1"/>
          </p:nvPr>
        </p:nvSpPr>
        <p:spPr>
          <a:xfrm>
            <a:off x="0" y="1371600"/>
            <a:ext cx="9067800" cy="5257800"/>
          </a:xfrm>
        </p:spPr>
        <p:txBody>
          <a:bodyPr>
            <a:noAutofit/>
          </a:bodyPr>
          <a:lstStyle/>
          <a:p>
            <a:pPr marL="36576" indent="0" algn="just">
              <a:buNone/>
            </a:pPr>
            <a:r>
              <a:rPr lang="en-US" sz="5100" b="1" dirty="0">
                <a:effectLst>
                  <a:outerShdw blurRad="38100" dist="38100" dir="2700000" algn="tl">
                    <a:srgbClr val="000000">
                      <a:alpha val="43137"/>
                    </a:srgbClr>
                  </a:outerShdw>
                </a:effectLst>
              </a:rPr>
              <a:t>When that year had ended, they came to him the next year and said to him, "We will not hide from my lord that our money is gone; my lord also has our herds of livestock. </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1289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47:18b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There is nothing left in the sight of my lord but our bodies and our lands</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8389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47:19a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Why should we die before your eyes, both we and our land? Buy us and our land for bread, and we and our land will be servants of Pharaoh;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6646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47:19b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give </a:t>
            </a:r>
            <a:r>
              <a:rPr lang="en-US" sz="5400" b="1" i="1" dirty="0">
                <a:effectLst>
                  <a:outerShdw blurRad="38100" dist="38100" dir="2700000" algn="tl">
                    <a:srgbClr val="000000">
                      <a:alpha val="43137"/>
                    </a:srgbClr>
                  </a:outerShdw>
                </a:effectLst>
              </a:rPr>
              <a:t>us</a:t>
            </a:r>
            <a:r>
              <a:rPr lang="en-US" sz="5400" b="1" dirty="0">
                <a:effectLst>
                  <a:outerShdw blurRad="38100" dist="38100" dir="2700000" algn="tl">
                    <a:srgbClr val="000000">
                      <a:alpha val="43137"/>
                    </a:srgbClr>
                  </a:outerShdw>
                </a:effectLst>
              </a:rPr>
              <a:t> seed, that we may live and not die, that the land may not be desolate</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0377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47:20</a:t>
            </a:r>
            <a:endParaRPr lang="en-US" sz="7200" dirty="0"/>
          </a:p>
        </p:txBody>
      </p:sp>
      <p:sp>
        <p:nvSpPr>
          <p:cNvPr id="3" name="Content Placeholder 2"/>
          <p:cNvSpPr>
            <a:spLocks noGrp="1"/>
          </p:cNvSpPr>
          <p:nvPr>
            <p:ph idx="1"/>
          </p:nvPr>
        </p:nvSpPr>
        <p:spPr>
          <a:xfrm>
            <a:off x="0" y="1447800"/>
            <a:ext cx="9059174" cy="5257800"/>
          </a:xfrm>
        </p:spPr>
        <p:txBody>
          <a:bodyPr>
            <a:noAutofit/>
          </a:bodyPr>
          <a:lstStyle/>
          <a:p>
            <a:pPr marL="36576" indent="0" algn="just">
              <a:buNone/>
            </a:pPr>
            <a:r>
              <a:rPr lang="en-US" sz="5000" b="1" dirty="0">
                <a:effectLst>
                  <a:outerShdw blurRad="38100" dist="38100" dir="2700000" algn="tl">
                    <a:srgbClr val="000000">
                      <a:alpha val="43137"/>
                    </a:srgbClr>
                  </a:outerShdw>
                </a:effectLst>
              </a:rPr>
              <a:t>Then Joseph bought all the land of Egypt for Pharaoh; for every man of the Egyptians sold his field, because the famine was severe upon them. So the land became Pharaoh's.</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8400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James 1:17</a:t>
            </a:r>
            <a:endParaRPr lang="en-US" sz="7200" dirty="0"/>
          </a:p>
        </p:txBody>
      </p:sp>
      <p:sp>
        <p:nvSpPr>
          <p:cNvPr id="3" name="Content Placeholder 2"/>
          <p:cNvSpPr>
            <a:spLocks noGrp="1"/>
          </p:cNvSpPr>
          <p:nvPr>
            <p:ph idx="1"/>
          </p:nvPr>
        </p:nvSpPr>
        <p:spPr>
          <a:xfrm>
            <a:off x="10064" y="1600200"/>
            <a:ext cx="9057736"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Every good gift and every perfect gift is from above, and comes down from the Father of lights, with whom there is no variation or shadow of turning.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4697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00200"/>
            <a:ext cx="8991600" cy="4525963"/>
          </a:xfrm>
        </p:spPr>
        <p:txBody>
          <a:bodyPr>
            <a:normAutofit/>
          </a:bodyPr>
          <a:lstStyle/>
          <a:p>
            <a:pPr marL="36576" indent="0" algn="ctr">
              <a:buNone/>
            </a:pPr>
            <a:r>
              <a:rPr lang="en-US" sz="7200" b="1" dirty="0">
                <a:effectLst>
                  <a:outerShdw blurRad="38100" dist="38100" dir="2700000" algn="tl">
                    <a:srgbClr val="000000">
                      <a:alpha val="43137"/>
                    </a:srgbClr>
                  </a:outerShdw>
                </a:effectLst>
              </a:rPr>
              <a:t>Joseph Took Control of their </a:t>
            </a:r>
            <a:r>
              <a:rPr lang="en-US" sz="7200" b="1" dirty="0" smtClean="0">
                <a:effectLst>
                  <a:outerShdw blurRad="38100" dist="38100" dir="2700000" algn="tl">
                    <a:srgbClr val="000000">
                      <a:alpha val="43137"/>
                    </a:srgbClr>
                  </a:outerShdw>
                </a:effectLst>
              </a:rPr>
              <a:t>Persons and Positions</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9280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47:21</a:t>
            </a:r>
            <a:endParaRPr lang="en-US" sz="7200" dirty="0"/>
          </a:p>
        </p:txBody>
      </p:sp>
      <p:sp>
        <p:nvSpPr>
          <p:cNvPr id="3" name="Content Placeholder 2"/>
          <p:cNvSpPr>
            <a:spLocks noGrp="1"/>
          </p:cNvSpPr>
          <p:nvPr>
            <p:ph idx="1"/>
          </p:nvPr>
        </p:nvSpPr>
        <p:spPr>
          <a:xfrm>
            <a:off x="10064" y="1600200"/>
            <a:ext cx="9057736"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as for the people, he moved them into the cities, from </a:t>
            </a:r>
            <a:r>
              <a:rPr lang="en-US" sz="5600" b="1" i="1" dirty="0">
                <a:effectLst>
                  <a:outerShdw blurRad="38100" dist="38100" dir="2700000" algn="tl">
                    <a:srgbClr val="000000">
                      <a:alpha val="43137"/>
                    </a:srgbClr>
                  </a:outerShdw>
                </a:effectLst>
              </a:rPr>
              <a:t>one</a:t>
            </a:r>
            <a:r>
              <a:rPr lang="en-US" sz="5600" b="1" dirty="0">
                <a:effectLst>
                  <a:outerShdw blurRad="38100" dist="38100" dir="2700000" algn="tl">
                    <a:srgbClr val="000000">
                      <a:alpha val="43137"/>
                    </a:srgbClr>
                  </a:outerShdw>
                </a:effectLst>
              </a:rPr>
              <a:t> end of the borders of Egypt to the </a:t>
            </a:r>
            <a:r>
              <a:rPr lang="en-US" sz="5600" b="1" i="1" dirty="0">
                <a:effectLst>
                  <a:outerShdw blurRad="38100" dist="38100" dir="2700000" algn="tl">
                    <a:srgbClr val="000000">
                      <a:alpha val="43137"/>
                    </a:srgbClr>
                  </a:outerShdw>
                </a:effectLst>
              </a:rPr>
              <a:t>other</a:t>
            </a:r>
            <a:r>
              <a:rPr lang="en-US" sz="5600" b="1" dirty="0">
                <a:effectLst>
                  <a:outerShdw blurRad="38100" dist="38100" dir="2700000" algn="tl">
                    <a:srgbClr val="000000">
                      <a:alpha val="43137"/>
                    </a:srgbClr>
                  </a:outerShdw>
                </a:effectLst>
              </a:rPr>
              <a:t> end.</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6472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12:1</a:t>
            </a:r>
            <a:endParaRPr lang="en-US" sz="7200" dirty="0"/>
          </a:p>
        </p:txBody>
      </p:sp>
      <p:sp>
        <p:nvSpPr>
          <p:cNvPr id="3" name="Content Placeholder 2"/>
          <p:cNvSpPr>
            <a:spLocks noGrp="1"/>
          </p:cNvSpPr>
          <p:nvPr>
            <p:ph idx="1"/>
          </p:nvPr>
        </p:nvSpPr>
        <p:spPr>
          <a:xfrm>
            <a:off x="0" y="1295400"/>
            <a:ext cx="9059174" cy="5486400"/>
          </a:xfrm>
        </p:spPr>
        <p:txBody>
          <a:bodyPr>
            <a:noAutofit/>
          </a:bodyPr>
          <a:lstStyle/>
          <a:p>
            <a:pPr marL="36576" indent="0" algn="just">
              <a:buNone/>
            </a:pPr>
            <a:r>
              <a:rPr lang="en-US" sz="5200" b="1" dirty="0">
                <a:effectLst>
                  <a:outerShdw blurRad="38100" dist="38100" dir="2700000" algn="tl">
                    <a:srgbClr val="000000">
                      <a:alpha val="43137"/>
                    </a:srgbClr>
                  </a:outerShdw>
                </a:effectLst>
              </a:rPr>
              <a:t>I beseech you therefore, brethren, by the mercies of God, that you present your bodies a living sacrifice, holy, acceptable to God, </a:t>
            </a:r>
            <a:r>
              <a:rPr lang="en-US" sz="5200" b="1" i="1" dirty="0">
                <a:effectLst>
                  <a:outerShdw blurRad="38100" dist="38100" dir="2700000" algn="tl">
                    <a:srgbClr val="000000">
                      <a:alpha val="43137"/>
                    </a:srgbClr>
                  </a:outerShdw>
                </a:effectLst>
              </a:rPr>
              <a:t>which is</a:t>
            </a:r>
            <a:r>
              <a:rPr lang="en-US" sz="5200" b="1" dirty="0">
                <a:effectLst>
                  <a:outerShdw blurRad="38100" dist="38100" dir="2700000" algn="tl">
                    <a:srgbClr val="000000">
                      <a:alpha val="43137"/>
                    </a:srgbClr>
                  </a:outerShdw>
                </a:effectLst>
              </a:rPr>
              <a:t> your reasonable service.</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5648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12:2</a:t>
            </a:r>
            <a:endParaRPr lang="en-US" sz="7200" dirty="0"/>
          </a:p>
        </p:txBody>
      </p:sp>
      <p:sp>
        <p:nvSpPr>
          <p:cNvPr id="3" name="Content Placeholder 2"/>
          <p:cNvSpPr>
            <a:spLocks noGrp="1"/>
          </p:cNvSpPr>
          <p:nvPr>
            <p:ph idx="1"/>
          </p:nvPr>
        </p:nvSpPr>
        <p:spPr>
          <a:xfrm>
            <a:off x="30192" y="1295400"/>
            <a:ext cx="9059174" cy="5486400"/>
          </a:xfrm>
        </p:spPr>
        <p:txBody>
          <a:bodyPr>
            <a:noAutofit/>
          </a:bodyPr>
          <a:lstStyle/>
          <a:p>
            <a:pPr marL="36576" indent="0" algn="just">
              <a:buNone/>
            </a:pPr>
            <a:r>
              <a:rPr lang="en-US" sz="5200" b="1" dirty="0">
                <a:effectLst>
                  <a:outerShdw blurRad="38100" dist="38100" dir="2700000" algn="tl">
                    <a:srgbClr val="000000">
                      <a:alpha val="43137"/>
                    </a:srgbClr>
                  </a:outerShdw>
                </a:effectLst>
              </a:rPr>
              <a:t>And do not be conformed to this world, but be transformed by the renewing of your mind, that you may prove what </a:t>
            </a:r>
            <a:r>
              <a:rPr lang="en-US" sz="5200" b="1" i="1" dirty="0">
                <a:effectLst>
                  <a:outerShdw blurRad="38100" dist="38100" dir="2700000" algn="tl">
                    <a:srgbClr val="000000">
                      <a:alpha val="43137"/>
                    </a:srgbClr>
                  </a:outerShdw>
                </a:effectLst>
              </a:rPr>
              <a:t>is</a:t>
            </a:r>
            <a:r>
              <a:rPr lang="en-US" sz="5200" b="1" dirty="0">
                <a:effectLst>
                  <a:outerShdw blurRad="38100" dist="38100" dir="2700000" algn="tl">
                    <a:srgbClr val="000000">
                      <a:alpha val="43137"/>
                    </a:srgbClr>
                  </a:outerShdw>
                </a:effectLst>
              </a:rPr>
              <a:t> that good and acceptable and perfect will of God.</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7350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47:3</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lgn="just">
              <a:buNone/>
            </a:pPr>
            <a:r>
              <a:rPr lang="en-US" sz="5200" b="1" dirty="0">
                <a:effectLst>
                  <a:outerShdw blurRad="38100" dist="38100" dir="2700000" algn="tl">
                    <a:srgbClr val="000000">
                      <a:alpha val="43137"/>
                    </a:srgbClr>
                  </a:outerShdw>
                </a:effectLst>
              </a:rPr>
              <a:t>Then Pharaoh said to his brothers, "What </a:t>
            </a:r>
            <a:r>
              <a:rPr lang="en-US" sz="5200" b="1" i="1" dirty="0">
                <a:effectLst>
                  <a:outerShdw blurRad="38100" dist="38100" dir="2700000" algn="tl">
                    <a:srgbClr val="000000">
                      <a:alpha val="43137"/>
                    </a:srgbClr>
                  </a:outerShdw>
                </a:effectLst>
              </a:rPr>
              <a:t>is</a:t>
            </a:r>
            <a:r>
              <a:rPr lang="en-US" sz="5200" b="1" dirty="0">
                <a:effectLst>
                  <a:outerShdw blurRad="38100" dist="38100" dir="2700000" algn="tl">
                    <a:srgbClr val="000000">
                      <a:alpha val="43137"/>
                    </a:srgbClr>
                  </a:outerShdw>
                </a:effectLst>
              </a:rPr>
              <a:t> your occupation?" And they said to Pharaoh, "Your servants </a:t>
            </a:r>
            <a:r>
              <a:rPr lang="en-US" sz="5200" b="1" i="1" dirty="0">
                <a:effectLst>
                  <a:outerShdw blurRad="38100" dist="38100" dir="2700000" algn="tl">
                    <a:srgbClr val="000000">
                      <a:alpha val="43137"/>
                    </a:srgbClr>
                  </a:outerShdw>
                </a:effectLst>
              </a:rPr>
              <a:t>are</a:t>
            </a:r>
            <a:r>
              <a:rPr lang="en-US" sz="5200" b="1" dirty="0">
                <a:effectLst>
                  <a:outerShdw blurRad="38100" dist="38100" dir="2700000" algn="tl">
                    <a:srgbClr val="000000">
                      <a:alpha val="43137"/>
                    </a:srgbClr>
                  </a:outerShdw>
                </a:effectLst>
              </a:rPr>
              <a:t> shepherds, both we </a:t>
            </a:r>
            <a:r>
              <a:rPr lang="en-US" sz="5200" b="1" i="1" dirty="0">
                <a:effectLst>
                  <a:outerShdw blurRad="38100" dist="38100" dir="2700000" algn="tl">
                    <a:srgbClr val="000000">
                      <a:alpha val="43137"/>
                    </a:srgbClr>
                  </a:outerShdw>
                </a:effectLst>
              </a:rPr>
              <a:t>and</a:t>
            </a:r>
            <a:r>
              <a:rPr lang="en-US" sz="5200" b="1" dirty="0">
                <a:effectLst>
                  <a:outerShdw blurRad="38100" dist="38100" dir="2700000" algn="tl">
                    <a:srgbClr val="000000">
                      <a:alpha val="43137"/>
                    </a:srgbClr>
                  </a:outerShdw>
                </a:effectLst>
              </a:rPr>
              <a:t> also our fathers."</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4440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00200"/>
            <a:ext cx="8991600" cy="4525963"/>
          </a:xfrm>
        </p:spPr>
        <p:txBody>
          <a:bodyPr>
            <a:normAutofit/>
          </a:bodyPr>
          <a:lstStyle/>
          <a:p>
            <a:pPr marL="36576" indent="0" algn="ctr">
              <a:buNone/>
            </a:pPr>
            <a:r>
              <a:rPr lang="en-US" sz="7200" b="1" dirty="0">
                <a:effectLst>
                  <a:outerShdw blurRad="38100" dist="38100" dir="2700000" algn="tl">
                    <a:srgbClr val="000000">
                      <a:alpha val="43137"/>
                    </a:srgbClr>
                  </a:outerShdw>
                </a:effectLst>
              </a:rPr>
              <a:t>Joseph Took Control of their Production</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57661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Genesis 47:22</a:t>
            </a:r>
            <a:endParaRPr lang="en-US" sz="7200" dirty="0"/>
          </a:p>
        </p:txBody>
      </p:sp>
      <p:sp>
        <p:nvSpPr>
          <p:cNvPr id="3" name="Content Placeholder 2"/>
          <p:cNvSpPr>
            <a:spLocks noGrp="1"/>
          </p:cNvSpPr>
          <p:nvPr>
            <p:ph idx="1"/>
          </p:nvPr>
        </p:nvSpPr>
        <p:spPr>
          <a:xfrm>
            <a:off x="0" y="1219200"/>
            <a:ext cx="9067800" cy="5791200"/>
          </a:xfrm>
        </p:spPr>
        <p:txBody>
          <a:bodyPr>
            <a:noAutofit/>
          </a:bodyPr>
          <a:lstStyle/>
          <a:p>
            <a:pPr marL="36576" indent="0" algn="just">
              <a:buNone/>
            </a:pPr>
            <a:r>
              <a:rPr lang="en-US" sz="4900" b="1" dirty="0">
                <a:effectLst>
                  <a:outerShdw blurRad="38100" dist="38100" dir="2700000" algn="tl">
                    <a:srgbClr val="000000">
                      <a:alpha val="43137"/>
                    </a:srgbClr>
                  </a:outerShdw>
                </a:effectLst>
              </a:rPr>
              <a:t>Only the land of the priests he did not buy; for the priests had rations </a:t>
            </a:r>
            <a:r>
              <a:rPr lang="en-US" sz="4900" b="1" i="1" dirty="0">
                <a:effectLst>
                  <a:outerShdw blurRad="38100" dist="38100" dir="2700000" algn="tl">
                    <a:srgbClr val="000000">
                      <a:alpha val="43137"/>
                    </a:srgbClr>
                  </a:outerShdw>
                </a:effectLst>
              </a:rPr>
              <a:t>allotted to them</a:t>
            </a:r>
            <a:r>
              <a:rPr lang="en-US" sz="4900" b="1" dirty="0">
                <a:effectLst>
                  <a:outerShdw blurRad="38100" dist="38100" dir="2700000" algn="tl">
                    <a:srgbClr val="000000">
                      <a:alpha val="43137"/>
                    </a:srgbClr>
                  </a:outerShdw>
                </a:effectLst>
              </a:rPr>
              <a:t> by Pharaoh, and they ate their rations which Pharaoh gave them; therefore they did not sell their lands.</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5818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Then Joseph said to the people, "Indeed I have bought you and your land this day for Pharaoh. Look, </a:t>
            </a:r>
            <a:r>
              <a:rPr lang="en-US" sz="5400" b="1" i="1" dirty="0">
                <a:effectLst>
                  <a:outerShdw blurRad="38100" dist="38100" dir="2700000" algn="tl">
                    <a:srgbClr val="000000">
                      <a:alpha val="43137"/>
                    </a:srgbClr>
                  </a:outerShdw>
                </a:effectLst>
              </a:rPr>
              <a:t>here is</a:t>
            </a:r>
            <a:r>
              <a:rPr lang="en-US" sz="5400" b="1" dirty="0">
                <a:effectLst>
                  <a:outerShdw blurRad="38100" dist="38100" dir="2700000" algn="tl">
                    <a:srgbClr val="000000">
                      <a:alpha val="43137"/>
                    </a:srgbClr>
                  </a:outerShdw>
                </a:effectLst>
              </a:rPr>
              <a:t> seed for you, and you shall sow the land.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205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Genesis 47:24</a:t>
            </a:r>
            <a:endParaRPr lang="en-US" sz="7200" dirty="0"/>
          </a:p>
        </p:txBody>
      </p:sp>
      <p:sp>
        <p:nvSpPr>
          <p:cNvPr id="3" name="Content Placeholder 2"/>
          <p:cNvSpPr>
            <a:spLocks noGrp="1"/>
          </p:cNvSpPr>
          <p:nvPr>
            <p:ph idx="1"/>
          </p:nvPr>
        </p:nvSpPr>
        <p:spPr>
          <a:xfrm>
            <a:off x="0" y="990600"/>
            <a:ext cx="9067800"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And it shall come to pass in the harvest that you shall give one-fifth to Pharaoh. Four-fifths shall be your own, as seed for the field and for your food, for those of your households and as food for your little ones."</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5128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47:25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So they said, "</a:t>
            </a:r>
            <a:r>
              <a:rPr lang="en-US" sz="5400" b="1" i="1" u="sng" dirty="0">
                <a:effectLst>
                  <a:outerShdw blurRad="38100" dist="38100" dir="2700000" algn="tl">
                    <a:srgbClr val="000000">
                      <a:alpha val="43137"/>
                    </a:srgbClr>
                  </a:outerShdw>
                </a:effectLst>
              </a:rPr>
              <a:t>You have saved our lives</a:t>
            </a:r>
            <a:r>
              <a:rPr lang="en-US" sz="5400" b="1" dirty="0">
                <a:effectLst>
                  <a:outerShdw blurRad="38100" dist="38100" dir="2700000" algn="tl">
                    <a:srgbClr val="000000">
                      <a:alpha val="43137"/>
                    </a:srgbClr>
                  </a:outerShdw>
                </a:effectLst>
              </a:rPr>
              <a:t>; let us find favor in the sight of my lord, and we will be Pharaoh's servants."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0408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47:26</a:t>
            </a:r>
            <a:endParaRPr lang="en-US" sz="7200" dirty="0"/>
          </a:p>
        </p:txBody>
      </p:sp>
      <p:sp>
        <p:nvSpPr>
          <p:cNvPr id="3" name="Content Placeholder 2"/>
          <p:cNvSpPr>
            <a:spLocks noGrp="1"/>
          </p:cNvSpPr>
          <p:nvPr>
            <p:ph idx="1"/>
          </p:nvPr>
        </p:nvSpPr>
        <p:spPr>
          <a:xfrm>
            <a:off x="0" y="1371600"/>
            <a:ext cx="9067800" cy="5257800"/>
          </a:xfrm>
        </p:spPr>
        <p:txBody>
          <a:bodyPr>
            <a:noAutofit/>
          </a:bodyPr>
          <a:lstStyle/>
          <a:p>
            <a:pPr marL="36576" indent="0" algn="just">
              <a:buNone/>
            </a:pPr>
            <a:r>
              <a:rPr lang="en-US" sz="5100" b="1" dirty="0">
                <a:effectLst>
                  <a:outerShdw blurRad="38100" dist="38100" dir="2700000" algn="tl">
                    <a:srgbClr val="000000">
                      <a:alpha val="43137"/>
                    </a:srgbClr>
                  </a:outerShdw>
                </a:effectLst>
              </a:rPr>
              <a:t>And Joseph made it a law over the land of Egypt to this day, </a:t>
            </a:r>
            <a:r>
              <a:rPr lang="en-US" sz="5100" b="1" i="1" dirty="0">
                <a:effectLst>
                  <a:outerShdw blurRad="38100" dist="38100" dir="2700000" algn="tl">
                    <a:srgbClr val="000000">
                      <a:alpha val="43137"/>
                    </a:srgbClr>
                  </a:outerShdw>
                </a:effectLst>
              </a:rPr>
              <a:t>that</a:t>
            </a:r>
            <a:r>
              <a:rPr lang="en-US" sz="5100" b="1" dirty="0">
                <a:effectLst>
                  <a:outerShdw blurRad="38100" dist="38100" dir="2700000" algn="tl">
                    <a:srgbClr val="000000">
                      <a:alpha val="43137"/>
                    </a:srgbClr>
                  </a:outerShdw>
                </a:effectLst>
              </a:rPr>
              <a:t> Pharaoh should have one-fifth, except for the land of the priests only, </a:t>
            </a:r>
            <a:r>
              <a:rPr lang="en-US" sz="5100" b="1" i="1" dirty="0">
                <a:effectLst>
                  <a:outerShdw blurRad="38100" dist="38100" dir="2700000" algn="tl">
                    <a:srgbClr val="000000">
                      <a:alpha val="43137"/>
                    </a:srgbClr>
                  </a:outerShdw>
                </a:effectLst>
              </a:rPr>
              <a:t>which</a:t>
            </a:r>
            <a:r>
              <a:rPr lang="en-US" sz="5100" b="1" dirty="0">
                <a:effectLst>
                  <a:outerShdw blurRad="38100" dist="38100" dir="2700000" algn="tl">
                    <a:srgbClr val="000000">
                      <a:alpha val="43137"/>
                    </a:srgbClr>
                  </a:outerShdw>
                </a:effectLst>
              </a:rPr>
              <a:t> did not become Pharaoh's.</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95890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7:24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"Therefore whoever hears these sayings of Mine, and does them, I will liken him to a wise man who built his house on the rock:</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41937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7:25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the rain descended, the floods came, and the winds blew and beat on that house; and it did not fall, for it was founded on the rock.</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8102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7:26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But everyone who hears these sayings of Mine, and does not do them, will be like a foolish man who built his house on the sand:</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73224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7:27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the rain descended, the floods came, and the winds blew and beat on that house; and it fell. And great was its fall."</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1365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3"/>
            <a:ext cx="7467600" cy="1143000"/>
          </a:xfrm>
        </p:spPr>
        <p:txBody>
          <a:bodyPr>
            <a:noAutofit/>
          </a:bodyPr>
          <a:lstStyle/>
          <a:p>
            <a:r>
              <a:rPr lang="en-US" sz="7200" dirty="0" smtClean="0"/>
              <a:t>Genesis 47:4a</a:t>
            </a:r>
            <a:endParaRPr lang="en-US" sz="7200" dirty="0"/>
          </a:p>
        </p:txBody>
      </p:sp>
      <p:sp>
        <p:nvSpPr>
          <p:cNvPr id="3" name="Content Placeholder 2"/>
          <p:cNvSpPr>
            <a:spLocks noGrp="1"/>
          </p:cNvSpPr>
          <p:nvPr>
            <p:ph idx="1"/>
          </p:nvPr>
        </p:nvSpPr>
        <p:spPr>
          <a:xfrm>
            <a:off x="0" y="1143000"/>
            <a:ext cx="9067800" cy="5791200"/>
          </a:xfrm>
        </p:spPr>
        <p:txBody>
          <a:bodyPr>
            <a:noAutofit/>
          </a:bodyPr>
          <a:lstStyle/>
          <a:p>
            <a:pPr marL="36576" indent="0" algn="just">
              <a:buNone/>
            </a:pPr>
            <a:r>
              <a:rPr lang="en-US" sz="5200" b="1" dirty="0">
                <a:effectLst>
                  <a:outerShdw blurRad="38100" dist="38100" dir="2700000" algn="tl">
                    <a:srgbClr val="000000">
                      <a:alpha val="43137"/>
                    </a:srgbClr>
                  </a:outerShdw>
                </a:effectLst>
              </a:rPr>
              <a:t>And they said to Pharaoh, "We have come to </a:t>
            </a:r>
            <a:r>
              <a:rPr lang="en-US" sz="5200" b="1" i="1" u="sng" dirty="0">
                <a:effectLst>
                  <a:outerShdw blurRad="38100" dist="38100" dir="2700000" algn="tl">
                    <a:srgbClr val="000000">
                      <a:alpha val="43137"/>
                    </a:srgbClr>
                  </a:outerShdw>
                </a:effectLst>
              </a:rPr>
              <a:t>dwell</a:t>
            </a:r>
            <a:r>
              <a:rPr lang="en-US" sz="5200" b="1" dirty="0">
                <a:effectLst>
                  <a:outerShdw blurRad="38100" dist="38100" dir="2700000" algn="tl">
                    <a:srgbClr val="000000">
                      <a:alpha val="43137"/>
                    </a:srgbClr>
                  </a:outerShdw>
                </a:effectLst>
              </a:rPr>
              <a:t> </a:t>
            </a:r>
            <a:r>
              <a:rPr lang="en-US" sz="5200" b="1" i="1" dirty="0">
                <a:effectLst>
                  <a:outerShdw blurRad="38100" dist="38100" dir="2700000" algn="tl">
                    <a:srgbClr val="000000">
                      <a:alpha val="43137"/>
                    </a:srgbClr>
                  </a:outerShdw>
                </a:effectLst>
              </a:rPr>
              <a:t>(sojourn)</a:t>
            </a:r>
            <a:r>
              <a:rPr lang="en-US" sz="5200" b="1" dirty="0">
                <a:effectLst>
                  <a:outerShdw blurRad="38100" dist="38100" dir="2700000" algn="tl">
                    <a:srgbClr val="000000">
                      <a:alpha val="43137"/>
                    </a:srgbClr>
                  </a:outerShdw>
                </a:effectLst>
              </a:rPr>
              <a:t> in the land, because your servants have no pasture for their flocks, for the famine </a:t>
            </a:r>
            <a:r>
              <a:rPr lang="en-US" sz="5200" b="1" i="1" dirty="0">
                <a:effectLst>
                  <a:outerShdw blurRad="38100" dist="38100" dir="2700000" algn="tl">
                    <a:srgbClr val="000000">
                      <a:alpha val="43137"/>
                    </a:srgbClr>
                  </a:outerShdw>
                </a:effectLst>
              </a:rPr>
              <a:t>is</a:t>
            </a:r>
            <a:r>
              <a:rPr lang="en-US" sz="5200" b="1" dirty="0">
                <a:effectLst>
                  <a:outerShdw blurRad="38100" dist="38100" dir="2700000" algn="tl">
                    <a:srgbClr val="000000">
                      <a:alpha val="43137"/>
                    </a:srgbClr>
                  </a:outerShdw>
                </a:effectLst>
              </a:rPr>
              <a:t> severe in the land of Canaan. </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71803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47:27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So Israel dwelt in the land of Egypt, in the country of Goshen; and they had possessions there and grew and multiplied exceedingly.</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47816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Jacob lived in the land of Egypt seventeen years. So the length of Jacob's life was one hundred and forty-seven years.</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12350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Autofit/>
          </a:bodyPr>
          <a:lstStyle/>
          <a:p>
            <a:r>
              <a:rPr lang="en-US" sz="7200" dirty="0" smtClean="0"/>
              <a:t>Genesis 47:29a</a:t>
            </a:r>
            <a:endParaRPr lang="en-US" sz="7200" dirty="0"/>
          </a:p>
        </p:txBody>
      </p:sp>
      <p:sp>
        <p:nvSpPr>
          <p:cNvPr id="3" name="Content Placeholder 2"/>
          <p:cNvSpPr>
            <a:spLocks noGrp="1"/>
          </p:cNvSpPr>
          <p:nvPr>
            <p:ph idx="1"/>
          </p:nvPr>
        </p:nvSpPr>
        <p:spPr>
          <a:xfrm>
            <a:off x="0" y="1600200"/>
            <a:ext cx="9057736"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When the time drew near that Israel must die, he called his son Joseph and said to him, "Now if I have found favor in your sight,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41935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47:29b</a:t>
            </a:r>
            <a:endParaRPr lang="en-US" sz="7200" dirty="0"/>
          </a:p>
        </p:txBody>
      </p:sp>
      <p:sp>
        <p:nvSpPr>
          <p:cNvPr id="3" name="Content Placeholder 2"/>
          <p:cNvSpPr>
            <a:spLocks noGrp="1"/>
          </p:cNvSpPr>
          <p:nvPr>
            <p:ph idx="1"/>
          </p:nvPr>
        </p:nvSpPr>
        <p:spPr>
          <a:xfrm>
            <a:off x="25878" y="1600200"/>
            <a:ext cx="9041921"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please put your hand under my thigh, and deal kindly and truly with me. Please do not bury me in Egypt</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03438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47:30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let me lie with my fathers; you shall carry me out of Egypt and bury me in their burial place." And he said, "I will do as you have said."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64482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47:31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Then he said, "Swear to me." And he swore to him. So Israel bowed himself on the head of the bed.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76715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Joel 2:25</a:t>
            </a:r>
            <a:endParaRPr lang="en-US" sz="7200" dirty="0"/>
          </a:p>
        </p:txBody>
      </p:sp>
      <p:sp>
        <p:nvSpPr>
          <p:cNvPr id="3" name="Content Placeholder 2"/>
          <p:cNvSpPr>
            <a:spLocks noGrp="1"/>
          </p:cNvSpPr>
          <p:nvPr>
            <p:ph idx="1"/>
          </p:nvPr>
        </p:nvSpPr>
        <p:spPr>
          <a:xfrm>
            <a:off x="0" y="1219200"/>
            <a:ext cx="9067800" cy="5791200"/>
          </a:xfrm>
        </p:spPr>
        <p:txBody>
          <a:bodyPr>
            <a:noAutofit/>
          </a:bodyPr>
          <a:lstStyle/>
          <a:p>
            <a:pPr marL="36576" indent="0" algn="just">
              <a:buNone/>
            </a:pPr>
            <a:r>
              <a:rPr lang="en-US" sz="4800" b="1" dirty="0"/>
              <a:t>So I will restore to you the years that the swarming locust has eaten, The crawling locust, The consuming locust, And the chewing locust, My great army which I sent among you.</a:t>
            </a:r>
            <a:endParaRPr lang="en-US" sz="4800" b="1" dirty="0"/>
          </a:p>
        </p:txBody>
      </p:sp>
    </p:spTree>
    <p:extLst>
      <p:ext uri="{BB962C8B-B14F-4D97-AF65-F5344CB8AC3E}">
        <p14:creationId xmlns:p14="http://schemas.microsoft.com/office/powerpoint/2010/main" val="3185523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47:4b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200" b="1" dirty="0">
                <a:effectLst>
                  <a:outerShdw blurRad="38100" dist="38100" dir="2700000" algn="tl">
                    <a:srgbClr val="000000">
                      <a:alpha val="43137"/>
                    </a:srgbClr>
                  </a:outerShdw>
                </a:effectLst>
              </a:rPr>
              <a:t>Now therefore, please let your servants dwell in the land of Goshen."</a:t>
            </a:r>
            <a:endParaRPr lang="en-US" sz="5200" dirty="0"/>
          </a:p>
        </p:txBody>
      </p:sp>
    </p:spTree>
    <p:extLst>
      <p:ext uri="{BB962C8B-B14F-4D97-AF65-F5344CB8AC3E}">
        <p14:creationId xmlns:p14="http://schemas.microsoft.com/office/powerpoint/2010/main" val="326555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Then Pharaoh spoke to Joseph, saying, "Your father and your brothers have come to you.</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8335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47:6a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 land of Egypt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before you. Have your father and brothers dwell in the best of the land; </a:t>
            </a:r>
            <a:r>
              <a:rPr lang="en-US" sz="5600" b="1" i="1" u="sng" dirty="0">
                <a:effectLst>
                  <a:outerShdw blurRad="38100" dist="38100" dir="2700000" algn="tl">
                    <a:srgbClr val="000000">
                      <a:alpha val="43137"/>
                    </a:srgbClr>
                  </a:outerShdw>
                </a:effectLst>
              </a:rPr>
              <a:t>let them dwell in the land of Goshen</a:t>
            </a:r>
            <a:r>
              <a:rPr lang="en-US" sz="5600" b="1" dirty="0">
                <a:effectLst>
                  <a:outerShdw blurRad="38100" dist="38100" dir="2700000" algn="tl">
                    <a:srgbClr val="000000">
                      <a:alpha val="43137"/>
                    </a:srgbClr>
                  </a:outerShdw>
                </a:effectLst>
              </a:rPr>
              <a:t>. </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6542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47:6b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if you know </a:t>
            </a:r>
            <a:r>
              <a:rPr lang="en-US" sz="5600" b="1" i="1" dirty="0">
                <a:effectLst>
                  <a:outerShdw blurRad="38100" dist="38100" dir="2700000" algn="tl">
                    <a:srgbClr val="000000">
                      <a:alpha val="43137"/>
                    </a:srgbClr>
                  </a:outerShdw>
                </a:effectLst>
              </a:rPr>
              <a:t>any</a:t>
            </a:r>
            <a:r>
              <a:rPr lang="en-US" sz="5600" b="1" dirty="0">
                <a:effectLst>
                  <a:outerShdw blurRad="38100" dist="38100" dir="2700000" algn="tl">
                    <a:srgbClr val="000000">
                      <a:alpha val="43137"/>
                    </a:srgbClr>
                  </a:outerShdw>
                </a:effectLst>
              </a:rPr>
              <a:t> competent men among them, then make them chief herdsmen over my livestock."</a:t>
            </a:r>
          </a:p>
        </p:txBody>
      </p:sp>
    </p:spTree>
    <p:extLst>
      <p:ext uri="{BB962C8B-B14F-4D97-AF65-F5344CB8AC3E}">
        <p14:creationId xmlns:p14="http://schemas.microsoft.com/office/powerpoint/2010/main" val="1343492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196</TotalTime>
  <Words>1592</Words>
  <Application>Microsoft Office PowerPoint</Application>
  <PresentationFormat>On-screen Show (4:3)</PresentationFormat>
  <Paragraphs>107</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Default Theme</vt:lpstr>
      <vt:lpstr>“Crisis Management”</vt:lpstr>
      <vt:lpstr>Genesis 47:1</vt:lpstr>
      <vt:lpstr>Genesis 47:2</vt:lpstr>
      <vt:lpstr>Genesis 47:3</vt:lpstr>
      <vt:lpstr>Genesis 47:4a</vt:lpstr>
      <vt:lpstr>Genesis 47:4b</vt:lpstr>
      <vt:lpstr>Genesis 47:5</vt:lpstr>
      <vt:lpstr>Genesis 47:6a</vt:lpstr>
      <vt:lpstr>Genesis 47:6b</vt:lpstr>
      <vt:lpstr>Genesis 47:7</vt:lpstr>
      <vt:lpstr>Genesis 47:8</vt:lpstr>
      <vt:lpstr>Genesis 47:9a</vt:lpstr>
      <vt:lpstr>Genesis 47:9b</vt:lpstr>
      <vt:lpstr>Genesis 47:10</vt:lpstr>
      <vt:lpstr>Genesis 47:11</vt:lpstr>
      <vt:lpstr>Genesis 47:12</vt:lpstr>
      <vt:lpstr>PowerPoint Presentation</vt:lpstr>
      <vt:lpstr>Genesis 12:2</vt:lpstr>
      <vt:lpstr>Genesis 12:3</vt:lpstr>
      <vt:lpstr>Genesis 41:55</vt:lpstr>
      <vt:lpstr>PowerPoint Presentation</vt:lpstr>
      <vt:lpstr>Genesis 47:13</vt:lpstr>
      <vt:lpstr>Genesis 47:14</vt:lpstr>
      <vt:lpstr>PowerPoint Presentation</vt:lpstr>
      <vt:lpstr>Genesis 47:15</vt:lpstr>
      <vt:lpstr>Genesis 47:16</vt:lpstr>
      <vt:lpstr>Genesis 47:17a</vt:lpstr>
      <vt:lpstr>Genesis 47:17b</vt:lpstr>
      <vt:lpstr>PowerPoint Presentation</vt:lpstr>
      <vt:lpstr>Genesis 47:18a</vt:lpstr>
      <vt:lpstr>Genesis 47:18b</vt:lpstr>
      <vt:lpstr>Genesis 47:19a</vt:lpstr>
      <vt:lpstr>Genesis 47:19b</vt:lpstr>
      <vt:lpstr>Genesis 47:20</vt:lpstr>
      <vt:lpstr>James 1:17</vt:lpstr>
      <vt:lpstr>PowerPoint Presentation</vt:lpstr>
      <vt:lpstr>Genesis 47:21</vt:lpstr>
      <vt:lpstr>Romans 12:1</vt:lpstr>
      <vt:lpstr>Romans 12:2</vt:lpstr>
      <vt:lpstr>PowerPoint Presentation</vt:lpstr>
      <vt:lpstr>Genesis 47:22</vt:lpstr>
      <vt:lpstr>Genesis 47:23</vt:lpstr>
      <vt:lpstr>Genesis 47:24</vt:lpstr>
      <vt:lpstr>Genesis 47:25</vt:lpstr>
      <vt:lpstr>Genesis 47:26</vt:lpstr>
      <vt:lpstr>Matthew 7:24</vt:lpstr>
      <vt:lpstr>Matthew 7:25</vt:lpstr>
      <vt:lpstr>Matthew 7:26</vt:lpstr>
      <vt:lpstr>Matthew 7:27</vt:lpstr>
      <vt:lpstr>Genesis 47:27</vt:lpstr>
      <vt:lpstr>Genesis 47:28</vt:lpstr>
      <vt:lpstr>Genesis 47:29a</vt:lpstr>
      <vt:lpstr>Genesis 47:29b</vt:lpstr>
      <vt:lpstr>Genesis 47:30</vt:lpstr>
      <vt:lpstr>Genesis 47:31</vt:lpstr>
      <vt:lpstr>Joel 2:25</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Management”</dc:title>
  <dc:creator>Charlie</dc:creator>
  <cp:lastModifiedBy>Charlie</cp:lastModifiedBy>
  <cp:revision>12</cp:revision>
  <dcterms:created xsi:type="dcterms:W3CDTF">2014-08-09T18:39:28Z</dcterms:created>
  <dcterms:modified xsi:type="dcterms:W3CDTF">2014-08-09T21:55:48Z</dcterms:modified>
</cp:coreProperties>
</file>