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90" r:id="rId33"/>
    <p:sldId id="291" r:id="rId34"/>
    <p:sldId id="293" r:id="rId35"/>
    <p:sldId id="295" r:id="rId36"/>
    <p:sldId id="292" r:id="rId37"/>
    <p:sldId id="294" r:id="rId38"/>
    <p:sldId id="272" r:id="rId39"/>
    <p:sldId id="296" r:id="rId40"/>
    <p:sldId id="297" r:id="rId41"/>
    <p:sldId id="298" r:id="rId42"/>
    <p:sldId id="299" r:id="rId43"/>
    <p:sldId id="300" r:id="rId44"/>
    <p:sldId id="301" r:id="rId45"/>
    <p:sldId id="302" r:id="rId46"/>
    <p:sldId id="303" r:id="rId47"/>
    <p:sldId id="304"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0A64343-1E81-4EA0-8068-6F27E871EF37}" type="datetimeFigureOut">
              <a:rPr lang="en-US" smtClean="0"/>
              <a:t>1/25/2013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30270F1-4C41-4F0A-85C4-7820F9BA0C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A64343-1E81-4EA0-8068-6F27E871EF37}"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A64343-1E81-4EA0-8068-6F27E871EF37}"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A64343-1E81-4EA0-8068-6F27E871EF37}"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A64343-1E81-4EA0-8068-6F27E871EF37}"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A64343-1E81-4EA0-8068-6F27E871EF37}"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0A64343-1E81-4EA0-8068-6F27E871EF37}" type="datetimeFigureOut">
              <a:rPr lang="en-US" smtClean="0"/>
              <a:t>1/25/2013</a:t>
            </a:fld>
            <a:endParaRPr lang="en-US"/>
          </a:p>
        </p:txBody>
      </p:sp>
      <p:sp>
        <p:nvSpPr>
          <p:cNvPr id="27" name="Slide Number Placeholder 26"/>
          <p:cNvSpPr>
            <a:spLocks noGrp="1"/>
          </p:cNvSpPr>
          <p:nvPr>
            <p:ph type="sldNum" sz="quarter" idx="11"/>
          </p:nvPr>
        </p:nvSpPr>
        <p:spPr/>
        <p:txBody>
          <a:bodyPr rtlCol="0"/>
          <a:lstStyle/>
          <a:p>
            <a:fld id="{030270F1-4C41-4F0A-85C4-7820F9BA0CEA}"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0A64343-1E81-4EA0-8068-6F27E871EF37}" type="datetimeFigureOut">
              <a:rPr lang="en-US" smtClean="0"/>
              <a:t>1/25/2013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30270F1-4C41-4F0A-85C4-7820F9BA0C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64343-1E81-4EA0-8068-6F27E871EF37}" type="datetimeFigureOut">
              <a:rPr lang="en-US" smtClean="0"/>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A64343-1E81-4EA0-8068-6F27E871EF37}"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A64343-1E81-4EA0-8068-6F27E871EF37}"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270F1-4C41-4F0A-85C4-7820F9BA0C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0A64343-1E81-4EA0-8068-6F27E871EF37}" type="datetimeFigureOut">
              <a:rPr lang="en-US" smtClean="0"/>
              <a:t>1/25/2013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30270F1-4C41-4F0A-85C4-7820F9BA0C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458200" cy="1470025"/>
          </a:xfrm>
        </p:spPr>
        <p:txBody>
          <a:bodyPr/>
          <a:lstStyle/>
          <a:p>
            <a:r>
              <a:rPr lang="en-US" dirty="0" smtClean="0"/>
              <a:t>Overcoming Common Pitfalls of Men: Spiritual Apathy</a:t>
            </a:r>
            <a:endParaRPr lang="en-US" dirty="0"/>
          </a:p>
        </p:txBody>
      </p:sp>
      <p:sp>
        <p:nvSpPr>
          <p:cNvPr id="3" name="Subtitle 2"/>
          <p:cNvSpPr>
            <a:spLocks noGrp="1"/>
          </p:cNvSpPr>
          <p:nvPr>
            <p:ph type="subTitle" idx="1"/>
          </p:nvPr>
        </p:nvSpPr>
        <p:spPr/>
        <p:txBody>
          <a:bodyPr/>
          <a:lstStyle/>
          <a:p>
            <a:r>
              <a:rPr lang="en-US" dirty="0" smtClean="0"/>
              <a:t>Calvary Chapel </a:t>
            </a:r>
            <a:r>
              <a:rPr lang="en-US" smtClean="0"/>
              <a:t>Southwest </a:t>
            </a:r>
          </a:p>
          <a:p>
            <a:r>
              <a:rPr lang="en-US" smtClean="0"/>
              <a:t>Men’s </a:t>
            </a:r>
            <a:r>
              <a:rPr lang="en-US" dirty="0" smtClean="0"/>
              <a:t>Conference</a:t>
            </a:r>
          </a:p>
          <a:p>
            <a:r>
              <a:rPr lang="en-US" dirty="0" smtClean="0"/>
              <a:t>Saturday, January 26, 2013</a:t>
            </a:r>
          </a:p>
          <a:p>
            <a:r>
              <a:rPr lang="en-US" dirty="0" smtClean="0"/>
              <a:t>Pastor Charlie Flores</a:t>
            </a:r>
            <a:endParaRPr lang="en-US" dirty="0"/>
          </a:p>
        </p:txBody>
      </p:sp>
    </p:spTree>
    <p:extLst>
      <p:ext uri="{BB962C8B-B14F-4D97-AF65-F5344CB8AC3E}">
        <p14:creationId xmlns:p14="http://schemas.microsoft.com/office/powerpoint/2010/main" val="3403503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smtClean="0">
                <a:solidFill>
                  <a:srgbClr val="FF0000"/>
                </a:solidFill>
              </a:rPr>
              <a:t>What are we doing with the New Life that God gave us?</a:t>
            </a:r>
            <a:endParaRPr lang="en-US" sz="4000" b="1" dirty="0">
              <a:solidFill>
                <a:srgbClr val="FF0000"/>
              </a:solidFill>
            </a:endParaRPr>
          </a:p>
        </p:txBody>
      </p:sp>
    </p:spTree>
    <p:extLst>
      <p:ext uri="{BB962C8B-B14F-4D97-AF65-F5344CB8AC3E}">
        <p14:creationId xmlns:p14="http://schemas.microsoft.com/office/powerpoint/2010/main" val="3524518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Flat-line Faith</a:t>
            </a:r>
            <a:endParaRPr lang="en-US" sz="5400" b="1" dirty="0"/>
          </a:p>
        </p:txBody>
      </p:sp>
      <p:sp>
        <p:nvSpPr>
          <p:cNvPr id="3" name="Content Placeholder 2"/>
          <p:cNvSpPr>
            <a:spLocks noGrp="1"/>
          </p:cNvSpPr>
          <p:nvPr>
            <p:ph idx="1"/>
          </p:nvPr>
        </p:nvSpPr>
        <p:spPr/>
        <p:txBody>
          <a:bodyPr>
            <a:normAutofit lnSpcReduction="10000"/>
          </a:bodyPr>
          <a:lstStyle/>
          <a:p>
            <a:r>
              <a:rPr lang="en-US" b="1" dirty="0"/>
              <a:t>Mark 12:29-31 </a:t>
            </a:r>
            <a:r>
              <a:rPr lang="en-US" baseline="30000" dirty="0" smtClean="0"/>
              <a:t>29 </a:t>
            </a:r>
            <a:r>
              <a:rPr lang="en-US" dirty="0"/>
              <a:t>Jesus answered him, "The first of all the commandments </a:t>
            </a:r>
            <a:r>
              <a:rPr lang="en-US" i="1" dirty="0"/>
              <a:t>is: 'Hear, O Israel, the Lord our God, the Lord is one.</a:t>
            </a:r>
            <a:r>
              <a:rPr lang="en-US" dirty="0"/>
              <a:t> </a:t>
            </a:r>
            <a:r>
              <a:rPr lang="en-US" baseline="30000" dirty="0"/>
              <a:t>30 </a:t>
            </a:r>
            <a:r>
              <a:rPr lang="en-US" i="1" dirty="0"/>
              <a:t>And you shall </a:t>
            </a:r>
            <a:r>
              <a:rPr lang="en-US" b="1" i="1" u="sng" dirty="0">
                <a:solidFill>
                  <a:srgbClr val="FF0000"/>
                </a:solidFill>
              </a:rPr>
              <a:t>love</a:t>
            </a:r>
            <a:r>
              <a:rPr lang="en-US" i="1" dirty="0">
                <a:solidFill>
                  <a:srgbClr val="FF0000"/>
                </a:solidFill>
              </a:rPr>
              <a:t> </a:t>
            </a:r>
            <a:r>
              <a:rPr lang="en-US" i="1" dirty="0"/>
              <a:t>the Lord your God with all your heart, with all your soul, with all your mind, and with all your strength.'</a:t>
            </a:r>
            <a:r>
              <a:rPr lang="en-US" dirty="0"/>
              <a:t> This </a:t>
            </a:r>
            <a:r>
              <a:rPr lang="en-US" i="1" dirty="0"/>
              <a:t>is</a:t>
            </a:r>
            <a:r>
              <a:rPr lang="en-US" dirty="0"/>
              <a:t> the first commandment. </a:t>
            </a:r>
            <a:r>
              <a:rPr lang="en-US" baseline="30000" dirty="0"/>
              <a:t>31 </a:t>
            </a:r>
            <a:r>
              <a:rPr lang="en-US" dirty="0"/>
              <a:t>And the second, like </a:t>
            </a:r>
            <a:r>
              <a:rPr lang="en-US" i="1" dirty="0"/>
              <a:t>it, is</a:t>
            </a:r>
            <a:r>
              <a:rPr lang="en-US" dirty="0"/>
              <a:t> this: </a:t>
            </a:r>
            <a:r>
              <a:rPr lang="en-US" i="1" dirty="0"/>
              <a:t>'You shall </a:t>
            </a:r>
            <a:r>
              <a:rPr lang="en-US" b="1" i="1" u="sng" dirty="0">
                <a:solidFill>
                  <a:srgbClr val="FF0000"/>
                </a:solidFill>
              </a:rPr>
              <a:t>love</a:t>
            </a:r>
            <a:r>
              <a:rPr lang="en-US" i="1" dirty="0">
                <a:solidFill>
                  <a:srgbClr val="FF0000"/>
                </a:solidFill>
              </a:rPr>
              <a:t> </a:t>
            </a:r>
            <a:r>
              <a:rPr lang="en-US" i="1" dirty="0"/>
              <a:t>your neighbor as yourself.'</a:t>
            </a:r>
            <a:r>
              <a:rPr lang="en-US" dirty="0"/>
              <a:t> There is no other commandment greater than these." </a:t>
            </a:r>
            <a:endParaRPr lang="en-US" dirty="0"/>
          </a:p>
        </p:txBody>
      </p:sp>
    </p:spTree>
    <p:extLst>
      <p:ext uri="{BB962C8B-B14F-4D97-AF65-F5344CB8AC3E}">
        <p14:creationId xmlns:p14="http://schemas.microsoft.com/office/powerpoint/2010/main" val="179008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a:bodyPr>
          <a:lstStyle/>
          <a:p>
            <a:r>
              <a:rPr lang="en-US" sz="5400" b="1" dirty="0" smtClean="0"/>
              <a:t>Flat-line Faith</a:t>
            </a:r>
            <a:endParaRPr lang="en-US" sz="5400" b="1" dirty="0"/>
          </a:p>
        </p:txBody>
      </p:sp>
      <p:sp>
        <p:nvSpPr>
          <p:cNvPr id="3" name="Content Placeholder 2"/>
          <p:cNvSpPr>
            <a:spLocks noGrp="1"/>
          </p:cNvSpPr>
          <p:nvPr>
            <p:ph idx="1"/>
          </p:nvPr>
        </p:nvSpPr>
        <p:spPr>
          <a:xfrm>
            <a:off x="457200" y="2133600"/>
            <a:ext cx="8229600" cy="4325112"/>
          </a:xfrm>
        </p:spPr>
        <p:txBody>
          <a:bodyPr>
            <a:noAutofit/>
          </a:bodyPr>
          <a:lstStyle/>
          <a:p>
            <a:r>
              <a:rPr lang="en-US" sz="3400" dirty="0" smtClean="0"/>
              <a:t>Love is a passionate emotion and a powerful action—but what if your faith has flat-lined?</a:t>
            </a:r>
          </a:p>
          <a:p>
            <a:endParaRPr lang="en-US" sz="3400" dirty="0"/>
          </a:p>
          <a:p>
            <a:r>
              <a:rPr lang="en-US" sz="3400" dirty="0" smtClean="0"/>
              <a:t>Apathy– Greek ‘pathos’, which means ‘passion.’ </a:t>
            </a:r>
          </a:p>
          <a:p>
            <a:endParaRPr lang="en-US" sz="3400" dirty="0"/>
          </a:p>
          <a:p>
            <a:r>
              <a:rPr lang="en-US" sz="3400" dirty="0" smtClean="0"/>
              <a:t>Apathy: lacking passion; lifeless!</a:t>
            </a:r>
            <a:endParaRPr lang="en-US" sz="3400" dirty="0"/>
          </a:p>
        </p:txBody>
      </p:sp>
    </p:spTree>
    <p:extLst>
      <p:ext uri="{BB962C8B-B14F-4D97-AF65-F5344CB8AC3E}">
        <p14:creationId xmlns:p14="http://schemas.microsoft.com/office/powerpoint/2010/main" val="115674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Jeremiah thought…</a:t>
            </a:r>
            <a:endParaRPr lang="en-US" sz="5400" dirty="0"/>
          </a:p>
        </p:txBody>
      </p:sp>
      <p:sp>
        <p:nvSpPr>
          <p:cNvPr id="3" name="Content Placeholder 2"/>
          <p:cNvSpPr>
            <a:spLocks noGrp="1"/>
          </p:cNvSpPr>
          <p:nvPr>
            <p:ph idx="1"/>
          </p:nvPr>
        </p:nvSpPr>
        <p:spPr/>
        <p:txBody>
          <a:bodyPr>
            <a:normAutofit/>
          </a:bodyPr>
          <a:lstStyle/>
          <a:p>
            <a:endParaRPr lang="en-US" sz="3600" dirty="0" smtClean="0"/>
          </a:p>
          <a:p>
            <a:r>
              <a:rPr lang="en-US" sz="3600" dirty="0" smtClean="0"/>
              <a:t>The people who looked on the ruin and suffering of Jerusalem </a:t>
            </a:r>
            <a:r>
              <a:rPr lang="en-US" sz="3600" b="1" dirty="0" smtClean="0"/>
              <a:t>should feel something!</a:t>
            </a:r>
            <a:endParaRPr lang="en-US" sz="3600" b="1" dirty="0"/>
          </a:p>
        </p:txBody>
      </p:sp>
    </p:spTree>
    <p:extLst>
      <p:ext uri="{BB962C8B-B14F-4D97-AF65-F5344CB8AC3E}">
        <p14:creationId xmlns:p14="http://schemas.microsoft.com/office/powerpoint/2010/main" val="1449878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Jeremiah 22:8-9</a:t>
            </a:r>
            <a:endParaRPr lang="en-US" sz="5400" dirty="0"/>
          </a:p>
        </p:txBody>
      </p:sp>
      <p:sp>
        <p:nvSpPr>
          <p:cNvPr id="3" name="Content Placeholder 2"/>
          <p:cNvSpPr>
            <a:spLocks noGrp="1"/>
          </p:cNvSpPr>
          <p:nvPr>
            <p:ph idx="1"/>
          </p:nvPr>
        </p:nvSpPr>
        <p:spPr/>
        <p:txBody>
          <a:bodyPr>
            <a:normAutofit fontScale="92500"/>
          </a:bodyPr>
          <a:lstStyle/>
          <a:p>
            <a:r>
              <a:rPr lang="en-US" sz="3600" b="1" dirty="0"/>
              <a:t>Jeremiah 22:8-9 </a:t>
            </a:r>
            <a:r>
              <a:rPr lang="en-US" sz="3600" baseline="30000" dirty="0" smtClean="0"/>
              <a:t>8 </a:t>
            </a:r>
            <a:r>
              <a:rPr lang="en-US" sz="3600" dirty="0"/>
              <a:t>And many nations will pass by this city; and everyone will say to his neighbor, 'Why has the Lord done so to this great city?' </a:t>
            </a:r>
            <a:r>
              <a:rPr lang="en-US" sz="3600" baseline="30000" dirty="0"/>
              <a:t>9 </a:t>
            </a:r>
            <a:r>
              <a:rPr lang="en-US" sz="3600" dirty="0"/>
              <a:t>Then they will answer, 'Because they have forsaken the covenant of the Lord their God, and worshiped other gods and served them.' " </a:t>
            </a:r>
          </a:p>
          <a:p>
            <a:pPr marL="109728" indent="0">
              <a:buNone/>
            </a:pPr>
            <a:endParaRPr lang="en-US" dirty="0"/>
          </a:p>
        </p:txBody>
      </p:sp>
    </p:spTree>
    <p:extLst>
      <p:ext uri="{BB962C8B-B14F-4D97-AF65-F5344CB8AC3E}">
        <p14:creationId xmlns:p14="http://schemas.microsoft.com/office/powerpoint/2010/main" val="2707214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Lamentations 1:12</a:t>
            </a:r>
            <a:endParaRPr lang="en-US" sz="5400" dirty="0"/>
          </a:p>
        </p:txBody>
      </p:sp>
      <p:sp>
        <p:nvSpPr>
          <p:cNvPr id="3" name="Content Placeholder 2"/>
          <p:cNvSpPr>
            <a:spLocks noGrp="1"/>
          </p:cNvSpPr>
          <p:nvPr>
            <p:ph idx="1"/>
          </p:nvPr>
        </p:nvSpPr>
        <p:spPr/>
        <p:txBody>
          <a:bodyPr>
            <a:normAutofit/>
          </a:bodyPr>
          <a:lstStyle/>
          <a:p>
            <a:r>
              <a:rPr lang="en-US" sz="3600" baseline="30000" dirty="0"/>
              <a:t>12 </a:t>
            </a:r>
            <a:r>
              <a:rPr lang="en-US" sz="3600" dirty="0"/>
              <a:t>"</a:t>
            </a:r>
            <a:r>
              <a:rPr lang="en-US" sz="3600" b="1" i="1" u="sng" dirty="0">
                <a:solidFill>
                  <a:srgbClr val="FF0000"/>
                </a:solidFill>
              </a:rPr>
              <a:t>Is it nothing to you</a:t>
            </a:r>
            <a:r>
              <a:rPr lang="en-US" sz="3600" b="1" i="1" u="sng" dirty="0"/>
              <a:t>, all you who pass by</a:t>
            </a:r>
            <a:r>
              <a:rPr lang="en-US" sz="3600" dirty="0"/>
              <a:t>? Behold and see If there is any sorrow like my sorrow, Which has been brought on me, Which the Lord has inflicted In the day of His fierce anger.</a:t>
            </a:r>
            <a:endParaRPr lang="en-US" sz="3600" dirty="0"/>
          </a:p>
        </p:txBody>
      </p:sp>
    </p:spTree>
    <p:extLst>
      <p:ext uri="{BB962C8B-B14F-4D97-AF65-F5344CB8AC3E}">
        <p14:creationId xmlns:p14="http://schemas.microsoft.com/office/powerpoint/2010/main" val="4055227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We have become a society of:</a:t>
            </a:r>
            <a:endParaRPr lang="en-US" sz="4400" b="1" dirty="0"/>
          </a:p>
        </p:txBody>
      </p:sp>
      <p:sp>
        <p:nvSpPr>
          <p:cNvPr id="3" name="Content Placeholder 2"/>
          <p:cNvSpPr>
            <a:spLocks noGrp="1"/>
          </p:cNvSpPr>
          <p:nvPr>
            <p:ph idx="1"/>
          </p:nvPr>
        </p:nvSpPr>
        <p:spPr/>
        <p:txBody>
          <a:bodyPr>
            <a:normAutofit/>
          </a:bodyPr>
          <a:lstStyle/>
          <a:p>
            <a:r>
              <a:rPr lang="en-US" sz="3600" b="1" dirty="0" smtClean="0"/>
              <a:t>Gawkers</a:t>
            </a:r>
          </a:p>
          <a:p>
            <a:endParaRPr lang="en-US" sz="3600" b="1" dirty="0"/>
          </a:p>
          <a:p>
            <a:r>
              <a:rPr lang="en-US" sz="3600" b="1" dirty="0" smtClean="0"/>
              <a:t>Squawkers</a:t>
            </a:r>
          </a:p>
          <a:p>
            <a:endParaRPr lang="en-US" sz="3600" b="1" dirty="0"/>
          </a:p>
          <a:p>
            <a:r>
              <a:rPr lang="en-US" sz="3600" b="1" dirty="0" smtClean="0"/>
              <a:t>Talkers</a:t>
            </a:r>
          </a:p>
          <a:p>
            <a:endParaRPr lang="en-US" sz="3600" b="1" dirty="0"/>
          </a:p>
          <a:p>
            <a:r>
              <a:rPr lang="en-US" sz="3600" b="1" dirty="0" smtClean="0"/>
              <a:t>Walkers </a:t>
            </a:r>
            <a:endParaRPr lang="en-US" sz="3600" b="1" dirty="0"/>
          </a:p>
        </p:txBody>
      </p:sp>
    </p:spTree>
    <p:extLst>
      <p:ext uri="{BB962C8B-B14F-4D97-AF65-F5344CB8AC3E}">
        <p14:creationId xmlns:p14="http://schemas.microsoft.com/office/powerpoint/2010/main" val="330342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Gawker</a:t>
            </a:r>
            <a:endParaRPr lang="en-US" sz="5400" b="1"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“A spectator who stares stupidly without intelligent awareness.”</a:t>
            </a:r>
            <a:endParaRPr lang="en-US" sz="4000" dirty="0"/>
          </a:p>
        </p:txBody>
      </p:sp>
    </p:spTree>
    <p:extLst>
      <p:ext uri="{BB962C8B-B14F-4D97-AF65-F5344CB8AC3E}">
        <p14:creationId xmlns:p14="http://schemas.microsoft.com/office/powerpoint/2010/main" val="4184678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Squawker</a:t>
            </a:r>
            <a:endParaRPr lang="en-US" sz="5400" b="1"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“A person who complains or protests noisily or peevishly (grumpily).”</a:t>
            </a:r>
            <a:endParaRPr lang="en-US" sz="4000" dirty="0"/>
          </a:p>
        </p:txBody>
      </p:sp>
    </p:spTree>
    <p:extLst>
      <p:ext uri="{BB962C8B-B14F-4D97-AF65-F5344CB8AC3E}">
        <p14:creationId xmlns:p14="http://schemas.microsoft.com/office/powerpoint/2010/main" val="1331694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Talker</a:t>
            </a:r>
            <a:endParaRPr lang="en-US" sz="5400" b="1"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“One who gossips”</a:t>
            </a:r>
            <a:endParaRPr lang="en-US" sz="4000" dirty="0"/>
          </a:p>
        </p:txBody>
      </p:sp>
    </p:spTree>
    <p:extLst>
      <p:ext uri="{BB962C8B-B14F-4D97-AF65-F5344CB8AC3E}">
        <p14:creationId xmlns:p14="http://schemas.microsoft.com/office/powerpoint/2010/main" val="4192025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Lamentations 1:12</a:t>
            </a:r>
            <a:endParaRPr lang="en-US" sz="5400" dirty="0"/>
          </a:p>
        </p:txBody>
      </p:sp>
      <p:sp>
        <p:nvSpPr>
          <p:cNvPr id="3" name="Content Placeholder 2"/>
          <p:cNvSpPr>
            <a:spLocks noGrp="1"/>
          </p:cNvSpPr>
          <p:nvPr>
            <p:ph idx="1"/>
          </p:nvPr>
        </p:nvSpPr>
        <p:spPr/>
        <p:txBody>
          <a:bodyPr>
            <a:normAutofit/>
          </a:bodyPr>
          <a:lstStyle/>
          <a:p>
            <a:r>
              <a:rPr lang="en-US" sz="3600" baseline="30000" dirty="0"/>
              <a:t>12 </a:t>
            </a:r>
            <a:r>
              <a:rPr lang="en-US" sz="3600" dirty="0"/>
              <a:t>"</a:t>
            </a:r>
            <a:r>
              <a:rPr lang="en-US" sz="3600" b="1" i="1" u="sng" dirty="0"/>
              <a:t>Is it nothing to you</a:t>
            </a:r>
            <a:r>
              <a:rPr lang="en-US" sz="3600" dirty="0"/>
              <a:t>, all you who pass by? Behold and see If there is any sorrow like my sorrow, Which has been brought on me, Which the Lord has inflicted In the day of His fierce anger.</a:t>
            </a:r>
            <a:endParaRPr lang="en-US" sz="3600" dirty="0"/>
          </a:p>
        </p:txBody>
      </p:sp>
    </p:spTree>
    <p:extLst>
      <p:ext uri="{BB962C8B-B14F-4D97-AF65-F5344CB8AC3E}">
        <p14:creationId xmlns:p14="http://schemas.microsoft.com/office/powerpoint/2010/main" val="1577116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Walker</a:t>
            </a:r>
            <a:endParaRPr lang="en-US" sz="5400" b="1"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“One who leaves the ‘scene of the crime!’”</a:t>
            </a:r>
            <a:endParaRPr lang="en-US" sz="4000" dirty="0"/>
          </a:p>
        </p:txBody>
      </p:sp>
    </p:spTree>
    <p:extLst>
      <p:ext uri="{BB962C8B-B14F-4D97-AF65-F5344CB8AC3E}">
        <p14:creationId xmlns:p14="http://schemas.microsoft.com/office/powerpoint/2010/main" val="30719926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“Who is my Neighbor?”</a:t>
            </a:r>
            <a:endParaRPr lang="en-US" sz="5400" b="1" dirty="0"/>
          </a:p>
        </p:txBody>
      </p:sp>
      <p:sp>
        <p:nvSpPr>
          <p:cNvPr id="3" name="Content Placeholder 2"/>
          <p:cNvSpPr>
            <a:spLocks noGrp="1"/>
          </p:cNvSpPr>
          <p:nvPr>
            <p:ph idx="1"/>
          </p:nvPr>
        </p:nvSpPr>
        <p:spPr/>
        <p:txBody>
          <a:bodyPr>
            <a:normAutofit/>
          </a:bodyPr>
          <a:lstStyle/>
          <a:p>
            <a:r>
              <a:rPr lang="en-US" sz="3200" b="1" dirty="0"/>
              <a:t>Luke 10:30-37 </a:t>
            </a:r>
            <a:r>
              <a:rPr lang="en-US" sz="3200" baseline="30000" dirty="0" smtClean="0"/>
              <a:t>30 </a:t>
            </a:r>
            <a:r>
              <a:rPr lang="en-US" sz="3200" dirty="0"/>
              <a:t>Then Jesus answered and said: "A certain </a:t>
            </a:r>
            <a:r>
              <a:rPr lang="en-US" sz="3200" i="1" dirty="0"/>
              <a:t>man</a:t>
            </a:r>
            <a:r>
              <a:rPr lang="en-US" sz="3200" dirty="0"/>
              <a:t> went down from Jerusalem to Jericho, and fell among thieves, who stripped him of his clothing, wounded </a:t>
            </a:r>
            <a:r>
              <a:rPr lang="en-US" sz="3200" i="1" dirty="0"/>
              <a:t>him,</a:t>
            </a:r>
            <a:r>
              <a:rPr lang="en-US" sz="3200" dirty="0"/>
              <a:t> and departed, leaving </a:t>
            </a:r>
            <a:r>
              <a:rPr lang="en-US" sz="3200" i="1" dirty="0"/>
              <a:t>him</a:t>
            </a:r>
            <a:r>
              <a:rPr lang="en-US" sz="3200" dirty="0"/>
              <a:t> half dead. </a:t>
            </a:r>
            <a:r>
              <a:rPr lang="en-US" sz="3200" baseline="30000" dirty="0"/>
              <a:t>31 </a:t>
            </a:r>
            <a:r>
              <a:rPr lang="en-US" sz="3200" dirty="0"/>
              <a:t>Now by chance a certain priest came down that road. And when he saw him, he passed by on the other side.</a:t>
            </a:r>
            <a:endParaRPr lang="en-US" sz="3200" dirty="0"/>
          </a:p>
        </p:txBody>
      </p:sp>
    </p:spTree>
    <p:extLst>
      <p:ext uri="{BB962C8B-B14F-4D97-AF65-F5344CB8AC3E}">
        <p14:creationId xmlns:p14="http://schemas.microsoft.com/office/powerpoint/2010/main" val="280578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Who is my Neighbor?</a:t>
            </a:r>
            <a:endParaRPr lang="en-US" sz="5400" b="1" dirty="0"/>
          </a:p>
        </p:txBody>
      </p:sp>
      <p:sp>
        <p:nvSpPr>
          <p:cNvPr id="3" name="Content Placeholder 2"/>
          <p:cNvSpPr>
            <a:spLocks noGrp="1"/>
          </p:cNvSpPr>
          <p:nvPr>
            <p:ph idx="1"/>
          </p:nvPr>
        </p:nvSpPr>
        <p:spPr/>
        <p:txBody>
          <a:bodyPr>
            <a:normAutofit/>
          </a:bodyPr>
          <a:lstStyle/>
          <a:p>
            <a:r>
              <a:rPr lang="en-US" sz="3600" baseline="30000" dirty="0"/>
              <a:t>32 </a:t>
            </a:r>
            <a:r>
              <a:rPr lang="en-US" sz="3600" dirty="0"/>
              <a:t>Likewise a Levite, when he arrived at the place, came and looked, and passed by on the other side. </a:t>
            </a:r>
            <a:r>
              <a:rPr lang="en-US" sz="3600" baseline="30000" dirty="0"/>
              <a:t>33 </a:t>
            </a:r>
            <a:r>
              <a:rPr lang="en-US" sz="3600" dirty="0"/>
              <a:t>But a certain Samaritan, as he journeyed, came where he was. And when he saw him, he had compassion.</a:t>
            </a:r>
            <a:endParaRPr lang="en-US" sz="3600" dirty="0"/>
          </a:p>
        </p:txBody>
      </p:sp>
    </p:spTree>
    <p:extLst>
      <p:ext uri="{BB962C8B-B14F-4D97-AF65-F5344CB8AC3E}">
        <p14:creationId xmlns:p14="http://schemas.microsoft.com/office/powerpoint/2010/main" val="2169677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Who is my Neighbor?</a:t>
            </a:r>
            <a:endParaRPr lang="en-US" sz="5400" b="1" dirty="0"/>
          </a:p>
        </p:txBody>
      </p:sp>
      <p:sp>
        <p:nvSpPr>
          <p:cNvPr id="3" name="Content Placeholder 2"/>
          <p:cNvSpPr>
            <a:spLocks noGrp="1"/>
          </p:cNvSpPr>
          <p:nvPr>
            <p:ph idx="1"/>
          </p:nvPr>
        </p:nvSpPr>
        <p:spPr/>
        <p:txBody>
          <a:bodyPr>
            <a:noAutofit/>
          </a:bodyPr>
          <a:lstStyle/>
          <a:p>
            <a:r>
              <a:rPr lang="en-US" sz="3200" baseline="30000" dirty="0"/>
              <a:t>34 </a:t>
            </a:r>
            <a:r>
              <a:rPr lang="en-US" sz="3200" dirty="0"/>
              <a:t>So he went to </a:t>
            </a:r>
            <a:r>
              <a:rPr lang="en-US" sz="3200" i="1" dirty="0"/>
              <a:t>him</a:t>
            </a:r>
            <a:r>
              <a:rPr lang="en-US" sz="3200" dirty="0"/>
              <a:t> and bandaged his wounds, pouring on oil and wine; and he set him on his own animal, brought him to an inn, and took care of him. </a:t>
            </a:r>
            <a:r>
              <a:rPr lang="en-US" sz="3200" baseline="30000" dirty="0"/>
              <a:t>35 </a:t>
            </a:r>
            <a:r>
              <a:rPr lang="en-US" sz="3200" dirty="0"/>
              <a:t>On the next day, when he departed, he took out two denarii, gave </a:t>
            </a:r>
            <a:r>
              <a:rPr lang="en-US" sz="3200" i="1" dirty="0"/>
              <a:t>them</a:t>
            </a:r>
            <a:r>
              <a:rPr lang="en-US" sz="3200" dirty="0"/>
              <a:t> to the innkeeper, and said to him, 'Take care of him; and whatever more you spend, when I come again, I will repay you.'</a:t>
            </a:r>
            <a:endParaRPr lang="en-US" sz="3200" dirty="0"/>
          </a:p>
        </p:txBody>
      </p:sp>
    </p:spTree>
    <p:extLst>
      <p:ext uri="{BB962C8B-B14F-4D97-AF65-F5344CB8AC3E}">
        <p14:creationId xmlns:p14="http://schemas.microsoft.com/office/powerpoint/2010/main" val="3152569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Who is my Neighbor?</a:t>
            </a:r>
            <a:endParaRPr lang="en-US" sz="5400" b="1" dirty="0"/>
          </a:p>
        </p:txBody>
      </p:sp>
      <p:sp>
        <p:nvSpPr>
          <p:cNvPr id="3" name="Content Placeholder 2"/>
          <p:cNvSpPr>
            <a:spLocks noGrp="1"/>
          </p:cNvSpPr>
          <p:nvPr>
            <p:ph idx="1"/>
          </p:nvPr>
        </p:nvSpPr>
        <p:spPr/>
        <p:txBody>
          <a:bodyPr/>
          <a:lstStyle/>
          <a:p>
            <a:r>
              <a:rPr lang="en-US" sz="3600" baseline="30000" dirty="0"/>
              <a:t>36 </a:t>
            </a:r>
            <a:r>
              <a:rPr lang="en-US" sz="3600" dirty="0"/>
              <a:t>So which of these three do you think was neighbor to him who fell among the thieves?" </a:t>
            </a:r>
            <a:r>
              <a:rPr lang="en-US" sz="3600" baseline="30000" dirty="0"/>
              <a:t>37 </a:t>
            </a:r>
            <a:r>
              <a:rPr lang="en-US" sz="3600" dirty="0"/>
              <a:t>And he said, "He who showed mercy on him." Then Jesus said to him, "</a:t>
            </a:r>
            <a:r>
              <a:rPr lang="en-US" sz="3600" b="1" dirty="0">
                <a:solidFill>
                  <a:srgbClr val="FF0000"/>
                </a:solidFill>
              </a:rPr>
              <a:t>Go and do likewise</a:t>
            </a:r>
            <a:r>
              <a:rPr lang="en-US" sz="3600" dirty="0"/>
              <a:t>." </a:t>
            </a:r>
          </a:p>
          <a:p>
            <a:endParaRPr lang="en-US" dirty="0"/>
          </a:p>
        </p:txBody>
      </p:sp>
    </p:spTree>
    <p:extLst>
      <p:ext uri="{BB962C8B-B14F-4D97-AF65-F5344CB8AC3E}">
        <p14:creationId xmlns:p14="http://schemas.microsoft.com/office/powerpoint/2010/main" val="2273064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t>Compassion Before Everything!</a:t>
            </a:r>
            <a:endParaRPr lang="en-US" sz="4400" b="1" dirty="0"/>
          </a:p>
        </p:txBody>
      </p:sp>
      <p:sp>
        <p:nvSpPr>
          <p:cNvPr id="3" name="Content Placeholder 2"/>
          <p:cNvSpPr>
            <a:spLocks noGrp="1"/>
          </p:cNvSpPr>
          <p:nvPr>
            <p:ph idx="1"/>
          </p:nvPr>
        </p:nvSpPr>
        <p:spPr/>
        <p:txBody>
          <a:bodyPr>
            <a:normAutofit/>
          </a:bodyPr>
          <a:lstStyle/>
          <a:p>
            <a:pPr marL="109728" indent="0">
              <a:buNone/>
            </a:pPr>
            <a:r>
              <a:rPr lang="en-US" dirty="0"/>
              <a:t>⇒    </a:t>
            </a:r>
            <a:r>
              <a:rPr lang="en-US" sz="3200" b="1" dirty="0"/>
              <a:t>He went to him</a:t>
            </a:r>
            <a:r>
              <a:rPr lang="en-US" sz="3200" dirty="0"/>
              <a:t>: went forth, reached </a:t>
            </a:r>
            <a:r>
              <a:rPr lang="en-US" sz="3200" dirty="0" smtClean="0"/>
              <a:t> </a:t>
            </a:r>
          </a:p>
          <a:p>
            <a:pPr marL="109728" indent="0">
              <a:buNone/>
            </a:pPr>
            <a:r>
              <a:rPr lang="en-US" sz="3200" dirty="0"/>
              <a:t> </a:t>
            </a:r>
            <a:r>
              <a:rPr lang="en-US" sz="3200" dirty="0" smtClean="0"/>
              <a:t>      out </a:t>
            </a:r>
            <a:r>
              <a:rPr lang="en-US" sz="3200" dirty="0"/>
              <a:t>personally to help.</a:t>
            </a:r>
          </a:p>
          <a:p>
            <a:pPr marL="109728" indent="0">
              <a:buNone/>
            </a:pPr>
            <a:endParaRPr lang="en-US" sz="3200" dirty="0" smtClean="0"/>
          </a:p>
          <a:p>
            <a:pPr marL="109728" indent="0">
              <a:buNone/>
            </a:pPr>
            <a:r>
              <a:rPr lang="en-US" sz="3200" dirty="0" smtClean="0"/>
              <a:t>⇒</a:t>
            </a:r>
            <a:r>
              <a:rPr lang="en-US" sz="3200" dirty="0"/>
              <a:t>   </a:t>
            </a:r>
            <a:r>
              <a:rPr lang="en-US" sz="3200" b="1" dirty="0" smtClean="0"/>
              <a:t>He </a:t>
            </a:r>
            <a:r>
              <a:rPr lang="en-US" sz="3200" b="1" dirty="0"/>
              <a:t>bound up his wounds</a:t>
            </a:r>
            <a:r>
              <a:rPr lang="en-US" sz="3200" dirty="0"/>
              <a:t>: eased his </a:t>
            </a:r>
            <a:endParaRPr lang="en-US" sz="3200" dirty="0" smtClean="0"/>
          </a:p>
          <a:p>
            <a:pPr marL="109728" indent="0">
              <a:buNone/>
            </a:pPr>
            <a:r>
              <a:rPr lang="en-US" sz="3200" dirty="0"/>
              <a:t> </a:t>
            </a:r>
            <a:r>
              <a:rPr lang="en-US" sz="3200" dirty="0" smtClean="0"/>
              <a:t>      pain</a:t>
            </a:r>
            <a:r>
              <a:rPr lang="en-US" sz="3200" dirty="0"/>
              <a:t>.</a:t>
            </a:r>
          </a:p>
          <a:p>
            <a:endParaRPr lang="en-US" sz="3200" dirty="0" smtClean="0"/>
          </a:p>
          <a:p>
            <a:pPr marL="109728" indent="0">
              <a:buNone/>
            </a:pPr>
            <a:r>
              <a:rPr lang="en-US" sz="3200" dirty="0" smtClean="0"/>
              <a:t>⇒</a:t>
            </a:r>
            <a:r>
              <a:rPr lang="en-US" sz="3200" dirty="0"/>
              <a:t>   </a:t>
            </a:r>
            <a:r>
              <a:rPr lang="en-US" sz="3200" b="1" dirty="0" smtClean="0"/>
              <a:t>He </a:t>
            </a:r>
            <a:r>
              <a:rPr lang="en-US" sz="3200" b="1" dirty="0"/>
              <a:t>poured oil and wine into </a:t>
            </a:r>
            <a:r>
              <a:rPr lang="en-US" sz="3200" b="1" dirty="0" smtClean="0"/>
              <a:t>his   </a:t>
            </a:r>
          </a:p>
          <a:p>
            <a:pPr marL="109728" indent="0">
              <a:buNone/>
            </a:pPr>
            <a:r>
              <a:rPr lang="en-US" sz="3200" b="1" dirty="0" smtClean="0"/>
              <a:t>      wounds:</a:t>
            </a:r>
            <a:r>
              <a:rPr lang="en-US" sz="3200" dirty="0" smtClean="0"/>
              <a:t> </a:t>
            </a:r>
            <a:r>
              <a:rPr lang="en-US" sz="3200" dirty="0"/>
              <a:t>gave of his own goods.</a:t>
            </a:r>
          </a:p>
        </p:txBody>
      </p:sp>
    </p:spTree>
    <p:extLst>
      <p:ext uri="{BB962C8B-B14F-4D97-AF65-F5344CB8AC3E}">
        <p14:creationId xmlns:p14="http://schemas.microsoft.com/office/powerpoint/2010/main" val="30562611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t>Compassion Before Everything!</a:t>
            </a:r>
            <a:endParaRPr lang="en-US" sz="4400" b="1" dirty="0"/>
          </a:p>
        </p:txBody>
      </p:sp>
      <p:sp>
        <p:nvSpPr>
          <p:cNvPr id="3" name="Content Placeholder 2"/>
          <p:cNvSpPr>
            <a:spLocks noGrp="1"/>
          </p:cNvSpPr>
          <p:nvPr>
            <p:ph idx="1"/>
          </p:nvPr>
        </p:nvSpPr>
        <p:spPr/>
        <p:txBody>
          <a:bodyPr>
            <a:normAutofit/>
          </a:bodyPr>
          <a:lstStyle/>
          <a:p>
            <a:pPr marL="109728" indent="0">
              <a:buNone/>
            </a:pPr>
            <a:r>
              <a:rPr lang="en-US" sz="3200" dirty="0"/>
              <a:t>⇒    </a:t>
            </a:r>
            <a:r>
              <a:rPr lang="en-US" sz="3200" b="1" dirty="0"/>
              <a:t>He set him on his own beast</a:t>
            </a:r>
            <a:r>
              <a:rPr lang="en-US" sz="3200" dirty="0"/>
              <a:t>: </a:t>
            </a:r>
            <a:r>
              <a:rPr lang="en-US" sz="3200" dirty="0" smtClean="0"/>
              <a:t> </a:t>
            </a:r>
          </a:p>
          <a:p>
            <a:pPr marL="109728" indent="0">
              <a:buNone/>
            </a:pPr>
            <a:r>
              <a:rPr lang="en-US" sz="3200" dirty="0"/>
              <a:t> </a:t>
            </a:r>
            <a:r>
              <a:rPr lang="en-US" sz="3200" dirty="0" smtClean="0"/>
              <a:t>       sacrificed </a:t>
            </a:r>
            <a:r>
              <a:rPr lang="en-US" sz="3200" dirty="0"/>
              <a:t>his own comfort.</a:t>
            </a:r>
          </a:p>
          <a:p>
            <a:pPr marL="109728" indent="0">
              <a:buNone/>
            </a:pPr>
            <a:endParaRPr lang="en-US" sz="3200" dirty="0" smtClean="0"/>
          </a:p>
          <a:p>
            <a:pPr marL="109728" indent="0">
              <a:buNone/>
            </a:pPr>
            <a:r>
              <a:rPr lang="en-US" sz="3200" dirty="0" smtClean="0"/>
              <a:t>⇒</a:t>
            </a:r>
            <a:r>
              <a:rPr lang="en-US" sz="3200" dirty="0"/>
              <a:t>    </a:t>
            </a:r>
            <a:r>
              <a:rPr lang="en-US" sz="3200" b="1" dirty="0"/>
              <a:t>He provided rooming for him</a:t>
            </a:r>
            <a:r>
              <a:rPr lang="en-US" sz="3200" dirty="0"/>
              <a:t>: </a:t>
            </a:r>
            <a:endParaRPr lang="en-US" sz="3200" dirty="0" smtClean="0"/>
          </a:p>
          <a:p>
            <a:pPr marL="109728" indent="0">
              <a:buNone/>
            </a:pPr>
            <a:r>
              <a:rPr lang="en-US" sz="3200" dirty="0"/>
              <a:t> </a:t>
            </a:r>
            <a:r>
              <a:rPr lang="en-US" sz="3200" dirty="0" smtClean="0"/>
              <a:t>       provided </a:t>
            </a:r>
            <a:r>
              <a:rPr lang="en-US" sz="3200" dirty="0"/>
              <a:t>the basic necessities.</a:t>
            </a:r>
          </a:p>
          <a:p>
            <a:endParaRPr lang="en-US" sz="3200" dirty="0" smtClean="0"/>
          </a:p>
          <a:p>
            <a:pPr marL="109728" indent="0">
              <a:buNone/>
            </a:pPr>
            <a:r>
              <a:rPr lang="en-US" sz="3200" dirty="0" smtClean="0"/>
              <a:t>⇒</a:t>
            </a:r>
            <a:r>
              <a:rPr lang="en-US" sz="3200" dirty="0"/>
              <a:t>    </a:t>
            </a:r>
            <a:r>
              <a:rPr lang="en-US" sz="3200" b="1" dirty="0"/>
              <a:t>He took care of him</a:t>
            </a:r>
            <a:r>
              <a:rPr lang="en-US" sz="3200" dirty="0"/>
              <a:t>: nursed, looked </a:t>
            </a:r>
            <a:endParaRPr lang="en-US" sz="3200" dirty="0" smtClean="0"/>
          </a:p>
          <a:p>
            <a:pPr marL="109728" indent="0">
              <a:buNone/>
            </a:pPr>
            <a:r>
              <a:rPr lang="en-US" sz="3200" dirty="0"/>
              <a:t> </a:t>
            </a:r>
            <a:r>
              <a:rPr lang="en-US" sz="3200" dirty="0" smtClean="0"/>
              <a:t>      after him </a:t>
            </a:r>
            <a:r>
              <a:rPr lang="en-US" sz="3200" dirty="0"/>
              <a:t>personally.</a:t>
            </a:r>
          </a:p>
          <a:p>
            <a:endParaRPr lang="en-US" dirty="0"/>
          </a:p>
        </p:txBody>
      </p:sp>
    </p:spTree>
    <p:extLst>
      <p:ext uri="{BB962C8B-B14F-4D97-AF65-F5344CB8AC3E}">
        <p14:creationId xmlns:p14="http://schemas.microsoft.com/office/powerpoint/2010/main" val="50935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Matthew 25:35-40</a:t>
            </a:r>
            <a:endParaRPr lang="en-US" sz="5400" dirty="0"/>
          </a:p>
        </p:txBody>
      </p:sp>
      <p:sp>
        <p:nvSpPr>
          <p:cNvPr id="3" name="Content Placeholder 2"/>
          <p:cNvSpPr>
            <a:spLocks noGrp="1"/>
          </p:cNvSpPr>
          <p:nvPr>
            <p:ph idx="1"/>
          </p:nvPr>
        </p:nvSpPr>
        <p:spPr/>
        <p:txBody>
          <a:bodyPr>
            <a:normAutofit/>
          </a:bodyPr>
          <a:lstStyle/>
          <a:p>
            <a:r>
              <a:rPr lang="en-US" sz="3600" baseline="30000" dirty="0"/>
              <a:t>35 </a:t>
            </a:r>
            <a:r>
              <a:rPr lang="en-US" sz="3600" dirty="0"/>
              <a:t>for I was hungry and you gave Me food; I was thirsty and you gave Me drink; I was a stranger and you took Me in; </a:t>
            </a:r>
            <a:r>
              <a:rPr lang="en-US" sz="3600" baseline="30000" dirty="0"/>
              <a:t>36 </a:t>
            </a:r>
            <a:r>
              <a:rPr lang="en-US" sz="3600" dirty="0"/>
              <a:t>I </a:t>
            </a:r>
            <a:r>
              <a:rPr lang="en-US" sz="3600" i="1" dirty="0"/>
              <a:t>was</a:t>
            </a:r>
            <a:r>
              <a:rPr lang="en-US" sz="3600" dirty="0"/>
              <a:t> naked and you clothed Me; I was sick and you visited Me; I was in prison and you came to Me.'</a:t>
            </a:r>
            <a:endParaRPr lang="en-US" sz="3600" dirty="0"/>
          </a:p>
        </p:txBody>
      </p:sp>
    </p:spTree>
    <p:extLst>
      <p:ext uri="{BB962C8B-B14F-4D97-AF65-F5344CB8AC3E}">
        <p14:creationId xmlns:p14="http://schemas.microsoft.com/office/powerpoint/2010/main" val="4739043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Matthew 25:35-40</a:t>
            </a:r>
            <a:endParaRPr lang="en-US" sz="5400" dirty="0"/>
          </a:p>
        </p:txBody>
      </p:sp>
      <p:sp>
        <p:nvSpPr>
          <p:cNvPr id="3" name="Content Placeholder 2"/>
          <p:cNvSpPr>
            <a:spLocks noGrp="1"/>
          </p:cNvSpPr>
          <p:nvPr>
            <p:ph idx="1"/>
          </p:nvPr>
        </p:nvSpPr>
        <p:spPr/>
        <p:txBody>
          <a:bodyPr>
            <a:normAutofit/>
          </a:bodyPr>
          <a:lstStyle/>
          <a:p>
            <a:r>
              <a:rPr lang="en-US" sz="3600" baseline="30000" dirty="0"/>
              <a:t>37 </a:t>
            </a:r>
            <a:r>
              <a:rPr lang="en-US" sz="3600" dirty="0"/>
              <a:t>Then the righteous will answer Him, saying, 'Lord, when did we see You hungry and feed </a:t>
            </a:r>
            <a:r>
              <a:rPr lang="en-US" sz="3600" i="1" dirty="0"/>
              <a:t>You,</a:t>
            </a:r>
            <a:r>
              <a:rPr lang="en-US" sz="3600" dirty="0"/>
              <a:t> or thirsty and give </a:t>
            </a:r>
            <a:r>
              <a:rPr lang="en-US" sz="3600" i="1" dirty="0"/>
              <a:t>You</a:t>
            </a:r>
            <a:r>
              <a:rPr lang="en-US" sz="3600" dirty="0"/>
              <a:t> drink? </a:t>
            </a:r>
            <a:r>
              <a:rPr lang="en-US" sz="3600" baseline="30000" dirty="0"/>
              <a:t>38 </a:t>
            </a:r>
            <a:r>
              <a:rPr lang="en-US" sz="3600" dirty="0"/>
              <a:t>When did we see You a stranger and take </a:t>
            </a:r>
            <a:r>
              <a:rPr lang="en-US" sz="3600" i="1" dirty="0"/>
              <a:t>You</a:t>
            </a:r>
            <a:r>
              <a:rPr lang="en-US" sz="3600" dirty="0"/>
              <a:t> in, or naked and clothe </a:t>
            </a:r>
            <a:r>
              <a:rPr lang="en-US" sz="3600" i="1" dirty="0"/>
              <a:t>You?</a:t>
            </a:r>
            <a:r>
              <a:rPr lang="en-US" sz="3600" dirty="0"/>
              <a:t> </a:t>
            </a:r>
            <a:endParaRPr lang="en-US" sz="3600" dirty="0"/>
          </a:p>
        </p:txBody>
      </p:sp>
    </p:spTree>
    <p:extLst>
      <p:ext uri="{BB962C8B-B14F-4D97-AF65-F5344CB8AC3E}">
        <p14:creationId xmlns:p14="http://schemas.microsoft.com/office/powerpoint/2010/main" val="1661210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Matthew 25:35-40</a:t>
            </a:r>
            <a:endParaRPr lang="en-US" sz="5400" dirty="0"/>
          </a:p>
        </p:txBody>
      </p:sp>
      <p:sp>
        <p:nvSpPr>
          <p:cNvPr id="3" name="Content Placeholder 2"/>
          <p:cNvSpPr>
            <a:spLocks noGrp="1"/>
          </p:cNvSpPr>
          <p:nvPr>
            <p:ph idx="1"/>
          </p:nvPr>
        </p:nvSpPr>
        <p:spPr/>
        <p:txBody>
          <a:bodyPr>
            <a:normAutofit/>
          </a:bodyPr>
          <a:lstStyle/>
          <a:p>
            <a:r>
              <a:rPr lang="en-US" sz="3600" baseline="30000" dirty="0"/>
              <a:t>39 </a:t>
            </a:r>
            <a:r>
              <a:rPr lang="en-US" sz="3600" dirty="0"/>
              <a:t>Or when did we see You sick, or in prison, and come to You?' </a:t>
            </a:r>
            <a:r>
              <a:rPr lang="en-US" sz="3600" baseline="30000" dirty="0"/>
              <a:t>40 </a:t>
            </a:r>
            <a:r>
              <a:rPr lang="en-US" sz="3600" dirty="0"/>
              <a:t>And the King will answer and say to them, 'Assuredly, I say to you, inasmuch as you did </a:t>
            </a:r>
            <a:r>
              <a:rPr lang="en-US" sz="3600" i="1" dirty="0"/>
              <a:t>it</a:t>
            </a:r>
            <a:r>
              <a:rPr lang="en-US" sz="3600" dirty="0"/>
              <a:t> to one of the least of these My brethren, you did </a:t>
            </a:r>
            <a:r>
              <a:rPr lang="en-US" sz="3600" i="1" dirty="0"/>
              <a:t>it</a:t>
            </a:r>
            <a:r>
              <a:rPr lang="en-US" sz="3600" dirty="0"/>
              <a:t> to Me.'</a:t>
            </a:r>
            <a:endParaRPr lang="en-US" sz="3600" dirty="0"/>
          </a:p>
        </p:txBody>
      </p:sp>
    </p:spTree>
    <p:extLst>
      <p:ext uri="{BB962C8B-B14F-4D97-AF65-F5344CB8AC3E}">
        <p14:creationId xmlns:p14="http://schemas.microsoft.com/office/powerpoint/2010/main" val="414597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Zephaniah 1:12</a:t>
            </a:r>
            <a:endParaRPr lang="en-US" sz="5400" dirty="0"/>
          </a:p>
        </p:txBody>
      </p:sp>
      <p:sp>
        <p:nvSpPr>
          <p:cNvPr id="3" name="Content Placeholder 2"/>
          <p:cNvSpPr>
            <a:spLocks noGrp="1"/>
          </p:cNvSpPr>
          <p:nvPr>
            <p:ph idx="1"/>
          </p:nvPr>
        </p:nvSpPr>
        <p:spPr/>
        <p:txBody>
          <a:bodyPr/>
          <a:lstStyle/>
          <a:p>
            <a:r>
              <a:rPr lang="en-US" sz="3600" baseline="30000" dirty="0"/>
              <a:t>12 </a:t>
            </a:r>
            <a:r>
              <a:rPr lang="en-US" sz="3600" dirty="0"/>
              <a:t>"And it shall come to pass at that time </a:t>
            </a:r>
            <a:r>
              <a:rPr lang="en-US" sz="3600" i="1" dirty="0"/>
              <a:t>That</a:t>
            </a:r>
            <a:r>
              <a:rPr lang="en-US" sz="3600" dirty="0"/>
              <a:t> I will search Jerusalem with lamps, And punish the men Who are </a:t>
            </a:r>
            <a:r>
              <a:rPr lang="en-US" sz="3600" b="1" i="1" u="sng" dirty="0"/>
              <a:t>settled in complacency</a:t>
            </a:r>
            <a:r>
              <a:rPr lang="en-US" sz="3600" dirty="0"/>
              <a:t>, Who say in their heart, 'The Lord will not do good, Nor will He do evil.' </a:t>
            </a:r>
          </a:p>
          <a:p>
            <a:endParaRPr lang="en-US" dirty="0"/>
          </a:p>
        </p:txBody>
      </p:sp>
    </p:spTree>
    <p:extLst>
      <p:ext uri="{BB962C8B-B14F-4D97-AF65-F5344CB8AC3E}">
        <p14:creationId xmlns:p14="http://schemas.microsoft.com/office/powerpoint/2010/main" val="2464404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Acts 20:35</a:t>
            </a:r>
            <a:endParaRPr lang="en-US" sz="5400" dirty="0"/>
          </a:p>
        </p:txBody>
      </p:sp>
      <p:sp>
        <p:nvSpPr>
          <p:cNvPr id="3" name="Content Placeholder 2"/>
          <p:cNvSpPr>
            <a:spLocks noGrp="1"/>
          </p:cNvSpPr>
          <p:nvPr>
            <p:ph idx="1"/>
          </p:nvPr>
        </p:nvSpPr>
        <p:spPr/>
        <p:txBody>
          <a:bodyPr>
            <a:normAutofit/>
          </a:bodyPr>
          <a:lstStyle/>
          <a:p>
            <a:r>
              <a:rPr lang="en-US" sz="3600" baseline="30000" dirty="0" smtClean="0"/>
              <a:t>35 </a:t>
            </a:r>
            <a:r>
              <a:rPr lang="en-US" sz="3600" dirty="0"/>
              <a:t>I have shown you in every way, by laboring like this, that you must support the weak. And remember the words of the Lord Jesus, that He said, 'It is more blessed to give than to receive.' "</a:t>
            </a:r>
            <a:endParaRPr lang="en-US" sz="3600" dirty="0"/>
          </a:p>
        </p:txBody>
      </p:sp>
    </p:spTree>
    <p:extLst>
      <p:ext uri="{BB962C8B-B14F-4D97-AF65-F5344CB8AC3E}">
        <p14:creationId xmlns:p14="http://schemas.microsoft.com/office/powerpoint/2010/main" val="37844757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12:20</a:t>
            </a:r>
            <a:endParaRPr lang="en-US" sz="5400" dirty="0"/>
          </a:p>
        </p:txBody>
      </p:sp>
      <p:sp>
        <p:nvSpPr>
          <p:cNvPr id="3" name="Content Placeholder 2"/>
          <p:cNvSpPr>
            <a:spLocks noGrp="1"/>
          </p:cNvSpPr>
          <p:nvPr>
            <p:ph idx="1"/>
          </p:nvPr>
        </p:nvSpPr>
        <p:spPr/>
        <p:txBody>
          <a:bodyPr>
            <a:normAutofit/>
          </a:bodyPr>
          <a:lstStyle/>
          <a:p>
            <a:r>
              <a:rPr lang="en-US" sz="3600" baseline="30000" dirty="0"/>
              <a:t>20 </a:t>
            </a:r>
            <a:r>
              <a:rPr lang="en-US" sz="3600" dirty="0"/>
              <a:t>Therefore </a:t>
            </a:r>
            <a:r>
              <a:rPr lang="en-US" sz="3600" i="1" dirty="0"/>
              <a:t>"If your enemy is hungry, feed him;</a:t>
            </a:r>
            <a:r>
              <a:rPr lang="en-US" sz="3600" dirty="0"/>
              <a:t> </a:t>
            </a:r>
            <a:r>
              <a:rPr lang="en-US" sz="3600" i="1" dirty="0"/>
              <a:t>If he is thirsty, give him a drink;</a:t>
            </a:r>
            <a:r>
              <a:rPr lang="en-US" sz="3600" dirty="0"/>
              <a:t> </a:t>
            </a:r>
            <a:r>
              <a:rPr lang="en-US" sz="3600" i="1" dirty="0"/>
              <a:t>For in so doing you will heap coals of fire on his head."</a:t>
            </a:r>
            <a:r>
              <a:rPr lang="en-US" sz="3600" dirty="0"/>
              <a:t> </a:t>
            </a:r>
            <a:endParaRPr lang="en-US" sz="3600" dirty="0"/>
          </a:p>
        </p:txBody>
      </p:sp>
    </p:spTree>
    <p:extLst>
      <p:ext uri="{BB962C8B-B14F-4D97-AF65-F5344CB8AC3E}">
        <p14:creationId xmlns:p14="http://schemas.microsoft.com/office/powerpoint/2010/main" val="1536850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Galatians 6:1-2</a:t>
            </a:r>
            <a:endParaRPr lang="en-US" sz="5400" dirty="0"/>
          </a:p>
        </p:txBody>
      </p:sp>
      <p:sp>
        <p:nvSpPr>
          <p:cNvPr id="3" name="Content Placeholder 2"/>
          <p:cNvSpPr>
            <a:spLocks noGrp="1"/>
          </p:cNvSpPr>
          <p:nvPr>
            <p:ph idx="1"/>
          </p:nvPr>
        </p:nvSpPr>
        <p:spPr/>
        <p:txBody>
          <a:bodyPr/>
          <a:lstStyle/>
          <a:p>
            <a:r>
              <a:rPr lang="en-US" sz="3600" baseline="30000" dirty="0"/>
              <a:t>1 </a:t>
            </a:r>
            <a:r>
              <a:rPr lang="en-US" sz="3600" dirty="0"/>
              <a:t>Brethren, if a man is overtaken in any trespass, you who </a:t>
            </a:r>
            <a:r>
              <a:rPr lang="en-US" sz="3600" i="1" dirty="0"/>
              <a:t>are</a:t>
            </a:r>
            <a:r>
              <a:rPr lang="en-US" sz="3600" dirty="0"/>
              <a:t> spiritual restore such a one in a spirit of gentleness, considering yourself lest you also be tempted. </a:t>
            </a:r>
            <a:r>
              <a:rPr lang="en-US" sz="3600" baseline="30000" dirty="0"/>
              <a:t>2 </a:t>
            </a:r>
            <a:r>
              <a:rPr lang="en-US" sz="3600" dirty="0"/>
              <a:t>Bear one another's burdens, and so fulfill the law of Christ. </a:t>
            </a:r>
          </a:p>
          <a:p>
            <a:endParaRPr lang="en-US" dirty="0"/>
          </a:p>
        </p:txBody>
      </p:sp>
    </p:spTree>
    <p:extLst>
      <p:ext uri="{BB962C8B-B14F-4D97-AF65-F5344CB8AC3E}">
        <p14:creationId xmlns:p14="http://schemas.microsoft.com/office/powerpoint/2010/main" val="22335530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Go and Do Likewise!</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5096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t>Lukewarmness</a:t>
            </a:r>
            <a:endParaRPr lang="en-US" sz="5400" b="1" dirty="0"/>
          </a:p>
        </p:txBody>
      </p:sp>
      <p:sp>
        <p:nvSpPr>
          <p:cNvPr id="3" name="Content Placeholder 2"/>
          <p:cNvSpPr>
            <a:spLocks noGrp="1"/>
          </p:cNvSpPr>
          <p:nvPr>
            <p:ph idx="1"/>
          </p:nvPr>
        </p:nvSpPr>
        <p:spPr/>
        <p:txBody>
          <a:bodyPr>
            <a:normAutofit/>
          </a:bodyPr>
          <a:lstStyle/>
          <a:p>
            <a:r>
              <a:rPr lang="en-US" sz="3600" b="1" dirty="0"/>
              <a:t>Revelation 3:14-17 </a:t>
            </a:r>
            <a:r>
              <a:rPr lang="en-US" sz="3600" baseline="30000" dirty="0" smtClean="0"/>
              <a:t>14 </a:t>
            </a:r>
            <a:r>
              <a:rPr lang="en-US" sz="3600" dirty="0"/>
              <a:t>"And to the angel of the church of the </a:t>
            </a:r>
            <a:r>
              <a:rPr lang="en-US" sz="3600" dirty="0" err="1"/>
              <a:t>Laodiceans</a:t>
            </a:r>
            <a:r>
              <a:rPr lang="en-US" sz="3600" dirty="0"/>
              <a:t> write, 'These things says the Amen, the Faithful and True Witness, the Beginning of the creation of God: </a:t>
            </a:r>
            <a:endParaRPr lang="en-US" sz="3600" dirty="0"/>
          </a:p>
        </p:txBody>
      </p:sp>
    </p:spTree>
    <p:extLst>
      <p:ext uri="{BB962C8B-B14F-4D97-AF65-F5344CB8AC3E}">
        <p14:creationId xmlns:p14="http://schemas.microsoft.com/office/powerpoint/2010/main" val="37452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t>Lukewarmness</a:t>
            </a:r>
            <a:endParaRPr lang="en-US" sz="5400" b="1" dirty="0"/>
          </a:p>
        </p:txBody>
      </p:sp>
      <p:sp>
        <p:nvSpPr>
          <p:cNvPr id="3" name="Content Placeholder 2"/>
          <p:cNvSpPr>
            <a:spLocks noGrp="1"/>
          </p:cNvSpPr>
          <p:nvPr>
            <p:ph idx="1"/>
          </p:nvPr>
        </p:nvSpPr>
        <p:spPr/>
        <p:txBody>
          <a:bodyPr>
            <a:normAutofit/>
          </a:bodyPr>
          <a:lstStyle/>
          <a:p>
            <a:r>
              <a:rPr lang="en-US" sz="3600" baseline="30000" dirty="0"/>
              <a:t>15 </a:t>
            </a:r>
            <a:r>
              <a:rPr lang="en-US" sz="3600" dirty="0"/>
              <a:t>I know your works, that you are neither cold nor hot. I could wish you were cold or hot. </a:t>
            </a:r>
            <a:r>
              <a:rPr lang="en-US" sz="3600" baseline="30000" dirty="0"/>
              <a:t>16 </a:t>
            </a:r>
            <a:r>
              <a:rPr lang="en-US" sz="3600" dirty="0"/>
              <a:t>So then, because you are </a:t>
            </a:r>
            <a:r>
              <a:rPr lang="en-US" sz="3600" b="1" i="1" u="sng" dirty="0"/>
              <a:t>lukewarm</a:t>
            </a:r>
            <a:r>
              <a:rPr lang="en-US" sz="3600" dirty="0"/>
              <a:t>, and neither cold nor hot, I will vomit you out of My mouth.</a:t>
            </a:r>
            <a:endParaRPr lang="en-US" sz="3600" dirty="0"/>
          </a:p>
        </p:txBody>
      </p:sp>
    </p:spTree>
    <p:extLst>
      <p:ext uri="{BB962C8B-B14F-4D97-AF65-F5344CB8AC3E}">
        <p14:creationId xmlns:p14="http://schemas.microsoft.com/office/powerpoint/2010/main" val="34662880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t>Lukewarmness</a:t>
            </a:r>
            <a:endParaRPr lang="en-US" sz="5400" b="1" dirty="0"/>
          </a:p>
        </p:txBody>
      </p:sp>
      <p:sp>
        <p:nvSpPr>
          <p:cNvPr id="3" name="Content Placeholder 2"/>
          <p:cNvSpPr>
            <a:spLocks noGrp="1"/>
          </p:cNvSpPr>
          <p:nvPr>
            <p:ph idx="1"/>
          </p:nvPr>
        </p:nvSpPr>
        <p:spPr/>
        <p:txBody>
          <a:bodyPr/>
          <a:lstStyle/>
          <a:p>
            <a:r>
              <a:rPr lang="en-US" sz="3600" baseline="30000" dirty="0"/>
              <a:t>17 </a:t>
            </a:r>
            <a:r>
              <a:rPr lang="en-US" sz="3600" dirty="0"/>
              <a:t>Because you say, 'I am rich, have become wealthy, and have need of nothing</a:t>
            </a:r>
            <a:r>
              <a:rPr lang="en-US" sz="3600" dirty="0" smtClean="0"/>
              <a:t>'—and </a:t>
            </a:r>
            <a:r>
              <a:rPr lang="en-US" sz="3600" dirty="0"/>
              <a:t>do not know that you are wretched, miserable, poor, blind, and </a:t>
            </a:r>
            <a:r>
              <a:rPr lang="en-US" sz="3600" dirty="0" smtClean="0"/>
              <a:t>naked– </a:t>
            </a:r>
          </a:p>
        </p:txBody>
      </p:sp>
    </p:spTree>
    <p:extLst>
      <p:ext uri="{BB962C8B-B14F-4D97-AF65-F5344CB8AC3E}">
        <p14:creationId xmlns:p14="http://schemas.microsoft.com/office/powerpoint/2010/main" val="19512404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9:23-26</a:t>
            </a:r>
            <a:endParaRPr lang="en-US" sz="5400" dirty="0"/>
          </a:p>
        </p:txBody>
      </p:sp>
      <p:sp>
        <p:nvSpPr>
          <p:cNvPr id="3" name="Content Placeholder 2"/>
          <p:cNvSpPr>
            <a:spLocks noGrp="1"/>
          </p:cNvSpPr>
          <p:nvPr>
            <p:ph idx="1"/>
          </p:nvPr>
        </p:nvSpPr>
        <p:spPr/>
        <p:txBody>
          <a:bodyPr>
            <a:normAutofit/>
          </a:bodyPr>
          <a:lstStyle/>
          <a:p>
            <a:r>
              <a:rPr lang="en-US" sz="3600" baseline="30000" dirty="0"/>
              <a:t>23 </a:t>
            </a:r>
            <a:r>
              <a:rPr lang="en-US" sz="3600" dirty="0"/>
              <a:t>Then He said to </a:t>
            </a:r>
            <a:r>
              <a:rPr lang="en-US" sz="3600" i="1" dirty="0"/>
              <a:t>them</a:t>
            </a:r>
            <a:r>
              <a:rPr lang="en-US" sz="3600" dirty="0"/>
              <a:t> all, "If anyone desires to come after Me, let him deny himself, and take up his cross daily, and follow Me. </a:t>
            </a:r>
            <a:r>
              <a:rPr lang="en-US" sz="3600" baseline="30000" dirty="0"/>
              <a:t>24 </a:t>
            </a:r>
            <a:r>
              <a:rPr lang="en-US" sz="3600" dirty="0"/>
              <a:t>For whoever desires to save his life will lose it, but whoever loses his life for My sake will save it. </a:t>
            </a:r>
            <a:endParaRPr lang="en-US" sz="3600" dirty="0"/>
          </a:p>
        </p:txBody>
      </p:sp>
    </p:spTree>
    <p:extLst>
      <p:ext uri="{BB962C8B-B14F-4D97-AF65-F5344CB8AC3E}">
        <p14:creationId xmlns:p14="http://schemas.microsoft.com/office/powerpoint/2010/main" val="7336560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9:23-26</a:t>
            </a:r>
            <a:endParaRPr lang="en-US" sz="5400" dirty="0"/>
          </a:p>
        </p:txBody>
      </p:sp>
      <p:sp>
        <p:nvSpPr>
          <p:cNvPr id="3" name="Content Placeholder 2"/>
          <p:cNvSpPr>
            <a:spLocks noGrp="1"/>
          </p:cNvSpPr>
          <p:nvPr>
            <p:ph idx="1"/>
          </p:nvPr>
        </p:nvSpPr>
        <p:spPr/>
        <p:txBody>
          <a:bodyPr>
            <a:normAutofit/>
          </a:bodyPr>
          <a:lstStyle/>
          <a:p>
            <a:r>
              <a:rPr lang="en-US" sz="3600" baseline="30000" dirty="0"/>
              <a:t>25 </a:t>
            </a:r>
            <a:r>
              <a:rPr lang="en-US" sz="3600" dirty="0"/>
              <a:t>For what profit is it to a man if he gains the whole world, and is himself destroyed or lost? </a:t>
            </a:r>
            <a:r>
              <a:rPr lang="en-US" sz="3600" baseline="30000" dirty="0"/>
              <a:t>26 </a:t>
            </a:r>
            <a:r>
              <a:rPr lang="en-US" sz="3600" dirty="0"/>
              <a:t>For whoever is ashamed of Me and My words, of him the Son of Man will be ashamed when He comes in His </a:t>
            </a:r>
            <a:r>
              <a:rPr lang="en-US" sz="3600" i="1" dirty="0"/>
              <a:t>own</a:t>
            </a:r>
            <a:r>
              <a:rPr lang="en-US" sz="3600" dirty="0"/>
              <a:t> glory, and </a:t>
            </a:r>
            <a:r>
              <a:rPr lang="en-US" sz="3600" i="1" dirty="0"/>
              <a:t>in His</a:t>
            </a:r>
            <a:r>
              <a:rPr lang="en-US" sz="3600" dirty="0"/>
              <a:t> Father's, and of the holy angels.</a:t>
            </a:r>
            <a:endParaRPr lang="en-US" sz="3600" dirty="0"/>
          </a:p>
        </p:txBody>
      </p:sp>
    </p:spTree>
    <p:extLst>
      <p:ext uri="{BB962C8B-B14F-4D97-AF65-F5344CB8AC3E}">
        <p14:creationId xmlns:p14="http://schemas.microsoft.com/office/powerpoint/2010/main" val="42440883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dirty="0"/>
              <a:t>What Can We Do? What Must We Do?</a:t>
            </a:r>
            <a:endParaRPr lang="en-US" sz="4400" dirty="0"/>
          </a:p>
          <a:p>
            <a:pPr marL="109728" indent="0">
              <a:buNone/>
            </a:pPr>
            <a:endParaRPr lang="en-US" dirty="0"/>
          </a:p>
        </p:txBody>
      </p:sp>
    </p:spTree>
    <p:extLst>
      <p:ext uri="{BB962C8B-B14F-4D97-AF65-F5344CB8AC3E}">
        <p14:creationId xmlns:p14="http://schemas.microsoft.com/office/powerpoint/2010/main" val="26046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Revelation 3:15-17</a:t>
            </a:r>
            <a:endParaRPr lang="en-US" sz="5400" dirty="0"/>
          </a:p>
        </p:txBody>
      </p:sp>
      <p:sp>
        <p:nvSpPr>
          <p:cNvPr id="3" name="Content Placeholder 2"/>
          <p:cNvSpPr>
            <a:spLocks noGrp="1"/>
          </p:cNvSpPr>
          <p:nvPr>
            <p:ph idx="1"/>
          </p:nvPr>
        </p:nvSpPr>
        <p:spPr/>
        <p:txBody>
          <a:bodyPr/>
          <a:lstStyle/>
          <a:p>
            <a:r>
              <a:rPr lang="en-US" b="1" dirty="0"/>
              <a:t>Revelation 3:15-17 (NKJV) </a:t>
            </a:r>
            <a:r>
              <a:rPr lang="en-US" baseline="30000" dirty="0"/>
              <a:t>15 </a:t>
            </a:r>
            <a:r>
              <a:rPr lang="en-US" dirty="0"/>
              <a:t>I know your works, that you are neither cold nor hot. I could wish you were cold or hot. </a:t>
            </a:r>
            <a:r>
              <a:rPr lang="en-US" baseline="30000" dirty="0"/>
              <a:t>16 </a:t>
            </a:r>
            <a:r>
              <a:rPr lang="en-US" dirty="0"/>
              <a:t>So then, because you are </a:t>
            </a:r>
            <a:r>
              <a:rPr lang="en-US" b="1" i="1" u="sng" dirty="0"/>
              <a:t>lukewarm</a:t>
            </a:r>
            <a:r>
              <a:rPr lang="en-US" dirty="0"/>
              <a:t>, and neither cold nor hot, I will vomit you out of My mouth. </a:t>
            </a:r>
            <a:r>
              <a:rPr lang="en-US" baseline="30000" dirty="0"/>
              <a:t>17 </a:t>
            </a:r>
            <a:r>
              <a:rPr lang="en-US" dirty="0"/>
              <a:t>Because you say, 'I am rich, have become wealthy, and have need of nothing'—and do not know that you are wretched, miserable, poor, blind, and naked—</a:t>
            </a:r>
            <a:endParaRPr lang="en-US" dirty="0"/>
          </a:p>
        </p:txBody>
      </p:sp>
    </p:spTree>
    <p:extLst>
      <p:ext uri="{BB962C8B-B14F-4D97-AF65-F5344CB8AC3E}">
        <p14:creationId xmlns:p14="http://schemas.microsoft.com/office/powerpoint/2010/main" val="4557759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Zephaniah 1:12</a:t>
            </a:r>
            <a:endParaRPr lang="en-US" sz="5400" dirty="0"/>
          </a:p>
        </p:txBody>
      </p:sp>
      <p:sp>
        <p:nvSpPr>
          <p:cNvPr id="3" name="Content Placeholder 2"/>
          <p:cNvSpPr>
            <a:spLocks noGrp="1"/>
          </p:cNvSpPr>
          <p:nvPr>
            <p:ph idx="1"/>
          </p:nvPr>
        </p:nvSpPr>
        <p:spPr/>
        <p:txBody>
          <a:bodyPr>
            <a:normAutofit/>
          </a:bodyPr>
          <a:lstStyle/>
          <a:p>
            <a:r>
              <a:rPr lang="en-US" sz="3600" baseline="30000" dirty="0"/>
              <a:t>12 </a:t>
            </a:r>
            <a:r>
              <a:rPr lang="en-US" sz="3600" dirty="0"/>
              <a:t>"And it shall come to pass at that time </a:t>
            </a:r>
            <a:r>
              <a:rPr lang="en-US" sz="3600" i="1" dirty="0"/>
              <a:t>That</a:t>
            </a:r>
            <a:r>
              <a:rPr lang="en-US" sz="3600" dirty="0"/>
              <a:t> I will search Jerusalem with lamps, And punish the men Who are </a:t>
            </a:r>
            <a:r>
              <a:rPr lang="en-US" sz="3600" b="1" i="1" u="sng" dirty="0"/>
              <a:t>settled in complacency</a:t>
            </a:r>
            <a:r>
              <a:rPr lang="en-US" sz="3600" dirty="0"/>
              <a:t>, Who say in their heart, 'The Lord will not do good, Nor will He do evil.'</a:t>
            </a:r>
            <a:endParaRPr lang="en-US" sz="3600" dirty="0"/>
          </a:p>
        </p:txBody>
      </p:sp>
    </p:spTree>
    <p:extLst>
      <p:ext uri="{BB962C8B-B14F-4D97-AF65-F5344CB8AC3E}">
        <p14:creationId xmlns:p14="http://schemas.microsoft.com/office/powerpoint/2010/main" val="40959660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Zephaniah 2:1-3</a:t>
            </a:r>
            <a:endParaRPr lang="en-US" sz="5400" dirty="0"/>
          </a:p>
        </p:txBody>
      </p:sp>
      <p:sp>
        <p:nvSpPr>
          <p:cNvPr id="3" name="Content Placeholder 2"/>
          <p:cNvSpPr>
            <a:spLocks noGrp="1"/>
          </p:cNvSpPr>
          <p:nvPr>
            <p:ph idx="1"/>
          </p:nvPr>
        </p:nvSpPr>
        <p:spPr/>
        <p:txBody>
          <a:bodyPr/>
          <a:lstStyle/>
          <a:p>
            <a:r>
              <a:rPr lang="en-US" baseline="30000" dirty="0"/>
              <a:t>1 </a:t>
            </a:r>
            <a:r>
              <a:rPr lang="en-US" b="1" i="1" u="sng" dirty="0"/>
              <a:t>Gather yourselves together</a:t>
            </a:r>
            <a:r>
              <a:rPr lang="en-US" dirty="0"/>
              <a:t>, yes, gather together, O undesirable nation, </a:t>
            </a:r>
            <a:r>
              <a:rPr lang="en-US" baseline="30000" dirty="0"/>
              <a:t>2 </a:t>
            </a:r>
            <a:r>
              <a:rPr lang="en-US" dirty="0"/>
              <a:t>Before the decree is issued, </a:t>
            </a:r>
            <a:r>
              <a:rPr lang="en-US" i="1" dirty="0"/>
              <a:t>Or</a:t>
            </a:r>
            <a:r>
              <a:rPr lang="en-US" dirty="0"/>
              <a:t> the day passes like chaff, Before the Lord's fierce anger comes upon you, Before the day of the Lord's anger comes upon you! </a:t>
            </a:r>
            <a:r>
              <a:rPr lang="en-US" baseline="30000" dirty="0"/>
              <a:t>3 </a:t>
            </a:r>
            <a:r>
              <a:rPr lang="en-US" b="1" i="1" u="sng" dirty="0"/>
              <a:t>Seek the Lord</a:t>
            </a:r>
            <a:r>
              <a:rPr lang="en-US" dirty="0"/>
              <a:t>, all you meek of the earth, </a:t>
            </a:r>
            <a:r>
              <a:rPr lang="en-US" b="1" i="1" dirty="0">
                <a:solidFill>
                  <a:srgbClr val="FF0000"/>
                </a:solidFill>
              </a:rPr>
              <a:t>Who have upheld His justice</a:t>
            </a:r>
            <a:r>
              <a:rPr lang="en-US" dirty="0"/>
              <a:t>. </a:t>
            </a:r>
            <a:r>
              <a:rPr lang="en-US" b="1" i="1" u="sng" dirty="0"/>
              <a:t>Seek</a:t>
            </a:r>
            <a:r>
              <a:rPr lang="en-US" dirty="0"/>
              <a:t> </a:t>
            </a:r>
            <a:r>
              <a:rPr lang="en-US" b="1" i="1" u="sng" dirty="0"/>
              <a:t>righteousness</a:t>
            </a:r>
            <a:r>
              <a:rPr lang="en-US" dirty="0"/>
              <a:t>, </a:t>
            </a:r>
            <a:r>
              <a:rPr lang="en-US" b="1" i="1" u="sng" dirty="0"/>
              <a:t>seek</a:t>
            </a:r>
            <a:r>
              <a:rPr lang="en-US" dirty="0"/>
              <a:t> </a:t>
            </a:r>
            <a:r>
              <a:rPr lang="en-US" b="1" i="1" u="sng" dirty="0"/>
              <a:t>humility</a:t>
            </a:r>
            <a:r>
              <a:rPr lang="en-US" dirty="0"/>
              <a:t>. It may be that you will be hidden In the day of the Lord's anger. </a:t>
            </a:r>
            <a:endParaRPr lang="en-US" dirty="0"/>
          </a:p>
        </p:txBody>
      </p:sp>
    </p:spTree>
    <p:extLst>
      <p:ext uri="{BB962C8B-B14F-4D97-AF65-F5344CB8AC3E}">
        <p14:creationId xmlns:p14="http://schemas.microsoft.com/office/powerpoint/2010/main" val="1081940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Gather!</a:t>
            </a:r>
            <a:endParaRPr lang="en-US" sz="6000" b="1" dirty="0"/>
          </a:p>
        </p:txBody>
      </p:sp>
      <p:sp>
        <p:nvSpPr>
          <p:cNvPr id="3" name="Content Placeholder 2"/>
          <p:cNvSpPr>
            <a:spLocks noGrp="1"/>
          </p:cNvSpPr>
          <p:nvPr>
            <p:ph idx="1"/>
          </p:nvPr>
        </p:nvSpPr>
        <p:spPr/>
        <p:txBody>
          <a:bodyPr/>
          <a:lstStyle/>
          <a:p>
            <a:pPr marL="109728" indent="0">
              <a:buNone/>
            </a:pPr>
            <a:endParaRPr lang="en-US" sz="4000" b="1" dirty="0" smtClean="0"/>
          </a:p>
          <a:p>
            <a:r>
              <a:rPr lang="en-US" sz="4000" b="1" dirty="0" smtClean="0"/>
              <a:t>Gather </a:t>
            </a:r>
            <a:r>
              <a:rPr lang="en-US" sz="4000" b="1" dirty="0"/>
              <a:t>Yourselves Together Actively</a:t>
            </a:r>
            <a:endParaRPr lang="en-US" sz="4000" dirty="0"/>
          </a:p>
          <a:p>
            <a:endParaRPr lang="en-US" dirty="0"/>
          </a:p>
        </p:txBody>
      </p:sp>
    </p:spTree>
    <p:extLst>
      <p:ext uri="{BB962C8B-B14F-4D97-AF65-F5344CB8AC3E}">
        <p14:creationId xmlns:p14="http://schemas.microsoft.com/office/powerpoint/2010/main" val="141882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10:24-25</a:t>
            </a:r>
            <a:endParaRPr lang="en-US" sz="5400" dirty="0"/>
          </a:p>
        </p:txBody>
      </p:sp>
      <p:sp>
        <p:nvSpPr>
          <p:cNvPr id="3" name="Content Placeholder 2"/>
          <p:cNvSpPr>
            <a:spLocks noGrp="1"/>
          </p:cNvSpPr>
          <p:nvPr>
            <p:ph idx="1"/>
          </p:nvPr>
        </p:nvSpPr>
        <p:spPr/>
        <p:txBody>
          <a:bodyPr>
            <a:normAutofit lnSpcReduction="10000"/>
          </a:bodyPr>
          <a:lstStyle/>
          <a:p>
            <a:r>
              <a:rPr lang="en-US" sz="3600" baseline="30000" dirty="0"/>
              <a:t>24 </a:t>
            </a:r>
            <a:r>
              <a:rPr lang="en-US" sz="3600" dirty="0"/>
              <a:t>And let us </a:t>
            </a:r>
            <a:r>
              <a:rPr lang="en-US" sz="3600" b="1" dirty="0">
                <a:solidFill>
                  <a:srgbClr val="FF0000"/>
                </a:solidFill>
              </a:rPr>
              <a:t>consider one another </a:t>
            </a:r>
            <a:r>
              <a:rPr lang="en-US" sz="3600" dirty="0"/>
              <a:t>in order to stir up love and good works, </a:t>
            </a:r>
            <a:r>
              <a:rPr lang="en-US" sz="3600" baseline="30000" dirty="0"/>
              <a:t>25 </a:t>
            </a:r>
            <a:r>
              <a:rPr lang="en-US" sz="3600" b="1" dirty="0">
                <a:solidFill>
                  <a:srgbClr val="FF0000"/>
                </a:solidFill>
              </a:rPr>
              <a:t>not forsaking the assembling of ourselves together</a:t>
            </a:r>
            <a:r>
              <a:rPr lang="en-US" sz="3600" dirty="0"/>
              <a:t>, as </a:t>
            </a:r>
            <a:r>
              <a:rPr lang="en-US" sz="3600" i="1" dirty="0"/>
              <a:t>is</a:t>
            </a:r>
            <a:r>
              <a:rPr lang="en-US" sz="3600" dirty="0"/>
              <a:t> the manner of some, but </a:t>
            </a:r>
            <a:r>
              <a:rPr lang="en-US" sz="3600" b="1" dirty="0">
                <a:solidFill>
                  <a:srgbClr val="FF0000"/>
                </a:solidFill>
              </a:rPr>
              <a:t>exhorting </a:t>
            </a:r>
            <a:r>
              <a:rPr lang="en-US" sz="3600" b="1" i="1" dirty="0">
                <a:solidFill>
                  <a:srgbClr val="FF0000"/>
                </a:solidFill>
              </a:rPr>
              <a:t>one another</a:t>
            </a:r>
            <a:r>
              <a:rPr lang="en-US" sz="3600" i="1" dirty="0"/>
              <a:t>,</a:t>
            </a:r>
            <a:r>
              <a:rPr lang="en-US" sz="3600" dirty="0"/>
              <a:t> and so much the more as you see the Day approaching.</a:t>
            </a:r>
            <a:endParaRPr lang="en-US" sz="3600" dirty="0"/>
          </a:p>
        </p:txBody>
      </p:sp>
    </p:spTree>
    <p:extLst>
      <p:ext uri="{BB962C8B-B14F-4D97-AF65-F5344CB8AC3E}">
        <p14:creationId xmlns:p14="http://schemas.microsoft.com/office/powerpoint/2010/main" val="3491462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a:bodyPr>
          <a:lstStyle/>
          <a:p>
            <a:r>
              <a:rPr lang="en-US" sz="6000" b="1" dirty="0" smtClean="0"/>
              <a:t>Seek!</a:t>
            </a:r>
            <a:endParaRPr lang="en-US" sz="6000" b="1" dirty="0"/>
          </a:p>
        </p:txBody>
      </p:sp>
      <p:sp>
        <p:nvSpPr>
          <p:cNvPr id="3" name="Content Placeholder 2"/>
          <p:cNvSpPr>
            <a:spLocks noGrp="1"/>
          </p:cNvSpPr>
          <p:nvPr>
            <p:ph idx="1"/>
          </p:nvPr>
        </p:nvSpPr>
        <p:spPr/>
        <p:txBody>
          <a:bodyPr>
            <a:normAutofit/>
          </a:bodyPr>
          <a:lstStyle/>
          <a:p>
            <a:r>
              <a:rPr lang="en-US" sz="4400" b="1" dirty="0"/>
              <a:t>Seek the Lord</a:t>
            </a:r>
            <a:endParaRPr lang="en-US" sz="4400" dirty="0"/>
          </a:p>
          <a:p>
            <a:endParaRPr lang="en-US" sz="4400" dirty="0" smtClean="0"/>
          </a:p>
          <a:p>
            <a:r>
              <a:rPr lang="en-US" sz="4400" b="1" dirty="0" smtClean="0"/>
              <a:t>Seek Righteousness</a:t>
            </a:r>
          </a:p>
          <a:p>
            <a:endParaRPr lang="en-US" sz="4400" dirty="0" smtClean="0"/>
          </a:p>
          <a:p>
            <a:r>
              <a:rPr lang="en-US" sz="4400" b="1" dirty="0" smtClean="0"/>
              <a:t>Seek Humility</a:t>
            </a:r>
            <a:endParaRPr lang="en-US" sz="4400" b="1" dirty="0"/>
          </a:p>
        </p:txBody>
      </p:sp>
    </p:spTree>
    <p:extLst>
      <p:ext uri="{BB962C8B-B14F-4D97-AF65-F5344CB8AC3E}">
        <p14:creationId xmlns:p14="http://schemas.microsoft.com/office/powerpoint/2010/main" val="47103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5:21</a:t>
            </a:r>
            <a:endParaRPr lang="en-US" sz="5400" dirty="0"/>
          </a:p>
        </p:txBody>
      </p:sp>
      <p:sp>
        <p:nvSpPr>
          <p:cNvPr id="3" name="Content Placeholder 2"/>
          <p:cNvSpPr>
            <a:spLocks noGrp="1"/>
          </p:cNvSpPr>
          <p:nvPr>
            <p:ph idx="1"/>
          </p:nvPr>
        </p:nvSpPr>
        <p:spPr/>
        <p:txBody>
          <a:bodyPr>
            <a:normAutofit/>
          </a:bodyPr>
          <a:lstStyle/>
          <a:p>
            <a:r>
              <a:rPr lang="en-US" sz="3600" baseline="30000" dirty="0"/>
              <a:t>21 </a:t>
            </a:r>
            <a:r>
              <a:rPr lang="en-US" sz="3600" dirty="0"/>
              <a:t>For He made Him who knew no sin </a:t>
            </a:r>
            <a:r>
              <a:rPr lang="en-US" sz="3600" i="1" dirty="0"/>
              <a:t>to be</a:t>
            </a:r>
            <a:r>
              <a:rPr lang="en-US" sz="3600" dirty="0"/>
              <a:t> sin for us, that we might become the righteousness of God in Him. </a:t>
            </a:r>
            <a:endParaRPr lang="en-US" sz="3600" dirty="0"/>
          </a:p>
        </p:txBody>
      </p:sp>
    </p:spTree>
    <p:extLst>
      <p:ext uri="{BB962C8B-B14F-4D97-AF65-F5344CB8AC3E}">
        <p14:creationId xmlns:p14="http://schemas.microsoft.com/office/powerpoint/2010/main" val="2888968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Obey!</a:t>
            </a:r>
            <a:endParaRPr lang="en-US" sz="6000" b="1" dirty="0"/>
          </a:p>
        </p:txBody>
      </p:sp>
      <p:sp>
        <p:nvSpPr>
          <p:cNvPr id="3" name="Content Placeholder 2"/>
          <p:cNvSpPr>
            <a:spLocks noGrp="1"/>
          </p:cNvSpPr>
          <p:nvPr>
            <p:ph idx="1"/>
          </p:nvPr>
        </p:nvSpPr>
        <p:spPr/>
        <p:txBody>
          <a:bodyPr>
            <a:normAutofit/>
          </a:bodyPr>
          <a:lstStyle/>
          <a:p>
            <a:r>
              <a:rPr lang="en-US" sz="3600" b="1" dirty="0"/>
              <a:t>Zephaniah 2:3 </a:t>
            </a:r>
            <a:r>
              <a:rPr lang="en-US" sz="3600" baseline="30000" dirty="0" smtClean="0"/>
              <a:t> </a:t>
            </a:r>
            <a:r>
              <a:rPr lang="en-US" sz="3600" dirty="0"/>
              <a:t>Seek the Lord, all you meek of the earth, </a:t>
            </a:r>
            <a:r>
              <a:rPr lang="en-US" sz="3600" b="1" i="1" u="sng" dirty="0">
                <a:solidFill>
                  <a:srgbClr val="FF0000"/>
                </a:solidFill>
              </a:rPr>
              <a:t>Who have upheld His justice</a:t>
            </a:r>
            <a:r>
              <a:rPr lang="en-US" sz="3600" dirty="0"/>
              <a:t>. Seek righteousness, seek humility. It may be that you will be hidden In the day of the Lord's anger.</a:t>
            </a:r>
            <a:endParaRPr lang="en-US" sz="3600" dirty="0"/>
          </a:p>
        </p:txBody>
      </p:sp>
    </p:spTree>
    <p:extLst>
      <p:ext uri="{BB962C8B-B14F-4D97-AF65-F5344CB8AC3E}">
        <p14:creationId xmlns:p14="http://schemas.microsoft.com/office/powerpoint/2010/main" val="40713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John 14:21</a:t>
            </a:r>
            <a:endParaRPr lang="en-US" sz="5400" dirty="0"/>
          </a:p>
        </p:txBody>
      </p:sp>
      <p:sp>
        <p:nvSpPr>
          <p:cNvPr id="3" name="Content Placeholder 2"/>
          <p:cNvSpPr>
            <a:spLocks noGrp="1"/>
          </p:cNvSpPr>
          <p:nvPr>
            <p:ph idx="1"/>
          </p:nvPr>
        </p:nvSpPr>
        <p:spPr/>
        <p:txBody>
          <a:bodyPr>
            <a:normAutofit/>
          </a:bodyPr>
          <a:lstStyle/>
          <a:p>
            <a:r>
              <a:rPr lang="en-US" sz="3600" baseline="30000" dirty="0"/>
              <a:t>21 </a:t>
            </a:r>
            <a:r>
              <a:rPr lang="en-US" sz="3600" dirty="0"/>
              <a:t>He who has My commandments and keeps them, it is he who loves Me. And he who loves Me will be loved by My Father, and I will love him and manifest Myself to him." </a:t>
            </a:r>
            <a:endParaRPr lang="en-US" sz="3600" dirty="0"/>
          </a:p>
        </p:txBody>
      </p:sp>
    </p:spTree>
    <p:extLst>
      <p:ext uri="{BB962C8B-B14F-4D97-AF65-F5344CB8AC3E}">
        <p14:creationId xmlns:p14="http://schemas.microsoft.com/office/powerpoint/2010/main" val="4279378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 y="12031"/>
            <a:ext cx="9139990" cy="6885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0770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25112"/>
          </a:xfrm>
        </p:spPr>
        <p:txBody>
          <a:bodyPr>
            <a:noAutofit/>
          </a:bodyPr>
          <a:lstStyle/>
          <a:p>
            <a:r>
              <a:rPr lang="en-US" sz="3600" dirty="0" smtClean="0"/>
              <a:t>It isn’t MY paper! (I do not own them!)</a:t>
            </a:r>
          </a:p>
          <a:p>
            <a:endParaRPr lang="en-US" sz="3600" dirty="0" smtClean="0"/>
          </a:p>
          <a:p>
            <a:r>
              <a:rPr lang="en-US" sz="3600" dirty="0" smtClean="0"/>
              <a:t>It isn’t MY doing! (I did not drop them!)</a:t>
            </a:r>
          </a:p>
          <a:p>
            <a:endParaRPr lang="en-US" sz="3600" dirty="0" smtClean="0"/>
          </a:p>
          <a:p>
            <a:r>
              <a:rPr lang="en-US" sz="3600" dirty="0" smtClean="0"/>
              <a:t>It is not MY job to pick them up! (It’s the janitor’s job!)</a:t>
            </a:r>
            <a:endParaRPr lang="en-US" sz="3600" dirty="0"/>
          </a:p>
        </p:txBody>
      </p:sp>
    </p:spTree>
    <p:extLst>
      <p:ext uri="{BB962C8B-B14F-4D97-AF65-F5344CB8AC3E}">
        <p14:creationId xmlns:p14="http://schemas.microsoft.com/office/powerpoint/2010/main" val="202781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25112"/>
          </a:xfrm>
        </p:spPr>
        <p:txBody>
          <a:bodyPr/>
          <a:lstStyle/>
          <a:p>
            <a:pPr lvl="0"/>
            <a:r>
              <a:rPr lang="en-US" sz="3600" dirty="0"/>
              <a:t>Apathy</a:t>
            </a:r>
          </a:p>
          <a:p>
            <a:pPr lvl="0"/>
            <a:r>
              <a:rPr lang="en-US" sz="3600" dirty="0"/>
              <a:t>Unconcern</a:t>
            </a:r>
          </a:p>
          <a:p>
            <a:pPr lvl="0"/>
            <a:r>
              <a:rPr lang="en-US" sz="3600" dirty="0"/>
              <a:t>Complacency</a:t>
            </a:r>
          </a:p>
          <a:p>
            <a:pPr lvl="0"/>
            <a:r>
              <a:rPr lang="en-US" sz="3600" dirty="0" err="1"/>
              <a:t>Lukewarmness</a:t>
            </a:r>
            <a:endParaRPr lang="en-US" sz="3600" dirty="0"/>
          </a:p>
          <a:p>
            <a:pPr lvl="0"/>
            <a:r>
              <a:rPr lang="en-US" sz="3600" dirty="0"/>
              <a:t>“I Don’t Care” attitude</a:t>
            </a:r>
          </a:p>
          <a:p>
            <a:pPr lvl="0"/>
            <a:r>
              <a:rPr lang="en-US" sz="3600" dirty="0"/>
              <a:t>“Flat-line Faith”</a:t>
            </a:r>
          </a:p>
          <a:p>
            <a:pPr lvl="0"/>
            <a:r>
              <a:rPr lang="en-US" sz="3600" dirty="0"/>
              <a:t>Spiritual Stagnancy</a:t>
            </a:r>
          </a:p>
          <a:p>
            <a:pPr marL="109728" indent="0">
              <a:buNone/>
            </a:pPr>
            <a:endParaRPr lang="en-US" dirty="0"/>
          </a:p>
        </p:txBody>
      </p:sp>
    </p:spTree>
    <p:extLst>
      <p:ext uri="{BB962C8B-B14F-4D97-AF65-F5344CB8AC3E}">
        <p14:creationId xmlns:p14="http://schemas.microsoft.com/office/powerpoint/2010/main" val="2639439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05400"/>
          </a:xfrm>
        </p:spPr>
        <p:txBody>
          <a:bodyPr>
            <a:normAutofit lnSpcReduction="10000"/>
          </a:bodyPr>
          <a:lstStyle/>
          <a:p>
            <a:r>
              <a:rPr lang="en-US" sz="3600" dirty="0" smtClean="0"/>
              <a:t>Callousness</a:t>
            </a:r>
          </a:p>
          <a:p>
            <a:pPr lvl="0"/>
            <a:r>
              <a:rPr lang="en-US" sz="3600" dirty="0"/>
              <a:t>Comfortable</a:t>
            </a:r>
          </a:p>
          <a:p>
            <a:pPr lvl="0"/>
            <a:r>
              <a:rPr lang="en-US" sz="3600" dirty="0"/>
              <a:t>Compromising</a:t>
            </a:r>
          </a:p>
          <a:p>
            <a:pPr lvl="0"/>
            <a:r>
              <a:rPr lang="en-US" sz="3600" dirty="0"/>
              <a:t>Spiritual Arrogance</a:t>
            </a:r>
          </a:p>
          <a:p>
            <a:pPr lvl="0"/>
            <a:r>
              <a:rPr lang="en-US" sz="3600" dirty="0"/>
              <a:t>“Business as Usual</a:t>
            </a:r>
            <a:r>
              <a:rPr lang="en-US" sz="3600" dirty="0" smtClean="0"/>
              <a:t>”</a:t>
            </a:r>
          </a:p>
          <a:p>
            <a:pPr lvl="0"/>
            <a:r>
              <a:rPr lang="en-US" sz="3600" dirty="0" smtClean="0"/>
              <a:t>“</a:t>
            </a:r>
            <a:r>
              <a:rPr lang="en-US" sz="3600" dirty="0"/>
              <a:t>Status Quo” Faith</a:t>
            </a:r>
          </a:p>
          <a:p>
            <a:pPr lvl="0"/>
            <a:r>
              <a:rPr lang="en-US" sz="3600" dirty="0"/>
              <a:t>Procrastination</a:t>
            </a:r>
          </a:p>
          <a:p>
            <a:pPr lvl="0"/>
            <a:r>
              <a:rPr lang="en-US" sz="3600" dirty="0" smtClean="0"/>
              <a:t>Laziness</a:t>
            </a:r>
          </a:p>
          <a:p>
            <a:r>
              <a:rPr lang="en-US" sz="3600" dirty="0"/>
              <a:t>Selfishness</a:t>
            </a:r>
          </a:p>
          <a:p>
            <a:pPr marL="109728" lvl="0" indent="0">
              <a:buNone/>
            </a:pPr>
            <a:endParaRPr lang="en-US" dirty="0"/>
          </a:p>
        </p:txBody>
      </p:sp>
    </p:spTree>
    <p:extLst>
      <p:ext uri="{BB962C8B-B14F-4D97-AF65-F5344CB8AC3E}">
        <p14:creationId xmlns:p14="http://schemas.microsoft.com/office/powerpoint/2010/main" val="116088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Spiritual Stagnancy</a:t>
            </a:r>
            <a:endParaRPr lang="en-US" sz="5400" b="1" dirty="0"/>
          </a:p>
        </p:txBody>
      </p:sp>
      <p:sp>
        <p:nvSpPr>
          <p:cNvPr id="3" name="Content Placeholder 2"/>
          <p:cNvSpPr>
            <a:spLocks noGrp="1"/>
          </p:cNvSpPr>
          <p:nvPr>
            <p:ph idx="1"/>
          </p:nvPr>
        </p:nvSpPr>
        <p:spPr/>
        <p:txBody>
          <a:bodyPr>
            <a:normAutofit/>
          </a:bodyPr>
          <a:lstStyle/>
          <a:p>
            <a:endParaRPr lang="en-US" sz="3600" b="1" dirty="0" smtClean="0"/>
          </a:p>
          <a:p>
            <a:r>
              <a:rPr lang="en-US" sz="3600" b="1" dirty="0" smtClean="0"/>
              <a:t>Stagnant</a:t>
            </a:r>
            <a:r>
              <a:rPr lang="en-US" sz="3600" dirty="0" smtClean="0"/>
              <a:t>— “Sluggish, motionless, and inactive; not living; simply existing.</a:t>
            </a:r>
            <a:endParaRPr lang="en-US" sz="3600" dirty="0"/>
          </a:p>
        </p:txBody>
      </p:sp>
    </p:spTree>
    <p:extLst>
      <p:ext uri="{BB962C8B-B14F-4D97-AF65-F5344CB8AC3E}">
        <p14:creationId xmlns:p14="http://schemas.microsoft.com/office/powerpoint/2010/main" val="42577753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221</TotalTime>
  <Words>1793</Words>
  <Application>Microsoft Office PowerPoint</Application>
  <PresentationFormat>On-screen Show (4:3)</PresentationFormat>
  <Paragraphs>142</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Urban</vt:lpstr>
      <vt:lpstr>Overcoming Common Pitfalls of Men: Spiritual Apathy</vt:lpstr>
      <vt:lpstr>Lamentations 1:12</vt:lpstr>
      <vt:lpstr>Zephaniah 1:12</vt:lpstr>
      <vt:lpstr>Revelation 3:15-17</vt:lpstr>
      <vt:lpstr>PowerPoint Presentation</vt:lpstr>
      <vt:lpstr>PowerPoint Presentation</vt:lpstr>
      <vt:lpstr>PowerPoint Presentation</vt:lpstr>
      <vt:lpstr>PowerPoint Presentation</vt:lpstr>
      <vt:lpstr>Spiritual Stagnancy</vt:lpstr>
      <vt:lpstr>PowerPoint Presentation</vt:lpstr>
      <vt:lpstr>Flat-line Faith</vt:lpstr>
      <vt:lpstr>Flat-line Faith</vt:lpstr>
      <vt:lpstr>Jeremiah thought…</vt:lpstr>
      <vt:lpstr>Jeremiah 22:8-9</vt:lpstr>
      <vt:lpstr>Lamentations 1:12</vt:lpstr>
      <vt:lpstr>We have become a society of:</vt:lpstr>
      <vt:lpstr>Gawker</vt:lpstr>
      <vt:lpstr>Squawker</vt:lpstr>
      <vt:lpstr>Talker</vt:lpstr>
      <vt:lpstr>Walker</vt:lpstr>
      <vt:lpstr>“Who is my Neighbor?”</vt:lpstr>
      <vt:lpstr>Who is my Neighbor?</vt:lpstr>
      <vt:lpstr>Who is my Neighbor?</vt:lpstr>
      <vt:lpstr>Who is my Neighbor?</vt:lpstr>
      <vt:lpstr>Compassion Before Everything!</vt:lpstr>
      <vt:lpstr>Compassion Before Everything!</vt:lpstr>
      <vt:lpstr>Matthew 25:35-40</vt:lpstr>
      <vt:lpstr>Matthew 25:35-40</vt:lpstr>
      <vt:lpstr>Matthew 25:35-40</vt:lpstr>
      <vt:lpstr>Acts 20:35</vt:lpstr>
      <vt:lpstr>Romans 12:20</vt:lpstr>
      <vt:lpstr>Galatians 6:1-2</vt:lpstr>
      <vt:lpstr>Go and Do Likewise!</vt:lpstr>
      <vt:lpstr>Lukewarmness</vt:lpstr>
      <vt:lpstr>Lukewarmness</vt:lpstr>
      <vt:lpstr>Lukewarmness</vt:lpstr>
      <vt:lpstr>Luke 9:23-26</vt:lpstr>
      <vt:lpstr>Luke 9:23-26</vt:lpstr>
      <vt:lpstr>PowerPoint Presentation</vt:lpstr>
      <vt:lpstr>Zephaniah 1:12</vt:lpstr>
      <vt:lpstr>Zephaniah 2:1-3</vt:lpstr>
      <vt:lpstr>Gather!</vt:lpstr>
      <vt:lpstr>Hebrews 10:24-25</vt:lpstr>
      <vt:lpstr>Seek!</vt:lpstr>
      <vt:lpstr>2 Corinthians 5:21</vt:lpstr>
      <vt:lpstr>Obey!</vt:lpstr>
      <vt:lpstr>John 14:21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Common Pitfalls of Men: Spiritual Apathy</dc:title>
  <dc:creator>Carlos Flores</dc:creator>
  <cp:lastModifiedBy>Carlos Flores</cp:lastModifiedBy>
  <cp:revision>12</cp:revision>
  <dcterms:created xsi:type="dcterms:W3CDTF">2013-01-25T22:19:26Z</dcterms:created>
  <dcterms:modified xsi:type="dcterms:W3CDTF">2013-01-26T02:00:59Z</dcterms:modified>
</cp:coreProperties>
</file>