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2" r:id="rId4"/>
    <p:sldId id="263" r:id="rId5"/>
    <p:sldId id="264" r:id="rId6"/>
    <p:sldId id="265" r:id="rId7"/>
    <p:sldId id="266" r:id="rId8"/>
    <p:sldId id="267" r:id="rId9"/>
    <p:sldId id="268" r:id="rId10"/>
    <p:sldId id="257" r:id="rId11"/>
    <p:sldId id="258" r:id="rId12"/>
    <p:sldId id="259" r:id="rId13"/>
    <p:sldId id="260" r:id="rId14"/>
    <p:sldId id="269" r:id="rId15"/>
    <p:sldId id="270" r:id="rId16"/>
    <p:sldId id="271" r:id="rId17"/>
    <p:sldId id="272" r:id="rId18"/>
    <p:sldId id="273" r:id="rId19"/>
    <p:sldId id="274" r:id="rId20"/>
    <p:sldId id="275" r:id="rId21"/>
    <p:sldId id="276" r:id="rId22"/>
    <p:sldId id="290" r:id="rId23"/>
    <p:sldId id="277" r:id="rId24"/>
    <p:sldId id="278" r:id="rId25"/>
    <p:sldId id="279" r:id="rId26"/>
    <p:sldId id="280" r:id="rId27"/>
    <p:sldId id="281" r:id="rId28"/>
    <p:sldId id="282" r:id="rId29"/>
    <p:sldId id="283" r:id="rId30"/>
    <p:sldId id="284" r:id="rId31"/>
    <p:sldId id="285" r:id="rId32"/>
    <p:sldId id="286" r:id="rId33"/>
    <p:sldId id="287" r:id="rId34"/>
    <p:sldId id="289" r:id="rId35"/>
    <p:sldId id="28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93B616B4-3565-4E7F-BF78-F974D794C40B}" type="datetimeFigureOut">
              <a:rPr lang="en-US" smtClean="0"/>
              <a:t>3/2/2013</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2F50D664-81E4-4C67-991E-613C907D527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B616B4-3565-4E7F-BF78-F974D794C40B}" type="datetimeFigureOut">
              <a:rPr lang="en-US" smtClean="0"/>
              <a:t>3/2/2013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0D664-81E4-4C67-991E-613C907D52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B616B4-3565-4E7F-BF78-F974D794C40B}" type="datetimeFigureOut">
              <a:rPr lang="en-US" smtClean="0"/>
              <a:t>3/2/2013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0D664-81E4-4C67-991E-613C907D52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B616B4-3565-4E7F-BF78-F974D794C40B}" type="datetimeFigureOut">
              <a:rPr lang="en-US" smtClean="0"/>
              <a:t>3/2/2013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0D664-81E4-4C67-991E-613C907D52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616B4-3565-4E7F-BF78-F974D794C40B}" type="datetimeFigureOut">
              <a:rPr lang="en-US" smtClean="0"/>
              <a:t>3/2/2013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50D664-81E4-4C67-991E-613C907D527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3B616B4-3565-4E7F-BF78-F974D794C40B}" type="datetimeFigureOut">
              <a:rPr lang="en-US" smtClean="0"/>
              <a:t>3/2/2013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0D664-81E4-4C67-991E-613C907D5270}"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3B616B4-3565-4E7F-BF78-F974D794C40B}" type="datetimeFigureOut">
              <a:rPr lang="en-US" smtClean="0"/>
              <a:t>3/2/2013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50D664-81E4-4C67-991E-613C907D5270}"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B616B4-3565-4E7F-BF78-F974D794C40B}" type="datetimeFigureOut">
              <a:rPr lang="en-US" smtClean="0"/>
              <a:t>3/2/2013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50D664-81E4-4C67-991E-613C907D52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B616B4-3565-4E7F-BF78-F974D794C40B}" type="datetimeFigureOut">
              <a:rPr lang="en-US" smtClean="0"/>
              <a:t>3/2/2013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50D664-81E4-4C67-991E-613C907D52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93B616B4-3565-4E7F-BF78-F974D794C40B}" type="datetimeFigureOut">
              <a:rPr lang="en-US" smtClean="0"/>
              <a:t>3/2/2013</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2F50D664-81E4-4C67-991E-613C907D527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93B616B4-3565-4E7F-BF78-F974D794C40B}" type="datetimeFigureOut">
              <a:rPr lang="en-US" smtClean="0"/>
              <a:t>3/2/2013</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2F50D664-81E4-4C67-991E-613C907D527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3B616B4-3565-4E7F-BF78-F974D794C40B}" type="datetimeFigureOut">
              <a:rPr lang="en-US" smtClean="0"/>
              <a:t>3/2/2013</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F50D664-81E4-4C67-991E-613C907D527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7200" dirty="0" smtClean="0"/>
              <a:t>A Lesson on Birthright</a:t>
            </a:r>
            <a:endParaRPr lang="en-US" sz="7200" dirty="0"/>
          </a:p>
        </p:txBody>
      </p:sp>
      <p:sp>
        <p:nvSpPr>
          <p:cNvPr id="3" name="Subtitle 2"/>
          <p:cNvSpPr>
            <a:spLocks noGrp="1"/>
          </p:cNvSpPr>
          <p:nvPr>
            <p:ph type="subTitle" idx="1"/>
          </p:nvPr>
        </p:nvSpPr>
        <p:spPr/>
        <p:txBody>
          <a:bodyPr>
            <a:noAutofit/>
          </a:bodyPr>
          <a:lstStyle/>
          <a:p>
            <a:r>
              <a:rPr lang="en-US" sz="3600" dirty="0" smtClean="0"/>
              <a:t>Genesis 25:27-34</a:t>
            </a:r>
          </a:p>
          <a:p>
            <a:r>
              <a:rPr lang="en-US" sz="3600" dirty="0" smtClean="0"/>
              <a:t>March 2-3, 2013</a:t>
            </a:r>
          </a:p>
          <a:p>
            <a:r>
              <a:rPr lang="en-US" sz="3600" dirty="0" smtClean="0"/>
              <a:t>Calvary Chapel of El Paso</a:t>
            </a:r>
            <a:endParaRPr lang="en-US" sz="3600" dirty="0"/>
          </a:p>
        </p:txBody>
      </p:sp>
    </p:spTree>
    <p:extLst>
      <p:ext uri="{BB962C8B-B14F-4D97-AF65-F5344CB8AC3E}">
        <p14:creationId xmlns:p14="http://schemas.microsoft.com/office/powerpoint/2010/main" val="3921989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al.com/spotnews/photo/daylight-saving-time-031012jpg-5174365006602e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00200"/>
            <a:ext cx="5301163" cy="46783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57400" y="762000"/>
            <a:ext cx="5301163" cy="646331"/>
          </a:xfrm>
          <a:prstGeom prst="rect">
            <a:avLst/>
          </a:prstGeom>
          <a:noFill/>
        </p:spPr>
        <p:txBody>
          <a:bodyPr wrap="square" rtlCol="0">
            <a:spAutoFit/>
          </a:bodyPr>
          <a:lstStyle/>
          <a:p>
            <a:pPr algn="ctr"/>
            <a:r>
              <a:rPr lang="en-US" sz="3600" b="1" dirty="0" smtClean="0"/>
              <a:t>NEXT SUNDAY:</a:t>
            </a:r>
            <a:endParaRPr lang="en-US" sz="3600" b="1" dirty="0"/>
          </a:p>
        </p:txBody>
      </p:sp>
    </p:spTree>
    <p:extLst>
      <p:ext uri="{BB962C8B-B14F-4D97-AF65-F5344CB8AC3E}">
        <p14:creationId xmlns:p14="http://schemas.microsoft.com/office/powerpoint/2010/main" val="4036481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irdsflight.com/wp-content/uploads/2012/03/turkey-vulture-fact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1"/>
            <a:ext cx="3886200" cy="36918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2.bp.blogspot.com/_Z7hODz8fgEc/TUE3cc1kuFI/AAAAAAAAAP0/PAjlfdIOSX4/s1600/hummingbir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124200"/>
            <a:ext cx="3708400" cy="3064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589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images.cdn.fotopedia.com/JUGCIYNrDZM-5zt8cCb1T3g-hd/World_Heritage_Sites/Africa/East_Africa/Tanzania/Ngorongoro_Conservation_Area/Lappet-faced_vul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248" y="777815"/>
            <a:ext cx="7658099"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72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hoothollow.com/May-June%202005%20images/Broadbill%20w%20honeysucker%20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58" y="586596"/>
            <a:ext cx="7692606" cy="5738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3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Proverbs 22:3-4</a:t>
            </a:r>
            <a:endParaRPr lang="en-US" sz="7200" dirty="0"/>
          </a:p>
        </p:txBody>
      </p:sp>
      <p:sp>
        <p:nvSpPr>
          <p:cNvPr id="3" name="Content Placeholder 2"/>
          <p:cNvSpPr>
            <a:spLocks noGrp="1"/>
          </p:cNvSpPr>
          <p:nvPr>
            <p:ph idx="1"/>
          </p:nvPr>
        </p:nvSpPr>
        <p:spPr/>
        <p:txBody>
          <a:bodyPr/>
          <a:lstStyle/>
          <a:p>
            <a:r>
              <a:rPr lang="en-US" sz="3600" baseline="30000" dirty="0" smtClean="0"/>
              <a:t>3 </a:t>
            </a:r>
            <a:r>
              <a:rPr lang="en-US" sz="3600" dirty="0" smtClean="0"/>
              <a:t>A </a:t>
            </a:r>
            <a:r>
              <a:rPr lang="en-US" sz="3600" dirty="0"/>
              <a:t>prudent </a:t>
            </a:r>
            <a:r>
              <a:rPr lang="en-US" sz="3600" i="1" dirty="0"/>
              <a:t>man</a:t>
            </a:r>
            <a:r>
              <a:rPr lang="en-US" sz="3600" dirty="0"/>
              <a:t> foresees evil and hides himself, But the simple pass on and are punished. </a:t>
            </a:r>
            <a:r>
              <a:rPr lang="en-US" sz="3600" baseline="30000" dirty="0"/>
              <a:t>4 </a:t>
            </a:r>
            <a:r>
              <a:rPr lang="en-US" sz="3600" dirty="0" smtClean="0"/>
              <a:t>By </a:t>
            </a:r>
            <a:r>
              <a:rPr lang="en-US" sz="3600" dirty="0"/>
              <a:t>humility </a:t>
            </a:r>
            <a:r>
              <a:rPr lang="en-US" sz="3600" i="1" dirty="0"/>
              <a:t>and</a:t>
            </a:r>
            <a:r>
              <a:rPr lang="en-US" sz="3600" dirty="0"/>
              <a:t> the fear of the LORD </a:t>
            </a:r>
            <a:r>
              <a:rPr lang="en-US" sz="3600" i="1" dirty="0"/>
              <a:t>Are</a:t>
            </a:r>
            <a:r>
              <a:rPr lang="en-US" sz="3600" dirty="0"/>
              <a:t> riches and honor and life.</a:t>
            </a:r>
          </a:p>
        </p:txBody>
      </p:sp>
    </p:spTree>
    <p:extLst>
      <p:ext uri="{BB962C8B-B14F-4D97-AF65-F5344CB8AC3E}">
        <p14:creationId xmlns:p14="http://schemas.microsoft.com/office/powerpoint/2010/main" val="240930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6965245" cy="1202485"/>
          </a:xfrm>
        </p:spPr>
        <p:txBody>
          <a:bodyPr>
            <a:normAutofit/>
          </a:bodyPr>
          <a:lstStyle/>
          <a:p>
            <a:r>
              <a:rPr lang="en-US" sz="6600" dirty="0" smtClean="0"/>
              <a:t>1 Corinthians 10:13</a:t>
            </a:r>
            <a:endParaRPr lang="en-US" sz="6600" dirty="0"/>
          </a:p>
        </p:txBody>
      </p:sp>
      <p:sp>
        <p:nvSpPr>
          <p:cNvPr id="3" name="Content Placeholder 2"/>
          <p:cNvSpPr>
            <a:spLocks noGrp="1"/>
          </p:cNvSpPr>
          <p:nvPr>
            <p:ph idx="1"/>
          </p:nvPr>
        </p:nvSpPr>
        <p:spPr>
          <a:xfrm>
            <a:off x="1219200" y="2133600"/>
            <a:ext cx="6537960" cy="3824343"/>
          </a:xfrm>
        </p:spPr>
        <p:txBody>
          <a:bodyPr>
            <a:noAutofit/>
          </a:bodyPr>
          <a:lstStyle/>
          <a:p>
            <a:r>
              <a:rPr lang="en-US" sz="3200" dirty="0" smtClean="0"/>
              <a:t>No </a:t>
            </a:r>
            <a:r>
              <a:rPr lang="en-US" sz="3200" dirty="0"/>
              <a:t>temptation has overtaken you except such as is common to man; but God </a:t>
            </a:r>
            <a:r>
              <a:rPr lang="en-US" sz="3200" i="1" dirty="0"/>
              <a:t>is</a:t>
            </a:r>
            <a:r>
              <a:rPr lang="en-US" sz="3200" dirty="0"/>
              <a:t> faithful, who will not allow you to be tempted beyond what you are able, but with the temptation will also make the way of escape, that you may be able to bear </a:t>
            </a:r>
            <a:r>
              <a:rPr lang="en-US" sz="3200" i="1" dirty="0"/>
              <a:t>it.</a:t>
            </a:r>
            <a:r>
              <a:rPr lang="en-US" sz="3200" dirty="0"/>
              <a:t> </a:t>
            </a:r>
            <a:endParaRPr lang="en-US" sz="3200" dirty="0"/>
          </a:p>
        </p:txBody>
      </p:sp>
    </p:spTree>
    <p:extLst>
      <p:ext uri="{BB962C8B-B14F-4D97-AF65-F5344CB8AC3E}">
        <p14:creationId xmlns:p14="http://schemas.microsoft.com/office/powerpoint/2010/main" val="2680829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Genesis 25:27</a:t>
            </a:r>
            <a:endParaRPr lang="en-US" sz="7200" dirty="0"/>
          </a:p>
        </p:txBody>
      </p:sp>
      <p:sp>
        <p:nvSpPr>
          <p:cNvPr id="3" name="Content Placeholder 2"/>
          <p:cNvSpPr>
            <a:spLocks noGrp="1"/>
          </p:cNvSpPr>
          <p:nvPr>
            <p:ph idx="1"/>
          </p:nvPr>
        </p:nvSpPr>
        <p:spPr/>
        <p:txBody>
          <a:bodyPr>
            <a:normAutofit/>
          </a:bodyPr>
          <a:lstStyle/>
          <a:p>
            <a:r>
              <a:rPr lang="en-US" sz="4000" dirty="0"/>
              <a:t>So the boys grew. And Esau was a skillful hunter, a man of the field; but Jacob was a mild man, dwelling in tents.</a:t>
            </a:r>
            <a:endParaRPr lang="en-US" sz="4000" dirty="0"/>
          </a:p>
        </p:txBody>
      </p:sp>
    </p:spTree>
    <p:extLst>
      <p:ext uri="{BB962C8B-B14F-4D97-AF65-F5344CB8AC3E}">
        <p14:creationId xmlns:p14="http://schemas.microsoft.com/office/powerpoint/2010/main" val="1165970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Romans 6:6</a:t>
            </a:r>
            <a:endParaRPr lang="en-US" sz="7200" dirty="0"/>
          </a:p>
        </p:txBody>
      </p:sp>
      <p:sp>
        <p:nvSpPr>
          <p:cNvPr id="3" name="Content Placeholder 2"/>
          <p:cNvSpPr>
            <a:spLocks noGrp="1"/>
          </p:cNvSpPr>
          <p:nvPr>
            <p:ph idx="1"/>
          </p:nvPr>
        </p:nvSpPr>
        <p:spPr/>
        <p:txBody>
          <a:bodyPr>
            <a:noAutofit/>
          </a:bodyPr>
          <a:lstStyle/>
          <a:p>
            <a:r>
              <a:rPr lang="en-US" sz="4000" dirty="0"/>
              <a:t>knowing this, that our old man was crucified with </a:t>
            </a:r>
            <a:r>
              <a:rPr lang="en-US" sz="4000" i="1" dirty="0"/>
              <a:t>Him,</a:t>
            </a:r>
            <a:r>
              <a:rPr lang="en-US" sz="4000" dirty="0"/>
              <a:t> that the body of sin might be done away with, that we should no longer be slaves of sin.</a:t>
            </a:r>
            <a:endParaRPr lang="en-US" sz="4000" dirty="0"/>
          </a:p>
        </p:txBody>
      </p:sp>
    </p:spTree>
    <p:extLst>
      <p:ext uri="{BB962C8B-B14F-4D97-AF65-F5344CB8AC3E}">
        <p14:creationId xmlns:p14="http://schemas.microsoft.com/office/powerpoint/2010/main" val="1296318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Genesis 25:28</a:t>
            </a:r>
            <a:endParaRPr lang="en-US" sz="7200" dirty="0"/>
          </a:p>
        </p:txBody>
      </p:sp>
      <p:sp>
        <p:nvSpPr>
          <p:cNvPr id="3" name="Content Placeholder 2"/>
          <p:cNvSpPr>
            <a:spLocks noGrp="1"/>
          </p:cNvSpPr>
          <p:nvPr>
            <p:ph idx="1"/>
          </p:nvPr>
        </p:nvSpPr>
        <p:spPr/>
        <p:txBody>
          <a:bodyPr>
            <a:normAutofit/>
          </a:bodyPr>
          <a:lstStyle/>
          <a:p>
            <a:r>
              <a:rPr lang="en-US" sz="4000" dirty="0"/>
              <a:t>And Isaac loved Esau because he ate </a:t>
            </a:r>
            <a:r>
              <a:rPr lang="en-US" sz="4000" i="1" dirty="0"/>
              <a:t>of his</a:t>
            </a:r>
            <a:r>
              <a:rPr lang="en-US" sz="4000" dirty="0"/>
              <a:t> game, but Rebekah loved Jacob.</a:t>
            </a:r>
            <a:endParaRPr lang="en-US" sz="4000" dirty="0"/>
          </a:p>
        </p:txBody>
      </p:sp>
    </p:spTree>
    <p:extLst>
      <p:ext uri="{BB962C8B-B14F-4D97-AF65-F5344CB8AC3E}">
        <p14:creationId xmlns:p14="http://schemas.microsoft.com/office/powerpoint/2010/main" val="913562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Romans 14:17</a:t>
            </a:r>
            <a:endParaRPr lang="en-US" sz="7200" dirty="0"/>
          </a:p>
        </p:txBody>
      </p:sp>
      <p:sp>
        <p:nvSpPr>
          <p:cNvPr id="3" name="Content Placeholder 2"/>
          <p:cNvSpPr>
            <a:spLocks noGrp="1"/>
          </p:cNvSpPr>
          <p:nvPr>
            <p:ph idx="1"/>
          </p:nvPr>
        </p:nvSpPr>
        <p:spPr/>
        <p:txBody>
          <a:bodyPr>
            <a:normAutofit/>
          </a:bodyPr>
          <a:lstStyle/>
          <a:p>
            <a:r>
              <a:rPr lang="en-US" sz="4000" dirty="0"/>
              <a:t>for the kingdom of God is not eating and drinking, but righteousness and peace and joy in the Holy Spirit.</a:t>
            </a:r>
            <a:endParaRPr lang="en-US" sz="4000" dirty="0"/>
          </a:p>
        </p:txBody>
      </p:sp>
    </p:spTree>
    <p:extLst>
      <p:ext uri="{BB962C8B-B14F-4D97-AF65-F5344CB8AC3E}">
        <p14:creationId xmlns:p14="http://schemas.microsoft.com/office/powerpoint/2010/main" val="3779652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Genesis 25:27-34</a:t>
            </a:r>
            <a:endParaRPr lang="en-US" sz="7200" dirty="0"/>
          </a:p>
        </p:txBody>
      </p:sp>
      <p:sp>
        <p:nvSpPr>
          <p:cNvPr id="3" name="Content Placeholder 2"/>
          <p:cNvSpPr>
            <a:spLocks noGrp="1"/>
          </p:cNvSpPr>
          <p:nvPr>
            <p:ph idx="1"/>
          </p:nvPr>
        </p:nvSpPr>
        <p:spPr/>
        <p:txBody>
          <a:bodyPr>
            <a:normAutofit/>
          </a:bodyPr>
          <a:lstStyle/>
          <a:p>
            <a:r>
              <a:rPr lang="en-US" sz="4000" baseline="30000" dirty="0"/>
              <a:t>27 </a:t>
            </a:r>
            <a:r>
              <a:rPr lang="en-US" sz="4000" dirty="0"/>
              <a:t>So the boys grew. And Esau was a skillful hunter, a man of the field; but Jacob was a mild man, dwelling in tents.</a:t>
            </a:r>
          </a:p>
        </p:txBody>
      </p:sp>
    </p:spTree>
    <p:extLst>
      <p:ext uri="{BB962C8B-B14F-4D97-AF65-F5344CB8AC3E}">
        <p14:creationId xmlns:p14="http://schemas.microsoft.com/office/powerpoint/2010/main" val="4085122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John 21:15</a:t>
            </a:r>
            <a:endParaRPr lang="en-US" sz="7200" dirty="0"/>
          </a:p>
        </p:txBody>
      </p:sp>
      <p:sp>
        <p:nvSpPr>
          <p:cNvPr id="3" name="Content Placeholder 2"/>
          <p:cNvSpPr>
            <a:spLocks noGrp="1"/>
          </p:cNvSpPr>
          <p:nvPr>
            <p:ph idx="1"/>
          </p:nvPr>
        </p:nvSpPr>
        <p:spPr/>
        <p:txBody>
          <a:bodyPr>
            <a:noAutofit/>
          </a:bodyPr>
          <a:lstStyle/>
          <a:p>
            <a:r>
              <a:rPr lang="en-US" sz="3200" dirty="0"/>
              <a:t>So when they had eaten breakfast, Jesus said to Simon Peter, "Simon, </a:t>
            </a:r>
            <a:r>
              <a:rPr lang="en-US" sz="3200" i="1" dirty="0"/>
              <a:t>son</a:t>
            </a:r>
            <a:r>
              <a:rPr lang="en-US" sz="3200" dirty="0"/>
              <a:t> of Jonah, </a:t>
            </a:r>
            <a:r>
              <a:rPr lang="en-US" sz="3200" b="1" i="1" u="sng" dirty="0">
                <a:solidFill>
                  <a:srgbClr val="FF0000"/>
                </a:solidFill>
              </a:rPr>
              <a:t>do you love Me more than these</a:t>
            </a:r>
            <a:r>
              <a:rPr lang="en-US" sz="3200" b="1" dirty="0">
                <a:solidFill>
                  <a:srgbClr val="FF0000"/>
                </a:solidFill>
              </a:rPr>
              <a:t>?</a:t>
            </a:r>
            <a:r>
              <a:rPr lang="en-US" sz="3200" dirty="0"/>
              <a:t>" He said to Him, "Yes, Lord; You know that I love You." He said to him, "Feed My lambs."</a:t>
            </a:r>
            <a:endParaRPr lang="en-US" sz="3200" dirty="0"/>
          </a:p>
        </p:txBody>
      </p:sp>
    </p:spTree>
    <p:extLst>
      <p:ext uri="{BB962C8B-B14F-4D97-AF65-F5344CB8AC3E}">
        <p14:creationId xmlns:p14="http://schemas.microsoft.com/office/powerpoint/2010/main" val="3546533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Two Different Sets of Values</a:t>
            </a:r>
            <a:endParaRPr lang="en-US" b="1" dirty="0"/>
          </a:p>
        </p:txBody>
      </p:sp>
      <p:sp>
        <p:nvSpPr>
          <p:cNvPr id="3" name="Content Placeholder 2"/>
          <p:cNvSpPr>
            <a:spLocks noGrp="1"/>
          </p:cNvSpPr>
          <p:nvPr>
            <p:ph idx="1"/>
          </p:nvPr>
        </p:nvSpPr>
        <p:spPr/>
        <p:txBody>
          <a:bodyPr>
            <a:normAutofit/>
          </a:bodyPr>
          <a:lstStyle/>
          <a:p>
            <a:endParaRPr lang="en-US" sz="3200" b="1" dirty="0" smtClean="0"/>
          </a:p>
          <a:p>
            <a:r>
              <a:rPr lang="en-US" sz="3200" b="1" dirty="0" smtClean="0"/>
              <a:t>Esau Minded Earthly Things</a:t>
            </a:r>
          </a:p>
          <a:p>
            <a:endParaRPr lang="en-US" sz="3200" b="1" dirty="0"/>
          </a:p>
          <a:p>
            <a:r>
              <a:rPr lang="en-US" sz="3200" b="1" dirty="0" smtClean="0"/>
              <a:t>Jacob Minded Eternal Things</a:t>
            </a:r>
            <a:endParaRPr lang="en-US" sz="3200" b="1" dirty="0"/>
          </a:p>
        </p:txBody>
      </p:sp>
    </p:spTree>
    <p:extLst>
      <p:ext uri="{BB962C8B-B14F-4D97-AF65-F5344CB8AC3E}">
        <p14:creationId xmlns:p14="http://schemas.microsoft.com/office/powerpoint/2010/main" val="1551940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Genesis 25:29-34</a:t>
            </a:r>
            <a:endParaRPr lang="en-US" sz="720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819502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A Lesson on Birthright</a:t>
            </a:r>
            <a:endParaRPr lang="en-US" sz="4800" b="1" dirty="0"/>
          </a:p>
        </p:txBody>
      </p:sp>
      <p:pic>
        <p:nvPicPr>
          <p:cNvPr id="1028" name="Picture 4" descr="http://ts3.mm.bing.net/th?id=H.4944135288193710&amp;pid=1.7&amp;w=161&amp;h=149&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828800"/>
            <a:ext cx="4495800" cy="4160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291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1 Corinthians 2:14</a:t>
            </a:r>
            <a:endParaRPr lang="en-US" sz="6600" dirty="0"/>
          </a:p>
        </p:txBody>
      </p:sp>
      <p:sp>
        <p:nvSpPr>
          <p:cNvPr id="3" name="Content Placeholder 2"/>
          <p:cNvSpPr>
            <a:spLocks noGrp="1"/>
          </p:cNvSpPr>
          <p:nvPr>
            <p:ph idx="1"/>
          </p:nvPr>
        </p:nvSpPr>
        <p:spPr/>
        <p:txBody>
          <a:bodyPr>
            <a:noAutofit/>
          </a:bodyPr>
          <a:lstStyle/>
          <a:p>
            <a:r>
              <a:rPr lang="en-US" sz="3600" dirty="0"/>
              <a:t>But the natural man does not receive the things of the Spirit of God, for they are foolishness to him; nor can he know </a:t>
            </a:r>
            <a:r>
              <a:rPr lang="en-US" sz="3600" i="1" dirty="0"/>
              <a:t>them,</a:t>
            </a:r>
            <a:r>
              <a:rPr lang="en-US" sz="3600" dirty="0"/>
              <a:t> because they are spiritually discerned.</a:t>
            </a:r>
            <a:endParaRPr lang="en-US" sz="3600" dirty="0"/>
          </a:p>
        </p:txBody>
      </p:sp>
    </p:spTree>
    <p:extLst>
      <p:ext uri="{BB962C8B-B14F-4D97-AF65-F5344CB8AC3E}">
        <p14:creationId xmlns:p14="http://schemas.microsoft.com/office/powerpoint/2010/main" val="3330972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A Lesson on Birthright</a:t>
            </a:r>
            <a:endParaRPr lang="en-US" sz="4800" b="1" dirty="0"/>
          </a:p>
        </p:txBody>
      </p:sp>
      <p:sp>
        <p:nvSpPr>
          <p:cNvPr id="3" name="Content Placeholder 2"/>
          <p:cNvSpPr>
            <a:spLocks noGrp="1"/>
          </p:cNvSpPr>
          <p:nvPr>
            <p:ph idx="1"/>
          </p:nvPr>
        </p:nvSpPr>
        <p:spPr/>
        <p:txBody>
          <a:bodyPr/>
          <a:lstStyle/>
          <a:p>
            <a:endParaRPr lang="en-US" dirty="0" smtClean="0"/>
          </a:p>
          <a:p>
            <a:r>
              <a:rPr lang="en-US" sz="4000" b="1" dirty="0" smtClean="0"/>
              <a:t>A Physical Blessing</a:t>
            </a:r>
          </a:p>
          <a:p>
            <a:endParaRPr lang="en-US" sz="4000" b="1" dirty="0"/>
          </a:p>
          <a:p>
            <a:r>
              <a:rPr lang="en-US" sz="4000" b="1" dirty="0" smtClean="0"/>
              <a:t>A Spiritual Blessing</a:t>
            </a:r>
            <a:endParaRPr lang="en-US" sz="4000" b="1" dirty="0"/>
          </a:p>
        </p:txBody>
      </p:sp>
    </p:spTree>
    <p:extLst>
      <p:ext uri="{BB962C8B-B14F-4D97-AF65-F5344CB8AC3E}">
        <p14:creationId xmlns:p14="http://schemas.microsoft.com/office/powerpoint/2010/main" val="2722465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Deuteronomy 21:17</a:t>
            </a:r>
            <a:endParaRPr lang="en-US" sz="6600" dirty="0"/>
          </a:p>
        </p:txBody>
      </p:sp>
      <p:sp>
        <p:nvSpPr>
          <p:cNvPr id="3" name="Content Placeholder 2"/>
          <p:cNvSpPr>
            <a:spLocks noGrp="1"/>
          </p:cNvSpPr>
          <p:nvPr>
            <p:ph idx="1"/>
          </p:nvPr>
        </p:nvSpPr>
        <p:spPr/>
        <p:txBody>
          <a:bodyPr>
            <a:normAutofit/>
          </a:bodyPr>
          <a:lstStyle/>
          <a:p>
            <a:r>
              <a:rPr lang="en-US" sz="3200" dirty="0"/>
              <a:t>But he shall acknowledge the son of the unloved wife </a:t>
            </a:r>
            <a:r>
              <a:rPr lang="en-US" sz="3200" i="1" dirty="0"/>
              <a:t>as</a:t>
            </a:r>
            <a:r>
              <a:rPr lang="en-US" sz="3200" dirty="0"/>
              <a:t> the firstborn by giving him </a:t>
            </a:r>
            <a:r>
              <a:rPr lang="en-US" sz="3200" b="1" i="1" u="sng" dirty="0"/>
              <a:t>a double portion of all that he has</a:t>
            </a:r>
            <a:r>
              <a:rPr lang="en-US" sz="3200" dirty="0"/>
              <a:t>, for he </a:t>
            </a:r>
            <a:r>
              <a:rPr lang="en-US" sz="3200" i="1" dirty="0"/>
              <a:t>is</a:t>
            </a:r>
            <a:r>
              <a:rPr lang="en-US" sz="3200" dirty="0"/>
              <a:t> the beginning of his strength; the right of the firstborn </a:t>
            </a:r>
            <a:r>
              <a:rPr lang="en-US" sz="3200" i="1" dirty="0"/>
              <a:t>is</a:t>
            </a:r>
            <a:r>
              <a:rPr lang="en-US" sz="3200" dirty="0"/>
              <a:t> his. </a:t>
            </a:r>
            <a:endParaRPr lang="en-US" sz="3200" dirty="0"/>
          </a:p>
        </p:txBody>
      </p:sp>
    </p:spTree>
    <p:extLst>
      <p:ext uri="{BB962C8B-B14F-4D97-AF65-F5344CB8AC3E}">
        <p14:creationId xmlns:p14="http://schemas.microsoft.com/office/powerpoint/2010/main" val="2450463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1 Chronicles 5:1-2</a:t>
            </a:r>
            <a:endParaRPr lang="en-US" sz="7200" dirty="0"/>
          </a:p>
        </p:txBody>
      </p:sp>
      <p:sp>
        <p:nvSpPr>
          <p:cNvPr id="3" name="Content Placeholder 2"/>
          <p:cNvSpPr>
            <a:spLocks noGrp="1"/>
          </p:cNvSpPr>
          <p:nvPr>
            <p:ph idx="1"/>
          </p:nvPr>
        </p:nvSpPr>
        <p:spPr/>
        <p:txBody>
          <a:bodyPr>
            <a:noAutofit/>
          </a:bodyPr>
          <a:lstStyle/>
          <a:p>
            <a:r>
              <a:rPr lang="en-US" sz="2600" baseline="30000" dirty="0"/>
              <a:t>1 </a:t>
            </a:r>
            <a:r>
              <a:rPr lang="en-US" sz="2600" dirty="0"/>
              <a:t> Now the sons of Reuben the firstborn of </a:t>
            </a:r>
            <a:r>
              <a:rPr lang="en-US" sz="2600" dirty="0" smtClean="0"/>
              <a:t>Israel—he </a:t>
            </a:r>
            <a:r>
              <a:rPr lang="en-US" sz="2600" i="1" dirty="0"/>
              <a:t>was</a:t>
            </a:r>
            <a:r>
              <a:rPr lang="en-US" sz="2600" dirty="0"/>
              <a:t> indeed the firstborn, but because he defiled his father's bed, his birthright was given to the sons of Joseph, the son of Israel, so that the genealogy is not listed according to the birthright; </a:t>
            </a:r>
            <a:r>
              <a:rPr lang="en-US" sz="2600" baseline="30000" dirty="0"/>
              <a:t>2 </a:t>
            </a:r>
            <a:r>
              <a:rPr lang="en-US" sz="2600" dirty="0"/>
              <a:t> yet Judah prevailed over his brothers, and from him </a:t>
            </a:r>
            <a:r>
              <a:rPr lang="en-US" sz="2600" i="1" dirty="0"/>
              <a:t>came</a:t>
            </a:r>
            <a:r>
              <a:rPr lang="en-US" sz="2600" dirty="0"/>
              <a:t> a ruler, although the birthright was Joseph's—</a:t>
            </a:r>
            <a:endParaRPr lang="en-US" sz="2600" dirty="0"/>
          </a:p>
        </p:txBody>
      </p:sp>
    </p:spTree>
    <p:extLst>
      <p:ext uri="{BB962C8B-B14F-4D97-AF65-F5344CB8AC3E}">
        <p14:creationId xmlns:p14="http://schemas.microsoft.com/office/powerpoint/2010/main" val="4032244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What Esau Meant:</a:t>
            </a:r>
            <a:endParaRPr lang="en-US" sz="6600" dirty="0"/>
          </a:p>
        </p:txBody>
      </p:sp>
      <p:sp>
        <p:nvSpPr>
          <p:cNvPr id="3" name="Content Placeholder 2"/>
          <p:cNvSpPr>
            <a:spLocks noGrp="1"/>
          </p:cNvSpPr>
          <p:nvPr>
            <p:ph idx="1"/>
          </p:nvPr>
        </p:nvSpPr>
        <p:spPr/>
        <p:txBody>
          <a:bodyPr>
            <a:normAutofit/>
          </a:bodyPr>
          <a:lstStyle/>
          <a:p>
            <a:pPr marL="0" indent="0" algn="ctr">
              <a:buNone/>
            </a:pPr>
            <a:r>
              <a:rPr lang="en-US" sz="4000" b="1" dirty="0"/>
              <a:t>“I’m going to die anyway, so what good is a birthright to me?”</a:t>
            </a:r>
            <a:endParaRPr lang="en-US" sz="4000" b="1" dirty="0"/>
          </a:p>
        </p:txBody>
      </p:sp>
    </p:spTree>
    <p:extLst>
      <p:ext uri="{BB962C8B-B14F-4D97-AF65-F5344CB8AC3E}">
        <p14:creationId xmlns:p14="http://schemas.microsoft.com/office/powerpoint/2010/main" val="6423023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Hebrews 12:15-16</a:t>
            </a:r>
            <a:endParaRPr lang="en-US" sz="6600" dirty="0"/>
          </a:p>
        </p:txBody>
      </p:sp>
      <p:sp>
        <p:nvSpPr>
          <p:cNvPr id="3" name="Content Placeholder 2"/>
          <p:cNvSpPr>
            <a:spLocks noGrp="1"/>
          </p:cNvSpPr>
          <p:nvPr>
            <p:ph idx="1"/>
          </p:nvPr>
        </p:nvSpPr>
        <p:spPr/>
        <p:txBody>
          <a:bodyPr>
            <a:normAutofit/>
          </a:bodyPr>
          <a:lstStyle/>
          <a:p>
            <a:r>
              <a:rPr lang="en-US" sz="2800" baseline="30000" dirty="0"/>
              <a:t>15 </a:t>
            </a:r>
            <a:r>
              <a:rPr lang="en-US" sz="2800" dirty="0"/>
              <a:t> looking carefully lest anyone fall short of the grace of God; lest any root of bitterness springing up cause trouble, and by this many become defiled; </a:t>
            </a:r>
            <a:r>
              <a:rPr lang="en-US" sz="2800" baseline="30000" dirty="0"/>
              <a:t>16 </a:t>
            </a:r>
            <a:r>
              <a:rPr lang="en-US" sz="2800" dirty="0"/>
              <a:t> lest there </a:t>
            </a:r>
            <a:r>
              <a:rPr lang="en-US" sz="2800" i="1" dirty="0"/>
              <a:t>be</a:t>
            </a:r>
            <a:r>
              <a:rPr lang="en-US" sz="2800" dirty="0"/>
              <a:t> any fornicator </a:t>
            </a:r>
            <a:r>
              <a:rPr lang="en-US" sz="2800" b="1" dirty="0">
                <a:solidFill>
                  <a:srgbClr val="FF0000"/>
                </a:solidFill>
              </a:rPr>
              <a:t>or profane person like Esau, who for one morsel of food sold his birthright.</a:t>
            </a:r>
            <a:endParaRPr lang="en-US" sz="2800" b="1" dirty="0">
              <a:solidFill>
                <a:srgbClr val="FF0000"/>
              </a:solidFill>
            </a:endParaRPr>
          </a:p>
        </p:txBody>
      </p:sp>
    </p:spTree>
    <p:extLst>
      <p:ext uri="{BB962C8B-B14F-4D97-AF65-F5344CB8AC3E}">
        <p14:creationId xmlns:p14="http://schemas.microsoft.com/office/powerpoint/2010/main" val="1090704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Genesis 25:27-34</a:t>
            </a:r>
            <a:endParaRPr lang="en-US" sz="7200" dirty="0"/>
          </a:p>
        </p:txBody>
      </p:sp>
      <p:sp>
        <p:nvSpPr>
          <p:cNvPr id="3" name="Content Placeholder 2"/>
          <p:cNvSpPr>
            <a:spLocks noGrp="1"/>
          </p:cNvSpPr>
          <p:nvPr>
            <p:ph idx="1"/>
          </p:nvPr>
        </p:nvSpPr>
        <p:spPr/>
        <p:txBody>
          <a:bodyPr>
            <a:normAutofit/>
          </a:bodyPr>
          <a:lstStyle/>
          <a:p>
            <a:r>
              <a:rPr lang="en-US" sz="4000" baseline="30000" dirty="0"/>
              <a:t>28 </a:t>
            </a:r>
            <a:r>
              <a:rPr lang="en-US" sz="4000" dirty="0"/>
              <a:t>And Isaac loved Esau because he ate </a:t>
            </a:r>
            <a:r>
              <a:rPr lang="en-US" sz="4000" i="1" dirty="0"/>
              <a:t>of his</a:t>
            </a:r>
            <a:r>
              <a:rPr lang="en-US" sz="4000" dirty="0"/>
              <a:t> game, but Rebekah loved Jacob.</a:t>
            </a:r>
          </a:p>
        </p:txBody>
      </p:sp>
    </p:spTree>
    <p:extLst>
      <p:ext uri="{BB962C8B-B14F-4D97-AF65-F5344CB8AC3E}">
        <p14:creationId xmlns:p14="http://schemas.microsoft.com/office/powerpoint/2010/main" val="521110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How Interesting:</a:t>
            </a:r>
            <a:endParaRPr lang="en-US" sz="5400" b="1" dirty="0"/>
          </a:p>
        </p:txBody>
      </p:sp>
      <p:sp>
        <p:nvSpPr>
          <p:cNvPr id="3" name="Content Placeholder 2"/>
          <p:cNvSpPr>
            <a:spLocks noGrp="1"/>
          </p:cNvSpPr>
          <p:nvPr>
            <p:ph idx="1"/>
          </p:nvPr>
        </p:nvSpPr>
        <p:spPr/>
        <p:txBody>
          <a:bodyPr>
            <a:normAutofit/>
          </a:bodyPr>
          <a:lstStyle/>
          <a:p>
            <a:r>
              <a:rPr lang="en-US" sz="3600" b="1" dirty="0"/>
              <a:t>Jacob was buying what was already his; </a:t>
            </a:r>
            <a:endParaRPr lang="en-US" sz="3600" b="1" dirty="0" smtClean="0"/>
          </a:p>
          <a:p>
            <a:endParaRPr lang="en-US" sz="3600" b="1" dirty="0"/>
          </a:p>
          <a:p>
            <a:r>
              <a:rPr lang="en-US" sz="3600" b="1" dirty="0" smtClean="0"/>
              <a:t>Esau </a:t>
            </a:r>
            <a:r>
              <a:rPr lang="en-US" sz="3600" b="1" dirty="0"/>
              <a:t>was selling something that didn’t belong to him!</a:t>
            </a:r>
            <a:endParaRPr lang="en-US" sz="3600" b="1" dirty="0"/>
          </a:p>
        </p:txBody>
      </p:sp>
    </p:spTree>
    <p:extLst>
      <p:ext uri="{BB962C8B-B14F-4D97-AF65-F5344CB8AC3E}">
        <p14:creationId xmlns:p14="http://schemas.microsoft.com/office/powerpoint/2010/main" val="38271498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Donald Grey </a:t>
            </a:r>
            <a:r>
              <a:rPr lang="en-US" b="1" dirty="0" err="1" smtClean="0"/>
              <a:t>Barnhouse</a:t>
            </a:r>
            <a:endParaRPr lang="en-US" b="1" dirty="0"/>
          </a:p>
        </p:txBody>
      </p:sp>
      <p:sp>
        <p:nvSpPr>
          <p:cNvPr id="3" name="Content Placeholder 2"/>
          <p:cNvSpPr>
            <a:spLocks noGrp="1"/>
          </p:cNvSpPr>
          <p:nvPr>
            <p:ph idx="1"/>
          </p:nvPr>
        </p:nvSpPr>
        <p:spPr/>
        <p:txBody>
          <a:bodyPr>
            <a:noAutofit/>
          </a:bodyPr>
          <a:lstStyle/>
          <a:p>
            <a:r>
              <a:rPr lang="en-US" sz="2800" b="1" i="1" dirty="0" smtClean="0"/>
              <a:t>“</a:t>
            </a:r>
            <a:r>
              <a:rPr lang="en-US" sz="2800" i="1" dirty="0" smtClean="0"/>
              <a:t>History </a:t>
            </a:r>
            <a:r>
              <a:rPr lang="en-US" sz="2800" i="1" dirty="0"/>
              <a:t>shows that men prefer illusions to realities, choose time rather than eternity, and the pleasures of sin for a season rather than the joys of God forever. Men will read trash rather than the Word of God, and adhere to a system of priorities that leaves God out of their lives. </a:t>
            </a:r>
            <a:endParaRPr lang="en-US" sz="2800" dirty="0"/>
          </a:p>
        </p:txBody>
      </p:sp>
    </p:spTree>
    <p:extLst>
      <p:ext uri="{BB962C8B-B14F-4D97-AF65-F5344CB8AC3E}">
        <p14:creationId xmlns:p14="http://schemas.microsoft.com/office/powerpoint/2010/main" val="1375215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Donald Grey </a:t>
            </a:r>
            <a:r>
              <a:rPr lang="en-US" b="1" dirty="0" err="1" smtClean="0"/>
              <a:t>Barnhouse</a:t>
            </a:r>
            <a:endParaRPr lang="en-US" b="1" dirty="0"/>
          </a:p>
        </p:txBody>
      </p:sp>
      <p:sp>
        <p:nvSpPr>
          <p:cNvPr id="3" name="Content Placeholder 2"/>
          <p:cNvSpPr>
            <a:spLocks noGrp="1"/>
          </p:cNvSpPr>
          <p:nvPr>
            <p:ph idx="1"/>
          </p:nvPr>
        </p:nvSpPr>
        <p:spPr/>
        <p:txBody>
          <a:bodyPr>
            <a:noAutofit/>
          </a:bodyPr>
          <a:lstStyle/>
          <a:p>
            <a:r>
              <a:rPr lang="en-US" sz="3200" b="1" i="1" dirty="0" smtClean="0"/>
              <a:t>“</a:t>
            </a:r>
            <a:r>
              <a:rPr lang="en-US" sz="3200" i="1" dirty="0" smtClean="0"/>
              <a:t>Multitudes </a:t>
            </a:r>
            <a:r>
              <a:rPr lang="en-US" sz="3200" i="1" dirty="0"/>
              <a:t>of men spend more time shaving than on their souls; and multitudes of women give more minutes to their makeup than to the life of the eternal spirit. Men still sell their birthright for a mess of pottage.”</a:t>
            </a:r>
            <a:endParaRPr lang="en-US" sz="3200" dirty="0"/>
          </a:p>
        </p:txBody>
      </p:sp>
    </p:spTree>
    <p:extLst>
      <p:ext uri="{BB962C8B-B14F-4D97-AF65-F5344CB8AC3E}">
        <p14:creationId xmlns:p14="http://schemas.microsoft.com/office/powerpoint/2010/main" val="6624141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Ephesians 1:3-14</a:t>
            </a:r>
            <a:endParaRPr lang="en-US" sz="6600" b="1" dirty="0"/>
          </a:p>
        </p:txBody>
      </p:sp>
      <p:sp>
        <p:nvSpPr>
          <p:cNvPr id="3" name="Content Placeholder 2"/>
          <p:cNvSpPr>
            <a:spLocks noGrp="1"/>
          </p:cNvSpPr>
          <p:nvPr>
            <p:ph idx="1"/>
          </p:nvPr>
        </p:nvSpPr>
        <p:spPr/>
        <p:txBody>
          <a:bodyPr>
            <a:normAutofit/>
          </a:bodyPr>
          <a:lstStyle/>
          <a:p>
            <a:r>
              <a:rPr lang="en-US" sz="3600" dirty="0"/>
              <a:t>Are we making impulsive decisions or wise preparations</a:t>
            </a:r>
            <a:r>
              <a:rPr lang="en-US" sz="3600" dirty="0" smtClean="0"/>
              <a:t>?</a:t>
            </a:r>
          </a:p>
          <a:p>
            <a:endParaRPr lang="en-US" sz="3600" dirty="0"/>
          </a:p>
          <a:p>
            <a:r>
              <a:rPr lang="en-US" sz="3600" dirty="0"/>
              <a:t>Are we choosing the temporal over the eternal?</a:t>
            </a:r>
            <a:endParaRPr lang="en-US" sz="3600" dirty="0"/>
          </a:p>
        </p:txBody>
      </p:sp>
    </p:spTree>
    <p:extLst>
      <p:ext uri="{BB962C8B-B14F-4D97-AF65-F5344CB8AC3E}">
        <p14:creationId xmlns:p14="http://schemas.microsoft.com/office/powerpoint/2010/main" val="167683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b="1" dirty="0" smtClean="0"/>
              <a:t>Let’s keep our eyes on eternity!</a:t>
            </a:r>
          </a:p>
          <a:p>
            <a:endParaRPr lang="en-US" sz="4000" b="1" dirty="0"/>
          </a:p>
          <a:p>
            <a:r>
              <a:rPr lang="en-US" sz="4000" b="1" dirty="0" smtClean="0"/>
              <a:t>Let’s keep our eyes on JESUS!</a:t>
            </a:r>
            <a:endParaRPr lang="en-US" sz="4000" b="1" dirty="0"/>
          </a:p>
        </p:txBody>
      </p:sp>
    </p:spTree>
    <p:extLst>
      <p:ext uri="{BB962C8B-B14F-4D97-AF65-F5344CB8AC3E}">
        <p14:creationId xmlns:p14="http://schemas.microsoft.com/office/powerpoint/2010/main" val="39610382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dia.komonews.com/images/110312_daylight_sav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7696200" cy="5776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038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Genesis 25:27-34</a:t>
            </a:r>
            <a:endParaRPr lang="en-US" sz="7200" dirty="0"/>
          </a:p>
        </p:txBody>
      </p:sp>
      <p:sp>
        <p:nvSpPr>
          <p:cNvPr id="3" name="Content Placeholder 2"/>
          <p:cNvSpPr>
            <a:spLocks noGrp="1"/>
          </p:cNvSpPr>
          <p:nvPr>
            <p:ph idx="1"/>
          </p:nvPr>
        </p:nvSpPr>
        <p:spPr/>
        <p:txBody>
          <a:bodyPr>
            <a:normAutofit/>
          </a:bodyPr>
          <a:lstStyle/>
          <a:p>
            <a:r>
              <a:rPr lang="en-US" sz="4000" baseline="30000" dirty="0"/>
              <a:t>29 </a:t>
            </a:r>
            <a:r>
              <a:rPr lang="en-US" sz="4000" dirty="0"/>
              <a:t>Now Jacob cooked a stew; and Esau came in from the field, and he </a:t>
            </a:r>
            <a:r>
              <a:rPr lang="en-US" sz="4000" i="1" dirty="0"/>
              <a:t>was</a:t>
            </a:r>
            <a:r>
              <a:rPr lang="en-US" sz="4000" dirty="0"/>
              <a:t> weary.</a:t>
            </a:r>
          </a:p>
        </p:txBody>
      </p:sp>
    </p:spTree>
    <p:extLst>
      <p:ext uri="{BB962C8B-B14F-4D97-AF65-F5344CB8AC3E}">
        <p14:creationId xmlns:p14="http://schemas.microsoft.com/office/powerpoint/2010/main" val="3328805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Genesis 25:27-34</a:t>
            </a:r>
            <a:endParaRPr lang="en-US" sz="7200" dirty="0"/>
          </a:p>
        </p:txBody>
      </p:sp>
      <p:sp>
        <p:nvSpPr>
          <p:cNvPr id="3" name="Content Placeholder 2"/>
          <p:cNvSpPr>
            <a:spLocks noGrp="1"/>
          </p:cNvSpPr>
          <p:nvPr>
            <p:ph idx="1"/>
          </p:nvPr>
        </p:nvSpPr>
        <p:spPr/>
        <p:txBody>
          <a:bodyPr>
            <a:noAutofit/>
          </a:bodyPr>
          <a:lstStyle/>
          <a:p>
            <a:r>
              <a:rPr lang="en-US" sz="4000" baseline="30000" dirty="0"/>
              <a:t>30 </a:t>
            </a:r>
            <a:r>
              <a:rPr lang="en-US" sz="4000" dirty="0"/>
              <a:t>And Esau said to Jacob, "Please feed me with that same red </a:t>
            </a:r>
            <a:r>
              <a:rPr lang="en-US" sz="4000" i="1" dirty="0"/>
              <a:t>stew,</a:t>
            </a:r>
            <a:r>
              <a:rPr lang="en-US" sz="4000" dirty="0"/>
              <a:t> for I </a:t>
            </a:r>
            <a:r>
              <a:rPr lang="en-US" sz="4000" i="1" dirty="0"/>
              <a:t>am</a:t>
            </a:r>
            <a:r>
              <a:rPr lang="en-US" sz="4000" dirty="0"/>
              <a:t> weary." Therefore his name was called Edom.</a:t>
            </a:r>
          </a:p>
        </p:txBody>
      </p:sp>
    </p:spTree>
    <p:extLst>
      <p:ext uri="{BB962C8B-B14F-4D97-AF65-F5344CB8AC3E}">
        <p14:creationId xmlns:p14="http://schemas.microsoft.com/office/powerpoint/2010/main" val="1852271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Genesis 25:27-34</a:t>
            </a:r>
            <a:endParaRPr lang="en-US" sz="7200" dirty="0"/>
          </a:p>
        </p:txBody>
      </p:sp>
      <p:sp>
        <p:nvSpPr>
          <p:cNvPr id="3" name="Content Placeholder 2"/>
          <p:cNvSpPr>
            <a:spLocks noGrp="1"/>
          </p:cNvSpPr>
          <p:nvPr>
            <p:ph idx="1"/>
          </p:nvPr>
        </p:nvSpPr>
        <p:spPr/>
        <p:txBody>
          <a:bodyPr>
            <a:normAutofit/>
          </a:bodyPr>
          <a:lstStyle/>
          <a:p>
            <a:r>
              <a:rPr lang="en-US" sz="4000" baseline="30000" dirty="0"/>
              <a:t>31 </a:t>
            </a:r>
            <a:r>
              <a:rPr lang="en-US" sz="4000" dirty="0"/>
              <a:t>But Jacob said, "Sell me your birthright as of this day."</a:t>
            </a:r>
          </a:p>
        </p:txBody>
      </p:sp>
    </p:spTree>
    <p:extLst>
      <p:ext uri="{BB962C8B-B14F-4D97-AF65-F5344CB8AC3E}">
        <p14:creationId xmlns:p14="http://schemas.microsoft.com/office/powerpoint/2010/main" val="1266696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Genesis 25:27-34</a:t>
            </a:r>
            <a:endParaRPr lang="en-US" sz="7200" dirty="0"/>
          </a:p>
        </p:txBody>
      </p:sp>
      <p:sp>
        <p:nvSpPr>
          <p:cNvPr id="3" name="Content Placeholder 2"/>
          <p:cNvSpPr>
            <a:spLocks noGrp="1"/>
          </p:cNvSpPr>
          <p:nvPr>
            <p:ph idx="1"/>
          </p:nvPr>
        </p:nvSpPr>
        <p:spPr/>
        <p:txBody>
          <a:bodyPr>
            <a:normAutofit/>
          </a:bodyPr>
          <a:lstStyle/>
          <a:p>
            <a:r>
              <a:rPr lang="en-US" sz="4000" baseline="30000" dirty="0" smtClean="0"/>
              <a:t>32 </a:t>
            </a:r>
            <a:r>
              <a:rPr lang="en-US" sz="4000" dirty="0" smtClean="0"/>
              <a:t>And </a:t>
            </a:r>
            <a:r>
              <a:rPr lang="en-US" sz="4000" dirty="0"/>
              <a:t>Esau said, "Look, I </a:t>
            </a:r>
            <a:r>
              <a:rPr lang="en-US" sz="4000" i="1" dirty="0"/>
              <a:t>am</a:t>
            </a:r>
            <a:r>
              <a:rPr lang="en-US" sz="4000" dirty="0"/>
              <a:t> about to die; so what </a:t>
            </a:r>
            <a:r>
              <a:rPr lang="en-US" sz="4000" i="1" dirty="0"/>
              <a:t>is</a:t>
            </a:r>
            <a:r>
              <a:rPr lang="en-US" sz="4000" dirty="0"/>
              <a:t> this birthright to me?"</a:t>
            </a:r>
          </a:p>
        </p:txBody>
      </p:sp>
    </p:spTree>
    <p:extLst>
      <p:ext uri="{BB962C8B-B14F-4D97-AF65-F5344CB8AC3E}">
        <p14:creationId xmlns:p14="http://schemas.microsoft.com/office/powerpoint/2010/main" val="2138467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Genesis 25:27-34</a:t>
            </a:r>
            <a:endParaRPr lang="en-US" sz="7200" dirty="0"/>
          </a:p>
        </p:txBody>
      </p:sp>
      <p:sp>
        <p:nvSpPr>
          <p:cNvPr id="3" name="Content Placeholder 2"/>
          <p:cNvSpPr>
            <a:spLocks noGrp="1"/>
          </p:cNvSpPr>
          <p:nvPr>
            <p:ph idx="1"/>
          </p:nvPr>
        </p:nvSpPr>
        <p:spPr/>
        <p:txBody>
          <a:bodyPr>
            <a:normAutofit/>
          </a:bodyPr>
          <a:lstStyle/>
          <a:p>
            <a:r>
              <a:rPr lang="en-US" sz="4000" baseline="30000" dirty="0" smtClean="0"/>
              <a:t>33 </a:t>
            </a:r>
            <a:r>
              <a:rPr lang="en-US" sz="4000" dirty="0" smtClean="0"/>
              <a:t>Then </a:t>
            </a:r>
            <a:r>
              <a:rPr lang="en-US" sz="4000" dirty="0"/>
              <a:t>Jacob said, "Swear to me as of this day." So he swore to him, and sold his birthright to Jacob. </a:t>
            </a:r>
          </a:p>
        </p:txBody>
      </p:sp>
    </p:spTree>
    <p:extLst>
      <p:ext uri="{BB962C8B-B14F-4D97-AF65-F5344CB8AC3E}">
        <p14:creationId xmlns:p14="http://schemas.microsoft.com/office/powerpoint/2010/main" val="926758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Genesis 25:27-34</a:t>
            </a:r>
            <a:endParaRPr lang="en-US" sz="7200" dirty="0"/>
          </a:p>
        </p:txBody>
      </p:sp>
      <p:sp>
        <p:nvSpPr>
          <p:cNvPr id="3" name="Content Placeholder 2"/>
          <p:cNvSpPr>
            <a:spLocks noGrp="1"/>
          </p:cNvSpPr>
          <p:nvPr>
            <p:ph idx="1"/>
          </p:nvPr>
        </p:nvSpPr>
        <p:spPr/>
        <p:txBody>
          <a:bodyPr>
            <a:noAutofit/>
          </a:bodyPr>
          <a:lstStyle/>
          <a:p>
            <a:r>
              <a:rPr lang="en-US" sz="4000" baseline="30000" dirty="0" smtClean="0"/>
              <a:t>34 </a:t>
            </a:r>
            <a:r>
              <a:rPr lang="en-US" sz="4000" dirty="0" smtClean="0"/>
              <a:t>And </a:t>
            </a:r>
            <a:r>
              <a:rPr lang="en-US" sz="4000" dirty="0"/>
              <a:t>Jacob gave Esau bread and stew of lentils; then he ate and drank, arose, </a:t>
            </a:r>
            <a:r>
              <a:rPr lang="en-US" sz="4000" i="1" u="sng" dirty="0">
                <a:solidFill>
                  <a:srgbClr val="FF0000"/>
                </a:solidFill>
              </a:rPr>
              <a:t>and went his way</a:t>
            </a:r>
            <a:r>
              <a:rPr lang="en-US" sz="4000" dirty="0"/>
              <a:t>. Thus Esau despised </a:t>
            </a:r>
            <a:r>
              <a:rPr lang="en-US" sz="4000" i="1" dirty="0"/>
              <a:t>his</a:t>
            </a:r>
            <a:r>
              <a:rPr lang="en-US" sz="4000" dirty="0"/>
              <a:t> birthright.</a:t>
            </a:r>
          </a:p>
        </p:txBody>
      </p:sp>
    </p:spTree>
    <p:extLst>
      <p:ext uri="{BB962C8B-B14F-4D97-AF65-F5344CB8AC3E}">
        <p14:creationId xmlns:p14="http://schemas.microsoft.com/office/powerpoint/2010/main" val="7751185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432</TotalTime>
  <Words>781</Words>
  <Application>Microsoft Office PowerPoint</Application>
  <PresentationFormat>On-screen Show (4:3)</PresentationFormat>
  <Paragraphs>72</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Pushpin</vt:lpstr>
      <vt:lpstr>A Lesson on Birthright</vt:lpstr>
      <vt:lpstr>Genesis 25:27-34</vt:lpstr>
      <vt:lpstr>Genesis 25:27-34</vt:lpstr>
      <vt:lpstr>Genesis 25:27-34</vt:lpstr>
      <vt:lpstr>Genesis 25:27-34</vt:lpstr>
      <vt:lpstr>Genesis 25:27-34</vt:lpstr>
      <vt:lpstr>Genesis 25:27-34</vt:lpstr>
      <vt:lpstr>Genesis 25:27-34</vt:lpstr>
      <vt:lpstr>Genesis 25:27-34</vt:lpstr>
      <vt:lpstr>PowerPoint Presentation</vt:lpstr>
      <vt:lpstr>PowerPoint Presentation</vt:lpstr>
      <vt:lpstr>PowerPoint Presentation</vt:lpstr>
      <vt:lpstr>PowerPoint Presentation</vt:lpstr>
      <vt:lpstr>Proverbs 22:3-4</vt:lpstr>
      <vt:lpstr>1 Corinthians 10:13</vt:lpstr>
      <vt:lpstr>Genesis 25:27</vt:lpstr>
      <vt:lpstr>Romans 6:6</vt:lpstr>
      <vt:lpstr>Genesis 25:28</vt:lpstr>
      <vt:lpstr>Romans 14:17</vt:lpstr>
      <vt:lpstr>John 21:15</vt:lpstr>
      <vt:lpstr>Two Different Sets of Values</vt:lpstr>
      <vt:lpstr>Genesis 25:29-34</vt:lpstr>
      <vt:lpstr>A Lesson on Birthright</vt:lpstr>
      <vt:lpstr>1 Corinthians 2:14</vt:lpstr>
      <vt:lpstr>A Lesson on Birthright</vt:lpstr>
      <vt:lpstr>Deuteronomy 21:17</vt:lpstr>
      <vt:lpstr>1 Chronicles 5:1-2</vt:lpstr>
      <vt:lpstr>What Esau Meant:</vt:lpstr>
      <vt:lpstr>Hebrews 12:15-16</vt:lpstr>
      <vt:lpstr>How Interesting:</vt:lpstr>
      <vt:lpstr>Donald Grey Barnhouse</vt:lpstr>
      <vt:lpstr>Donald Grey Barnhouse</vt:lpstr>
      <vt:lpstr>Ephesians 1:3-14</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Lesson on Birthright</dc:title>
  <dc:creator>Charlie</dc:creator>
  <cp:lastModifiedBy>Charlie</cp:lastModifiedBy>
  <cp:revision>19</cp:revision>
  <dcterms:created xsi:type="dcterms:W3CDTF">2013-03-01T20:49:23Z</dcterms:created>
  <dcterms:modified xsi:type="dcterms:W3CDTF">2013-03-02T23:28:22Z</dcterms:modified>
</cp:coreProperties>
</file>