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303"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4" r:id="rId49"/>
    <p:sldId id="305" r:id="rId50"/>
    <p:sldId id="306" r:id="rId51"/>
    <p:sldId id="307" r:id="rId52"/>
    <p:sldId id="308" r:id="rId53"/>
    <p:sldId id="309" r:id="rId54"/>
    <p:sldId id="310" r:id="rId55"/>
    <p:sldId id="311" r:id="rId56"/>
    <p:sldId id="312" r:id="rId57"/>
    <p:sldId id="313" r:id="rId58"/>
    <p:sldId id="302"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9/27/2014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9/27/2014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9/27/2014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7600" dirty="0" smtClean="0"/>
              <a:t>“A Legacy to Remember”</a:t>
            </a:r>
            <a:endParaRPr lang="en-US" sz="76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Genesis 50</a:t>
            </a:r>
          </a:p>
          <a:p>
            <a:r>
              <a:rPr lang="en-US" sz="5600" b="1" dirty="0" smtClean="0">
                <a:effectLst>
                  <a:outerShdw blurRad="38100" dist="38100" dir="2700000" algn="tl">
                    <a:srgbClr val="000000">
                      <a:alpha val="43137"/>
                    </a:srgbClr>
                  </a:outerShdw>
                </a:effectLst>
              </a:rPr>
              <a:t>September 27-28,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9698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50:8</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as well as all the house of Joseph, his brothers, and his father's house. Only their little ones, their flocks, and their herds they left in the land of Goshen.</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2706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there went up with him both chariots and horsemen, and it was a very great gathering.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669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3681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Autofit/>
          </a:bodyPr>
          <a:lstStyle/>
          <a:p>
            <a:r>
              <a:rPr lang="en-US" sz="7200" dirty="0" smtClean="0"/>
              <a:t>Genesis 49:28</a:t>
            </a:r>
            <a:endParaRPr lang="en-US" sz="7200" dirty="0"/>
          </a:p>
        </p:txBody>
      </p:sp>
      <p:sp>
        <p:nvSpPr>
          <p:cNvPr id="3" name="Content Placeholder 2"/>
          <p:cNvSpPr>
            <a:spLocks noGrp="1"/>
          </p:cNvSpPr>
          <p:nvPr>
            <p:ph idx="1"/>
          </p:nvPr>
        </p:nvSpPr>
        <p:spPr>
          <a:xfrm>
            <a:off x="0" y="1219200"/>
            <a:ext cx="9067800" cy="5257800"/>
          </a:xfrm>
        </p:spPr>
        <p:txBody>
          <a:bodyPr>
            <a:noAutofit/>
          </a:bodyPr>
          <a:lstStyle/>
          <a:p>
            <a:pPr marL="36576" indent="0" algn="just">
              <a:buNone/>
            </a:pPr>
            <a:r>
              <a:rPr lang="en-US" sz="5200" b="1" i="1" u="sng" dirty="0">
                <a:effectLst>
                  <a:outerShdw blurRad="38100" dist="38100" dir="2700000" algn="tl">
                    <a:srgbClr val="000000">
                      <a:alpha val="43137"/>
                    </a:srgbClr>
                  </a:outerShdw>
                </a:effectLst>
              </a:rPr>
              <a:t>All these are the twelve tribes of Israel</a:t>
            </a:r>
            <a:r>
              <a:rPr lang="en-US" sz="5200" b="1" dirty="0">
                <a:effectLst>
                  <a:outerShdw blurRad="38100" dist="38100" dir="2700000" algn="tl">
                    <a:srgbClr val="000000">
                      <a:alpha val="43137"/>
                    </a:srgbClr>
                  </a:outerShdw>
                </a:effectLst>
              </a:rPr>
              <a:t>, and this </a:t>
            </a:r>
            <a:r>
              <a:rPr lang="en-US" sz="5200" b="1" i="1" dirty="0">
                <a:effectLst>
                  <a:outerShdw blurRad="38100" dist="38100" dir="2700000" algn="tl">
                    <a:srgbClr val="000000">
                      <a:alpha val="43137"/>
                    </a:srgbClr>
                  </a:outerShdw>
                </a:effectLst>
              </a:rPr>
              <a:t>is</a:t>
            </a:r>
            <a:r>
              <a:rPr lang="en-US" sz="5200" b="1" dirty="0">
                <a:effectLst>
                  <a:outerShdw blurRad="38100" dist="38100" dir="2700000" algn="tl">
                    <a:srgbClr val="000000">
                      <a:alpha val="43137"/>
                    </a:srgbClr>
                  </a:outerShdw>
                </a:effectLst>
              </a:rPr>
              <a:t> what their father spoke to them. And he blessed them; he blessed each one according to his own blessing.</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82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4:19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the people came up from the Jordan on the tenth </a:t>
            </a:r>
            <a:r>
              <a:rPr lang="en-US" sz="5400" b="1" i="1" dirty="0">
                <a:effectLst>
                  <a:outerShdw blurRad="38100" dist="38100" dir="2700000" algn="tl">
                    <a:srgbClr val="000000">
                      <a:alpha val="43137"/>
                    </a:srgbClr>
                  </a:outerShdw>
                </a:effectLst>
              </a:rPr>
              <a:t>day</a:t>
            </a:r>
            <a:r>
              <a:rPr lang="en-US" sz="5400" b="1" dirty="0">
                <a:effectLst>
                  <a:outerShdw blurRad="38100" dist="38100" dir="2700000" algn="tl">
                    <a:srgbClr val="000000">
                      <a:alpha val="43137"/>
                    </a:srgbClr>
                  </a:outerShdw>
                </a:effectLst>
              </a:rPr>
              <a:t> of the first month, and they camped in Gilgal on the east border of Jericho.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4469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4:20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those twelve stones which they took out of the Jordan, Joshua set up in Gilgal.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0395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4:21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he spoke to the children of Israel, saying: "When your children ask their fathers in time to come, saying, 'What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these stones?'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1721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4:22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you shall let your children know, saying, 'Israel crossed over this Jordan on dry land';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77967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86"/>
            <a:ext cx="7467600" cy="1143000"/>
          </a:xfrm>
        </p:spPr>
        <p:txBody>
          <a:bodyPr>
            <a:noAutofit/>
          </a:bodyPr>
          <a:lstStyle/>
          <a:p>
            <a:r>
              <a:rPr lang="en-US" sz="7200" dirty="0" smtClean="0"/>
              <a:t>Joshua 4:23</a:t>
            </a:r>
            <a:endParaRPr lang="en-US" sz="7200" dirty="0"/>
          </a:p>
        </p:txBody>
      </p:sp>
      <p:sp>
        <p:nvSpPr>
          <p:cNvPr id="3" name="Content Placeholder 2"/>
          <p:cNvSpPr>
            <a:spLocks noGrp="1"/>
          </p:cNvSpPr>
          <p:nvPr>
            <p:ph idx="1"/>
          </p:nvPr>
        </p:nvSpPr>
        <p:spPr>
          <a:xfrm>
            <a:off x="0" y="1219200"/>
            <a:ext cx="9067800" cy="5867400"/>
          </a:xfrm>
        </p:spPr>
        <p:txBody>
          <a:bodyPr>
            <a:noAutofit/>
          </a:bodyPr>
          <a:lstStyle/>
          <a:p>
            <a:pPr marL="36576" indent="0" algn="just">
              <a:buNone/>
            </a:pPr>
            <a:r>
              <a:rPr lang="en-US" sz="5000" b="1" dirty="0">
                <a:effectLst>
                  <a:outerShdw blurRad="38100" dist="38100" dir="2700000" algn="tl">
                    <a:srgbClr val="000000">
                      <a:alpha val="43137"/>
                    </a:srgbClr>
                  </a:outerShdw>
                </a:effectLst>
              </a:rPr>
              <a:t>for the LORD your God dried up the waters of the Jordan before you until you had crossed over, as the LORD your God did to the Red Sea, which He dried up before us until we had crossed over,</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3616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4:24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that all the peoples of the earth may know the hand of the LORD, that it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mighty, that you may fear the LORD your God forever."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7758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Joseph fell on his father's face, and wept over him, and kissed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2375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Timothy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things that you have heard from me among many witnesses, commit these to faithful men who will be able to teach others also.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8571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Pastor Chuck:</a:t>
            </a:r>
            <a:endParaRPr lang="en-US" sz="7200" dirty="0"/>
          </a:p>
        </p:txBody>
      </p:sp>
      <p:sp>
        <p:nvSpPr>
          <p:cNvPr id="3" name="Content Placeholder 2"/>
          <p:cNvSpPr>
            <a:spLocks noGrp="1"/>
          </p:cNvSpPr>
          <p:nvPr>
            <p:ph idx="1"/>
          </p:nvPr>
        </p:nvSpPr>
        <p:spPr>
          <a:xfrm>
            <a:off x="152400" y="1600200"/>
            <a:ext cx="8839200" cy="5181600"/>
          </a:xfrm>
        </p:spPr>
        <p:txBody>
          <a:bodyPr>
            <a:normAutofit/>
          </a:bodyPr>
          <a:lstStyle/>
          <a:p>
            <a:pPr marL="36576" indent="0">
              <a:buNone/>
            </a:pPr>
            <a:r>
              <a:rPr lang="en-US" sz="6000" b="1" dirty="0"/>
              <a:t>“All that is of this life will soon come to pass; only that which is done in JESUS is sure to last!”</a:t>
            </a:r>
            <a:endParaRPr lang="en-US" sz="6000" dirty="0"/>
          </a:p>
        </p:txBody>
      </p:sp>
    </p:spTree>
    <p:extLst>
      <p:ext uri="{BB962C8B-B14F-4D97-AF65-F5344CB8AC3E}">
        <p14:creationId xmlns:p14="http://schemas.microsoft.com/office/powerpoint/2010/main" val="25318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Genesis 50:10</a:t>
            </a:r>
            <a:endParaRPr lang="en-US" sz="7200" dirty="0"/>
          </a:p>
        </p:txBody>
      </p:sp>
      <p:sp>
        <p:nvSpPr>
          <p:cNvPr id="3" name="Content Placeholder 2"/>
          <p:cNvSpPr>
            <a:spLocks noGrp="1"/>
          </p:cNvSpPr>
          <p:nvPr>
            <p:ph idx="1"/>
          </p:nvPr>
        </p:nvSpPr>
        <p:spPr>
          <a:xfrm>
            <a:off x="32656" y="990600"/>
            <a:ext cx="9035143"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Then they came to the threshing floor of </a:t>
            </a:r>
            <a:r>
              <a:rPr lang="en-US" sz="4800" b="1" dirty="0" err="1">
                <a:effectLst>
                  <a:outerShdw blurRad="38100" dist="38100" dir="2700000" algn="tl">
                    <a:srgbClr val="000000">
                      <a:alpha val="43137"/>
                    </a:srgbClr>
                  </a:outerShdw>
                </a:effectLst>
              </a:rPr>
              <a:t>Atad</a:t>
            </a:r>
            <a:r>
              <a:rPr lang="en-US" sz="4800" b="1" dirty="0">
                <a:effectLst>
                  <a:outerShdw blurRad="38100" dist="38100" dir="2700000" algn="tl">
                    <a:srgbClr val="000000">
                      <a:alpha val="43137"/>
                    </a:srgbClr>
                  </a:outerShdw>
                </a:effectLst>
              </a:rPr>
              <a:t>, which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beyond the Jordan, and they mourned there with a great and very solemn lamentation. He observed seven days of mourning for his father.</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833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Genesis 50:11a</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when the inhabitants of the land, the Canaanites, saw the mourning at the threshing floor of </a:t>
            </a:r>
            <a:r>
              <a:rPr lang="en-US" sz="5400" b="1" dirty="0" err="1">
                <a:effectLst>
                  <a:outerShdw blurRad="38100" dist="38100" dir="2700000" algn="tl">
                    <a:srgbClr val="000000">
                      <a:alpha val="43137"/>
                    </a:srgbClr>
                  </a:outerShdw>
                </a:effectLst>
              </a:rPr>
              <a:t>Atad</a:t>
            </a:r>
            <a:r>
              <a:rPr lang="en-US" sz="5400" b="1" dirty="0">
                <a:effectLst>
                  <a:outerShdw blurRad="38100" dist="38100" dir="2700000" algn="tl">
                    <a:srgbClr val="000000">
                      <a:alpha val="43137"/>
                    </a:srgbClr>
                  </a:outerShdw>
                </a:effectLst>
              </a:rPr>
              <a:t>, they said, "This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 deep mourning of the Egyptians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8515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50:11b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its name was called Abel </a:t>
            </a:r>
            <a:r>
              <a:rPr lang="en-US" sz="5400" b="1" dirty="0" err="1">
                <a:effectLst>
                  <a:outerShdw blurRad="38100" dist="38100" dir="2700000" algn="tl">
                    <a:srgbClr val="000000">
                      <a:alpha val="43137"/>
                    </a:srgbClr>
                  </a:outerShdw>
                </a:effectLst>
              </a:rPr>
              <a:t>Mizraim</a:t>
            </a:r>
            <a:r>
              <a:rPr lang="en-US" sz="5400" b="1" dirty="0">
                <a:effectLst>
                  <a:outerShdw blurRad="38100" dist="38100" dir="2700000" algn="tl">
                    <a:srgbClr val="000000">
                      <a:alpha val="43137"/>
                    </a:srgbClr>
                  </a:outerShdw>
                </a:effectLst>
              </a:rPr>
              <a:t>, which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beyond the Jordan.</a:t>
            </a:r>
          </a:p>
        </p:txBody>
      </p:sp>
    </p:spTree>
    <p:extLst>
      <p:ext uri="{BB962C8B-B14F-4D97-AF65-F5344CB8AC3E}">
        <p14:creationId xmlns:p14="http://schemas.microsoft.com/office/powerpoint/2010/main" val="4205317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So his sons did for him just as he had commanded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335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Genesis 50:13</a:t>
            </a:r>
            <a:endParaRPr lang="en-US" sz="7200" dirty="0"/>
          </a:p>
        </p:txBody>
      </p:sp>
      <p:sp>
        <p:nvSpPr>
          <p:cNvPr id="3" name="Content Placeholder 2"/>
          <p:cNvSpPr>
            <a:spLocks noGrp="1"/>
          </p:cNvSpPr>
          <p:nvPr>
            <p:ph idx="1"/>
          </p:nvPr>
        </p:nvSpPr>
        <p:spPr>
          <a:xfrm>
            <a:off x="0" y="914400"/>
            <a:ext cx="90678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For his sons carried him to the land of Canaan, and buried him in the cave of the field of </a:t>
            </a:r>
            <a:r>
              <a:rPr lang="en-US" sz="4800" b="1" dirty="0" err="1">
                <a:effectLst>
                  <a:outerShdw blurRad="38100" dist="38100" dir="2700000" algn="tl">
                    <a:srgbClr val="000000">
                      <a:alpha val="43137"/>
                    </a:srgbClr>
                  </a:outerShdw>
                </a:effectLst>
              </a:rPr>
              <a:t>Machpelah</a:t>
            </a:r>
            <a:r>
              <a:rPr lang="en-US" sz="4800" b="1" dirty="0">
                <a:effectLst>
                  <a:outerShdw blurRad="38100" dist="38100" dir="2700000" algn="tl">
                    <a:srgbClr val="000000">
                      <a:alpha val="43137"/>
                    </a:srgbClr>
                  </a:outerShdw>
                </a:effectLst>
              </a:rPr>
              <a:t>, before </a:t>
            </a:r>
            <a:r>
              <a:rPr lang="en-US" sz="4800" b="1" dirty="0" err="1">
                <a:effectLst>
                  <a:outerShdw blurRad="38100" dist="38100" dir="2700000" algn="tl">
                    <a:srgbClr val="000000">
                      <a:alpha val="43137"/>
                    </a:srgbClr>
                  </a:outerShdw>
                </a:effectLst>
              </a:rPr>
              <a:t>Mamre</a:t>
            </a:r>
            <a:r>
              <a:rPr lang="en-US" sz="4800" b="1" dirty="0">
                <a:effectLst>
                  <a:outerShdw blurRad="38100" dist="38100" dir="2700000" algn="tl">
                    <a:srgbClr val="000000">
                      <a:alpha val="43137"/>
                    </a:srgbClr>
                  </a:outerShdw>
                </a:effectLst>
              </a:rPr>
              <a:t>, which Abraham bought with the field from Ephron the Hittite as property for a burial place.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1460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t>And after he had buried his father, Joseph returned to Egypt, he and his brothers and all who went up with him to bury his father.</a:t>
            </a:r>
            <a:endParaRPr lang="en-US" sz="5400" b="1" dirty="0"/>
          </a:p>
        </p:txBody>
      </p:sp>
    </p:spTree>
    <p:extLst>
      <p:ext uri="{BB962C8B-B14F-4D97-AF65-F5344CB8AC3E}">
        <p14:creationId xmlns:p14="http://schemas.microsoft.com/office/powerpoint/2010/main" val="21513749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30:4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Sing praise to the LORD, You saints of His, And give thanks at the remembrance of His holy name.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51243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30:5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His anger </a:t>
            </a:r>
            <a:r>
              <a:rPr lang="en-US" sz="5400" b="1" i="1" dirty="0">
                <a:effectLst>
                  <a:outerShdw blurRad="38100" dist="38100" dir="2700000" algn="tl">
                    <a:srgbClr val="000000">
                      <a:alpha val="43137"/>
                    </a:srgbClr>
                  </a:outerShdw>
                </a:effectLst>
              </a:rPr>
              <a:t>is but for</a:t>
            </a:r>
            <a:r>
              <a:rPr lang="en-US" sz="5400" b="1" dirty="0">
                <a:effectLst>
                  <a:outerShdw blurRad="38100" dist="38100" dir="2700000" algn="tl">
                    <a:srgbClr val="000000">
                      <a:alpha val="43137"/>
                    </a:srgbClr>
                  </a:outerShdw>
                </a:effectLst>
              </a:rPr>
              <a:t> a moment, His favor </a:t>
            </a:r>
            <a:r>
              <a:rPr lang="en-US" sz="5400" b="1" i="1" dirty="0">
                <a:effectLst>
                  <a:outerShdw blurRad="38100" dist="38100" dir="2700000" algn="tl">
                    <a:srgbClr val="000000">
                      <a:alpha val="43137"/>
                    </a:srgbClr>
                  </a:outerShdw>
                </a:effectLst>
              </a:rPr>
              <a:t>is for</a:t>
            </a:r>
            <a:r>
              <a:rPr lang="en-US" sz="5400" b="1" dirty="0">
                <a:effectLst>
                  <a:outerShdw blurRad="38100" dist="38100" dir="2700000" algn="tl">
                    <a:srgbClr val="000000">
                      <a:alpha val="43137"/>
                    </a:srgbClr>
                  </a:outerShdw>
                </a:effectLst>
              </a:rPr>
              <a:t> life; Weeping may endure for a night, But joy </a:t>
            </a:r>
            <a:r>
              <a:rPr lang="en-US" sz="5400" b="1" i="1" dirty="0">
                <a:effectLst>
                  <a:outerShdw blurRad="38100" dist="38100" dir="2700000" algn="tl">
                    <a:srgbClr val="000000">
                      <a:alpha val="43137"/>
                    </a:srgbClr>
                  </a:outerShdw>
                </a:effectLst>
              </a:rPr>
              <a:t>comes</a:t>
            </a:r>
            <a:r>
              <a:rPr lang="en-US" sz="5400" b="1" dirty="0">
                <a:effectLst>
                  <a:outerShdw blurRad="38100" dist="38100" dir="2700000" algn="tl">
                    <a:srgbClr val="000000">
                      <a:alpha val="43137"/>
                    </a:srgbClr>
                  </a:outerShdw>
                </a:effectLst>
              </a:rPr>
              <a:t> in the morning.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5843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Joseph commanded his servants the physicians to embalm his father. So the physicians embalmed Israel.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29020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86"/>
            <a:ext cx="7467600" cy="1143000"/>
          </a:xfrm>
        </p:spPr>
        <p:txBody>
          <a:bodyPr>
            <a:noAutofit/>
          </a:bodyPr>
          <a:lstStyle/>
          <a:p>
            <a:r>
              <a:rPr lang="en-US" sz="7200" dirty="0" smtClean="0"/>
              <a:t>Genesis 50:15</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When Joseph's brothers saw that their father was dead, they said, "Perhaps Joseph will hate us, and may actually repay us for all the evil which we did to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48191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So they sent </a:t>
            </a:r>
            <a:r>
              <a:rPr lang="en-US" sz="5400" b="1" i="1" dirty="0">
                <a:effectLst>
                  <a:outerShdw blurRad="38100" dist="38100" dir="2700000" algn="tl">
                    <a:srgbClr val="000000">
                      <a:alpha val="43137"/>
                    </a:srgbClr>
                  </a:outerShdw>
                </a:effectLst>
              </a:rPr>
              <a:t>messengers</a:t>
            </a:r>
            <a:r>
              <a:rPr lang="en-US" sz="5400" b="1" dirty="0">
                <a:effectLst>
                  <a:outerShdw blurRad="38100" dist="38100" dir="2700000" algn="tl">
                    <a:srgbClr val="000000">
                      <a:alpha val="43137"/>
                    </a:srgbClr>
                  </a:outerShdw>
                </a:effectLst>
              </a:rPr>
              <a:t> to Joseph, saying, "Before your father died he commanded, saying,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540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50:17a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'Thus you shall say to Joseph: "I beg you, please forgive the trespass of your brothers and their sin; for they did evil to you</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37669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50:17b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please, forgive the trespass of the servants of the God of your father." And Joseph wept when they spoke to him.</a:t>
            </a:r>
          </a:p>
        </p:txBody>
      </p:sp>
    </p:spTree>
    <p:extLst>
      <p:ext uri="{BB962C8B-B14F-4D97-AF65-F5344CB8AC3E}">
        <p14:creationId xmlns:p14="http://schemas.microsoft.com/office/powerpoint/2010/main" val="32936041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his brothers also went and fell down before his face, and they said, "Behold, we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your servants."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43022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Joseph said to them, "Do not be afraid, for </a:t>
            </a:r>
            <a:r>
              <a:rPr lang="en-US" sz="5400" b="1" i="1" dirty="0">
                <a:effectLst>
                  <a:outerShdw blurRad="38100" dist="38100" dir="2700000" algn="tl">
                    <a:srgbClr val="000000">
                      <a:alpha val="43137"/>
                    </a:srgbClr>
                  </a:outerShdw>
                </a:effectLst>
              </a:rPr>
              <a:t>am</a:t>
            </a:r>
            <a:r>
              <a:rPr lang="en-US" sz="5400" b="1" dirty="0">
                <a:effectLst>
                  <a:outerShdw blurRad="38100" dist="38100" dir="2700000" algn="tl">
                    <a:srgbClr val="000000">
                      <a:alpha val="43137"/>
                    </a:srgbClr>
                  </a:outerShdw>
                </a:effectLst>
              </a:rPr>
              <a:t> I in the place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53943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as for you, you meant evil against me; </a:t>
            </a:r>
            <a:r>
              <a:rPr lang="en-US" sz="5400" b="1" i="1" dirty="0">
                <a:effectLst>
                  <a:outerShdw blurRad="38100" dist="38100" dir="2700000" algn="tl">
                    <a:srgbClr val="000000">
                      <a:alpha val="43137"/>
                    </a:srgbClr>
                  </a:outerShdw>
                </a:effectLst>
              </a:rPr>
              <a:t>but</a:t>
            </a:r>
            <a:r>
              <a:rPr lang="en-US" sz="5400" b="1" dirty="0">
                <a:effectLst>
                  <a:outerShdw blurRad="38100" dist="38100" dir="2700000" algn="tl">
                    <a:srgbClr val="000000">
                      <a:alpha val="43137"/>
                    </a:srgbClr>
                  </a:outerShdw>
                </a:effectLst>
              </a:rPr>
              <a:t> God meant it for good, in order to bring it about as </a:t>
            </a:r>
            <a:r>
              <a:rPr lang="en-US" sz="5400" b="1" i="1" dirty="0">
                <a:effectLst>
                  <a:outerShdw blurRad="38100" dist="38100" dir="2700000" algn="tl">
                    <a:srgbClr val="000000">
                      <a:alpha val="43137"/>
                    </a:srgbClr>
                  </a:outerShdw>
                </a:effectLst>
              </a:rPr>
              <a:t>it is</a:t>
            </a:r>
            <a:r>
              <a:rPr lang="en-US" sz="5400" b="1" dirty="0">
                <a:effectLst>
                  <a:outerShdw blurRad="38100" dist="38100" dir="2700000" algn="tl">
                    <a:srgbClr val="000000">
                      <a:alpha val="43137"/>
                    </a:srgbClr>
                  </a:outerShdw>
                </a:effectLst>
              </a:rPr>
              <a:t> this day, to save many people alive.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52652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Now therefore, do not be afraid; I will provide for you and your little ones." And he comforted them and spoke kindly to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0009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12:19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Beloved, do not avenge yourselves, but </a:t>
            </a:r>
            <a:r>
              <a:rPr lang="en-US" sz="5400" b="1" i="1" dirty="0">
                <a:effectLst>
                  <a:outerShdw blurRad="38100" dist="38100" dir="2700000" algn="tl">
                    <a:srgbClr val="000000">
                      <a:alpha val="43137"/>
                    </a:srgbClr>
                  </a:outerShdw>
                </a:effectLst>
              </a:rPr>
              <a:t>rather</a:t>
            </a:r>
            <a:r>
              <a:rPr lang="en-US" sz="5400" b="1" dirty="0">
                <a:effectLst>
                  <a:outerShdw blurRad="38100" dist="38100" dir="2700000" algn="tl">
                    <a:srgbClr val="000000">
                      <a:alpha val="43137"/>
                    </a:srgbClr>
                  </a:outerShdw>
                </a:effectLst>
              </a:rPr>
              <a:t> give place to wrath; for it is written, </a:t>
            </a:r>
            <a:r>
              <a:rPr lang="en-US" sz="5400" b="1" i="1" dirty="0">
                <a:effectLst>
                  <a:outerShdw blurRad="38100" dist="38100" dir="2700000" algn="tl">
                    <a:srgbClr val="000000">
                      <a:alpha val="43137"/>
                    </a:srgbClr>
                  </a:outerShdw>
                </a:effectLst>
              </a:rPr>
              <a:t>"Vengeance is Mine, I will repay,"</a:t>
            </a:r>
            <a:r>
              <a:rPr lang="en-US" sz="5400" b="1" dirty="0">
                <a:effectLst>
                  <a:outerShdw blurRad="38100" dist="38100" dir="2700000" algn="tl">
                    <a:srgbClr val="000000">
                      <a:alpha val="43137"/>
                    </a:srgbClr>
                  </a:outerShdw>
                </a:effectLst>
              </a:rPr>
              <a:t> says the Lord.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4503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Deuteronomy 32:35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Vengeance is Mine, and recompense; Their foot shall slip in </a:t>
            </a:r>
            <a:r>
              <a:rPr lang="en-US" sz="5400" b="1" i="1" dirty="0">
                <a:effectLst>
                  <a:outerShdw blurRad="38100" dist="38100" dir="2700000" algn="tl">
                    <a:srgbClr val="000000">
                      <a:alpha val="43137"/>
                    </a:srgbClr>
                  </a:outerShdw>
                </a:effectLst>
              </a:rPr>
              <a:t>due</a:t>
            </a:r>
            <a:r>
              <a:rPr lang="en-US" sz="5400" b="1" dirty="0">
                <a:effectLst>
                  <a:outerShdw blurRad="38100" dist="38100" dir="2700000" algn="tl">
                    <a:srgbClr val="000000">
                      <a:alpha val="43137"/>
                    </a:srgbClr>
                  </a:outerShdw>
                </a:effectLst>
              </a:rPr>
              <a:t> time; For the day of their calamity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at hand, And the things to come hasten upon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284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Forty days were required for him, for such are the days required for those who are embalmed; and the Egyptians mourned for him seventy days.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4720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when we were yet without strength, in due time Christ died for the ungodly.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10098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scarcely for a righteous man will one die: yet peradventure for a good man some would even dare to die.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2065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God </a:t>
            </a:r>
            <a:r>
              <a:rPr lang="en-US" sz="5400" b="1" dirty="0" err="1">
                <a:effectLst>
                  <a:outerShdw blurRad="38100" dist="38100" dir="2700000" algn="tl">
                    <a:srgbClr val="000000">
                      <a:alpha val="43137"/>
                    </a:srgbClr>
                  </a:outerShdw>
                </a:effectLst>
              </a:rPr>
              <a:t>commendeth</a:t>
            </a:r>
            <a:r>
              <a:rPr lang="en-US" sz="5400" b="1" dirty="0">
                <a:effectLst>
                  <a:outerShdw blurRad="38100" dist="38100" dir="2700000" algn="tl">
                    <a:srgbClr val="000000">
                      <a:alpha val="43137"/>
                    </a:srgbClr>
                  </a:outerShdw>
                </a:effectLst>
              </a:rPr>
              <a:t> his love toward us, in that, while we were yet sinners, Christ died for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95030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So Joseph dwelt in Egypt, he and his father's household. And Joseph lived one hundred and ten years.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90152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000" b="1" dirty="0">
                <a:effectLst>
                  <a:outerShdw blurRad="38100" dist="38100" dir="2700000" algn="tl">
                    <a:srgbClr val="000000">
                      <a:alpha val="43137"/>
                    </a:srgbClr>
                  </a:outerShdw>
                </a:effectLst>
              </a:rPr>
              <a:t>Joseph saw Ephraim's children to the third </a:t>
            </a:r>
            <a:r>
              <a:rPr lang="en-US" sz="5000" b="1" i="1" dirty="0">
                <a:effectLst>
                  <a:outerShdw blurRad="38100" dist="38100" dir="2700000" algn="tl">
                    <a:srgbClr val="000000">
                      <a:alpha val="43137"/>
                    </a:srgbClr>
                  </a:outerShdw>
                </a:effectLst>
              </a:rPr>
              <a:t>generation.</a:t>
            </a:r>
            <a:r>
              <a:rPr lang="en-US" sz="5000" b="1" dirty="0">
                <a:effectLst>
                  <a:outerShdw blurRad="38100" dist="38100" dir="2700000" algn="tl">
                    <a:srgbClr val="000000">
                      <a:alpha val="43137"/>
                    </a:srgbClr>
                  </a:outerShdw>
                </a:effectLst>
              </a:rPr>
              <a:t> The children of </a:t>
            </a:r>
            <a:r>
              <a:rPr lang="en-US" sz="5000" b="1" dirty="0" err="1">
                <a:effectLst>
                  <a:outerShdw blurRad="38100" dist="38100" dir="2700000" algn="tl">
                    <a:srgbClr val="000000">
                      <a:alpha val="43137"/>
                    </a:srgbClr>
                  </a:outerShdw>
                </a:effectLst>
              </a:rPr>
              <a:t>Machir</a:t>
            </a:r>
            <a:r>
              <a:rPr lang="en-US" sz="5000" b="1" dirty="0">
                <a:effectLst>
                  <a:outerShdw blurRad="38100" dist="38100" dir="2700000" algn="tl">
                    <a:srgbClr val="000000">
                      <a:alpha val="43137"/>
                    </a:srgbClr>
                  </a:outerShdw>
                </a:effectLst>
              </a:rPr>
              <a:t>, the son of Manasseh, were also brought up on Joseph's knees.</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579138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Genesis 50:24</a:t>
            </a:r>
            <a:endParaRPr lang="en-US" sz="7200" dirty="0"/>
          </a:p>
        </p:txBody>
      </p:sp>
      <p:sp>
        <p:nvSpPr>
          <p:cNvPr id="3" name="Content Placeholder 2"/>
          <p:cNvSpPr>
            <a:spLocks noGrp="1"/>
          </p:cNvSpPr>
          <p:nvPr>
            <p:ph idx="1"/>
          </p:nvPr>
        </p:nvSpPr>
        <p:spPr>
          <a:xfrm>
            <a:off x="0" y="990600"/>
            <a:ext cx="9067800" cy="5867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Joseph said to his brethren, "I am dying; but God will surely visit you, and bring you out of this land to the land of which He swore to Abraham, to Isaac, and to Jacob."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49983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Joseph took an oath from the children of Israel, saying, "God will surely visit you, and you shall carry up my bones from here."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89898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So Joseph died, </a:t>
            </a:r>
            <a:r>
              <a:rPr lang="en-US" sz="5400" b="1" i="1" dirty="0">
                <a:effectLst>
                  <a:outerShdw blurRad="38100" dist="38100" dir="2700000" algn="tl">
                    <a:srgbClr val="000000">
                      <a:alpha val="43137"/>
                    </a:srgbClr>
                  </a:outerShdw>
                </a:effectLst>
              </a:rPr>
              <a:t>being</a:t>
            </a:r>
            <a:r>
              <a:rPr lang="en-US" sz="5400" b="1" dirty="0">
                <a:effectLst>
                  <a:outerShdw blurRad="38100" dist="38100" dir="2700000" algn="tl">
                    <a:srgbClr val="000000">
                      <a:alpha val="43137"/>
                    </a:srgbClr>
                  </a:outerShdw>
                </a:effectLst>
              </a:rPr>
              <a:t> one hundred and ten years old; and they embalmed him, and he was put in a coffin in Egypt.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5243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Let not your heart be troubled: ye believe in God, believe also in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16493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In my Father's house are many mansions: if </a:t>
            </a:r>
            <a:r>
              <a:rPr lang="en-US" sz="5400" b="1" i="1" dirty="0">
                <a:effectLst>
                  <a:outerShdw blurRad="38100" dist="38100" dir="2700000" algn="tl">
                    <a:srgbClr val="000000">
                      <a:alpha val="43137"/>
                    </a:srgbClr>
                  </a:outerShdw>
                </a:effectLst>
              </a:rPr>
              <a:t>it were</a:t>
            </a:r>
            <a:r>
              <a:rPr lang="en-US" sz="5400" b="1" dirty="0">
                <a:effectLst>
                  <a:outerShdw blurRad="38100" dist="38100" dir="2700000" algn="tl">
                    <a:srgbClr val="000000">
                      <a:alpha val="43137"/>
                    </a:srgbClr>
                  </a:outerShdw>
                </a:effectLst>
              </a:rPr>
              <a:t> not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I would have told you. I go to prepare a place for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460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Genesis 50:4</a:t>
            </a:r>
            <a:endParaRPr lang="en-US" sz="7200" dirty="0"/>
          </a:p>
        </p:txBody>
      </p:sp>
      <p:sp>
        <p:nvSpPr>
          <p:cNvPr id="3" name="Content Placeholder 2"/>
          <p:cNvSpPr>
            <a:spLocks noGrp="1"/>
          </p:cNvSpPr>
          <p:nvPr>
            <p:ph idx="1"/>
          </p:nvPr>
        </p:nvSpPr>
        <p:spPr>
          <a:xfrm>
            <a:off x="0" y="12192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when the days of his mourning were past, Joseph spoke to the household of Pharaoh, saying, "If now I have found favor in your eyes, please speak in the hearing of Pharaoh, saying,</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94631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if I go and prepare a place for you, I will come again, and receive you unto myself; that where I am, </a:t>
            </a:r>
            <a:r>
              <a:rPr lang="en-US" sz="5400" b="1" i="1" dirty="0">
                <a:effectLst>
                  <a:outerShdw blurRad="38100" dist="38100" dir="2700000" algn="tl">
                    <a:srgbClr val="000000">
                      <a:alpha val="43137"/>
                    </a:srgbClr>
                  </a:outerShdw>
                </a:effectLst>
              </a:rPr>
              <a:t>there</a:t>
            </a:r>
            <a:r>
              <a:rPr lang="en-US" sz="5400" b="1" dirty="0">
                <a:effectLst>
                  <a:outerShdw blurRad="38100" dist="38100" dir="2700000" algn="tl">
                    <a:srgbClr val="000000">
                      <a:alpha val="43137"/>
                    </a:srgbClr>
                  </a:outerShdw>
                </a:effectLst>
              </a:rPr>
              <a:t> ye may be also.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21973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I do not want you to be ignorant, brethren, concerning those who have fallen asleep, lest you sorrow as others who have no hope.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17528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if we believe that Jesus died and rose again, even so God will bring with Him those who sleep in Jesus.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59597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4:15</a:t>
            </a:r>
            <a:endParaRPr lang="en-US" sz="7200" dirty="0"/>
          </a:p>
        </p:txBody>
      </p:sp>
      <p:sp>
        <p:nvSpPr>
          <p:cNvPr id="3" name="Content Placeholder 2"/>
          <p:cNvSpPr>
            <a:spLocks noGrp="1"/>
          </p:cNvSpPr>
          <p:nvPr>
            <p:ph idx="1"/>
          </p:nvPr>
        </p:nvSpPr>
        <p:spPr>
          <a:xfrm>
            <a:off x="0" y="1600200"/>
            <a:ext cx="9067800" cy="5181600"/>
          </a:xfrm>
        </p:spPr>
        <p:txBody>
          <a:bodyPr>
            <a:noAutofit/>
          </a:bodyPr>
          <a:lstStyle/>
          <a:p>
            <a:pPr marL="36576" indent="0" algn="just">
              <a:buNone/>
            </a:pPr>
            <a:r>
              <a:rPr lang="en-US" sz="5100" b="1" dirty="0">
                <a:effectLst>
                  <a:outerShdw blurRad="38100" dist="38100" dir="2700000" algn="tl">
                    <a:srgbClr val="000000">
                      <a:alpha val="43137"/>
                    </a:srgbClr>
                  </a:outerShdw>
                </a:effectLst>
              </a:rPr>
              <a:t>For this we say to you by the word of the Lord, that we who are alive </a:t>
            </a:r>
            <a:r>
              <a:rPr lang="en-US" sz="5100" b="1" i="1" dirty="0">
                <a:effectLst>
                  <a:outerShdw blurRad="38100" dist="38100" dir="2700000" algn="tl">
                    <a:srgbClr val="000000">
                      <a:alpha val="43137"/>
                    </a:srgbClr>
                  </a:outerShdw>
                </a:effectLst>
              </a:rPr>
              <a:t>and</a:t>
            </a:r>
            <a:r>
              <a:rPr lang="en-US" sz="5100" b="1" dirty="0">
                <a:effectLst>
                  <a:outerShdw blurRad="38100" dist="38100" dir="2700000" algn="tl">
                    <a:srgbClr val="000000">
                      <a:alpha val="43137"/>
                    </a:srgbClr>
                  </a:outerShdw>
                </a:effectLst>
              </a:rPr>
              <a:t> remain until the coming of the Lord will by no means precede those who are asleep.</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31592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4:16</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For the Lord Himself will descend from heaven with a shout, with the voice of an archangel, and with the trumpet of God. And the dead in Christ will rise first.</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16635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we who are alive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remain shall be caught up together with them in the clouds to meet the Lord in the air. And thus we shall always be with the Lord.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42228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4:18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comfort one another with these words.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26332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11:22</a:t>
            </a:r>
            <a:endParaRPr lang="en-US" sz="7200" dirty="0"/>
          </a:p>
        </p:txBody>
      </p:sp>
      <p:sp>
        <p:nvSpPr>
          <p:cNvPr id="3" name="Content Placeholder 2"/>
          <p:cNvSpPr>
            <a:spLocks noGrp="1"/>
          </p:cNvSpPr>
          <p:nvPr>
            <p:ph idx="1"/>
          </p:nvPr>
        </p:nvSpPr>
        <p:spPr>
          <a:xfrm>
            <a:off x="-10886" y="1600200"/>
            <a:ext cx="9078686"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By faith Joseph, when he was dying, made mention of the departure of the children of Israel, and gave instructions concerning his bones.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74280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6599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50:5a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'My father made me swear, saying, "Behold, I am dying; in my grave which I dug for myself in the land of Canaan, there you shall bury me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1065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therefore, please let me go up and bury my father, and I will come back.'"</a:t>
            </a:r>
          </a:p>
        </p:txBody>
      </p:sp>
    </p:spTree>
    <p:extLst>
      <p:ext uri="{BB962C8B-B14F-4D97-AF65-F5344CB8AC3E}">
        <p14:creationId xmlns:p14="http://schemas.microsoft.com/office/powerpoint/2010/main" val="1770346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Pharaoh said, "Go up and bury your father, as he made you swear."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6551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50:7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So Joseph went up to bury his father; and with him went up all the servants of Pharaoh, the elders of his house, and all the elders of the land of Egypt,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18590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314</TotalTime>
  <Words>1646</Words>
  <Application>Microsoft Office PowerPoint</Application>
  <PresentationFormat>On-screen Show (4:3)</PresentationFormat>
  <Paragraphs>114</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Default Theme</vt:lpstr>
      <vt:lpstr>“A Legacy to Remember”</vt:lpstr>
      <vt:lpstr>Genesis 50:1</vt:lpstr>
      <vt:lpstr>Genesis 50:2</vt:lpstr>
      <vt:lpstr>Genesis 50:3</vt:lpstr>
      <vt:lpstr>Genesis 50:4</vt:lpstr>
      <vt:lpstr>Genesis 50:5a</vt:lpstr>
      <vt:lpstr>Genesis 50:5b</vt:lpstr>
      <vt:lpstr>Genesis 50:6</vt:lpstr>
      <vt:lpstr>Genesis 50:7</vt:lpstr>
      <vt:lpstr>Genesis 50:8</vt:lpstr>
      <vt:lpstr>Genesis 50:9</vt:lpstr>
      <vt:lpstr>PowerPoint Presentation</vt:lpstr>
      <vt:lpstr>Genesis 49:28</vt:lpstr>
      <vt:lpstr>Joshua 4:19</vt:lpstr>
      <vt:lpstr>Joshua 4:20</vt:lpstr>
      <vt:lpstr>Joshua 4:21</vt:lpstr>
      <vt:lpstr>Joshua 4:22</vt:lpstr>
      <vt:lpstr>Joshua 4:23</vt:lpstr>
      <vt:lpstr>Joshua 4:24</vt:lpstr>
      <vt:lpstr>2 Timothy 2:2</vt:lpstr>
      <vt:lpstr>Pastor Chuck:</vt:lpstr>
      <vt:lpstr>Genesis 50:10</vt:lpstr>
      <vt:lpstr>Genesis 50:11a</vt:lpstr>
      <vt:lpstr>Genesis 50:11b</vt:lpstr>
      <vt:lpstr>Genesis 50:12</vt:lpstr>
      <vt:lpstr>Genesis 50:13</vt:lpstr>
      <vt:lpstr>Genesis 50:14</vt:lpstr>
      <vt:lpstr>Psalm 30:4</vt:lpstr>
      <vt:lpstr>Psalm 30:5</vt:lpstr>
      <vt:lpstr>Genesis 50:15</vt:lpstr>
      <vt:lpstr>Genesis 50:16</vt:lpstr>
      <vt:lpstr>Genesis 50:17a</vt:lpstr>
      <vt:lpstr>Genesis 50:17b</vt:lpstr>
      <vt:lpstr>Genesis 50:18</vt:lpstr>
      <vt:lpstr>Genesis 50:19</vt:lpstr>
      <vt:lpstr>Genesis 50:20</vt:lpstr>
      <vt:lpstr>Genesis 50:21</vt:lpstr>
      <vt:lpstr>Romans 12:19</vt:lpstr>
      <vt:lpstr>Deuteronomy 32:35</vt:lpstr>
      <vt:lpstr>Romans 5:6</vt:lpstr>
      <vt:lpstr>Romans 5:7</vt:lpstr>
      <vt:lpstr>Romans 5:8</vt:lpstr>
      <vt:lpstr>Genesis 50:22</vt:lpstr>
      <vt:lpstr>Genesis 50:23</vt:lpstr>
      <vt:lpstr>Genesis 50:24</vt:lpstr>
      <vt:lpstr>Genesis 50:25</vt:lpstr>
      <vt:lpstr>Genesis 50:26</vt:lpstr>
      <vt:lpstr>John 14:1</vt:lpstr>
      <vt:lpstr>John 14:2</vt:lpstr>
      <vt:lpstr>John 14:3</vt:lpstr>
      <vt:lpstr>1 Thessalonians 4:13</vt:lpstr>
      <vt:lpstr>1 Thessalonians 4:14</vt:lpstr>
      <vt:lpstr>1 Thessalonians 4:15</vt:lpstr>
      <vt:lpstr>1 Thessalonians 4:16</vt:lpstr>
      <vt:lpstr>1 Thessalonians 4:17</vt:lpstr>
      <vt:lpstr>1 Thessalonians 4:18</vt:lpstr>
      <vt:lpstr>Hebrews 11:22</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Legacy to Remember”</dc:title>
  <dc:creator>Charlie</dc:creator>
  <cp:lastModifiedBy>Charlie</cp:lastModifiedBy>
  <cp:revision>13</cp:revision>
  <dcterms:created xsi:type="dcterms:W3CDTF">2014-09-27T16:25:16Z</dcterms:created>
  <dcterms:modified xsi:type="dcterms:W3CDTF">2014-09-27T21:39:23Z</dcterms:modified>
</cp:coreProperties>
</file>